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59" r:id="rId3"/>
    <p:sldId id="284" r:id="rId4"/>
    <p:sldId id="285" r:id="rId5"/>
    <p:sldId id="261" r:id="rId6"/>
    <p:sldId id="262" r:id="rId7"/>
    <p:sldId id="264" r:id="rId8"/>
    <p:sldId id="263" r:id="rId9"/>
    <p:sldId id="289" r:id="rId10"/>
    <p:sldId id="279" r:id="rId11"/>
    <p:sldId id="280" r:id="rId12"/>
    <p:sldId id="281" r:id="rId13"/>
    <p:sldId id="282" r:id="rId14"/>
    <p:sldId id="283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808080"/>
    <a:srgbClr val="CCCCFF"/>
    <a:srgbClr val="99CC00"/>
    <a:srgbClr val="FF5555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91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en-US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27A201-1FEC-4ECD-AC67-89E5841EBB9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79E66-A182-4B9C-89EF-6474A1852DE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D1A1D-5C89-4F31-98F1-05F94E0F1A8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69CA1-3388-48FD-BFE3-3FA8149FEB11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31ABA-BB03-443D-8F88-8815F7AE4C8C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8CCF7-FFA5-4E46-A2BE-FEEB0E34E38C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9740E-452A-4A8F-AC2C-4D95199ABE5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59A1-1C8E-4084-BF2C-487EB7AA21C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BA6DD-9D40-42A4-B804-041E56C6DFB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0B5B7-F7A7-4A1A-B2B7-2F2D14DBD8C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EA02B2D-5EB5-4362-86C8-C92357B920F7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559294A-EC51-446C-BB74-CAB9639C111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elena.lungu@insp.gov.ro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47167" y="419100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FEBRUARIE 2021</a:t>
            </a:r>
          </a:p>
        </p:txBody>
      </p:sp>
      <p:sp>
        <p:nvSpPr>
          <p:cNvPr id="5" name="Rectangle 4"/>
          <p:cNvSpPr/>
          <p:nvPr/>
        </p:nvSpPr>
        <p:spPr>
          <a:xfrm>
            <a:off x="3750327" y="2069068"/>
            <a:ext cx="18434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o-RO" sz="28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CAMPANI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</a:p>
        </p:txBody>
      </p:sp>
      <p:sp>
        <p:nvSpPr>
          <p:cNvPr id="6" name="Rectangle 5"/>
          <p:cNvSpPr/>
          <p:nvPr/>
        </p:nvSpPr>
        <p:spPr>
          <a:xfrm>
            <a:off x="1609725" y="2438400"/>
            <a:ext cx="6858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Sănătatea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reproducerii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tu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decizi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este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mai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bine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pentru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tine!”</a:t>
            </a:r>
          </a:p>
        </p:txBody>
      </p:sp>
      <p:sp>
        <p:nvSpPr>
          <p:cNvPr id="7" name="Rectangle 6"/>
          <p:cNvSpPr/>
          <p:nvPr/>
        </p:nvSpPr>
        <p:spPr>
          <a:xfrm>
            <a:off x="2564186" y="4839223"/>
            <a:ext cx="4132991" cy="3810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60000"/>
              </a:lnSpc>
            </a:pP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PLANIFICAREA CAMPANIEI</a:t>
            </a:r>
          </a:p>
        </p:txBody>
      </p:sp>
      <p:pic>
        <p:nvPicPr>
          <p:cNvPr id="8" name="Picture 7" descr="C:\Users\user\AppData\Local\Microsoft\Windows\Temporary Internet Files\Content.IE5\Y3ONA356\4002[1]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89108"/>
            <a:ext cx="1600200" cy="29742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 descr="banner_st_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810" y="6019800"/>
            <a:ext cx="322580" cy="301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58211" y="6019800"/>
            <a:ext cx="291465" cy="297180"/>
          </a:xfrm>
          <a:prstGeom prst="rect">
            <a:avLst/>
          </a:prstGeom>
          <a:noFill/>
        </p:spPr>
      </p:pic>
      <p:grpSp>
        <p:nvGrpSpPr>
          <p:cNvPr id="437" name="Group 436"/>
          <p:cNvGrpSpPr>
            <a:grpSpLocks/>
          </p:cNvGrpSpPr>
          <p:nvPr/>
        </p:nvGrpSpPr>
        <p:grpSpPr bwMode="auto">
          <a:xfrm>
            <a:off x="3048000" y="6053169"/>
            <a:ext cx="667032" cy="315231"/>
            <a:chOff x="0" y="0"/>
            <a:chExt cx="3260" cy="1866"/>
          </a:xfrm>
        </p:grpSpPr>
        <p:sp>
          <p:nvSpPr>
            <p:cNvPr id="438" name="AutoShape 9"/>
            <p:cNvSpPr>
              <a:spLocks noChangeAspect="1" noChangeArrowheads="1"/>
            </p:cNvSpPr>
            <p:nvPr/>
          </p:nvSpPr>
          <p:spPr bwMode="auto">
            <a:xfrm>
              <a:off x="2000" y="276"/>
              <a:ext cx="1260" cy="15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n-US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grpSp>
          <p:nvGrpSpPr>
            <p:cNvPr id="439" name="Group 438"/>
            <p:cNvGrpSpPr>
              <a:grpSpLocks/>
            </p:cNvGrpSpPr>
            <p:nvPr/>
          </p:nvGrpSpPr>
          <p:grpSpPr bwMode="auto">
            <a:xfrm rot="198951">
              <a:off x="0" y="0"/>
              <a:ext cx="1257" cy="1590"/>
              <a:chOff x="0" y="0"/>
              <a:chExt cx="1257" cy="1590"/>
            </a:xfrm>
          </p:grpSpPr>
          <p:sp>
            <p:nvSpPr>
              <p:cNvPr id="663" name="Freeform 662"/>
              <p:cNvSpPr>
                <a:spLocks/>
              </p:cNvSpPr>
              <p:nvPr/>
            </p:nvSpPr>
            <p:spPr bwMode="auto">
              <a:xfrm>
                <a:off x="4" y="29"/>
                <a:ext cx="1251" cy="1560"/>
              </a:xfrm>
              <a:custGeom>
                <a:avLst/>
                <a:gdLst>
                  <a:gd name="T0" fmla="*/ 119 w 5005"/>
                  <a:gd name="T1" fmla="*/ 727 h 7801"/>
                  <a:gd name="T2" fmla="*/ 676 w 5005"/>
                  <a:gd name="T3" fmla="*/ 383 h 7801"/>
                  <a:gd name="T4" fmla="*/ 1687 w 5005"/>
                  <a:gd name="T5" fmla="*/ 68 h 7801"/>
                  <a:gd name="T6" fmla="*/ 2951 w 5005"/>
                  <a:gd name="T7" fmla="*/ 20 h 7801"/>
                  <a:gd name="T8" fmla="*/ 4002 w 5005"/>
                  <a:gd name="T9" fmla="*/ 215 h 7801"/>
                  <a:gd name="T10" fmla="*/ 4973 w 5005"/>
                  <a:gd name="T11" fmla="*/ 677 h 7801"/>
                  <a:gd name="T12" fmla="*/ 4957 w 5005"/>
                  <a:gd name="T13" fmla="*/ 1709 h 7801"/>
                  <a:gd name="T14" fmla="*/ 4512 w 5005"/>
                  <a:gd name="T15" fmla="*/ 1169 h 7801"/>
                  <a:gd name="T16" fmla="*/ 3556 w 5005"/>
                  <a:gd name="T17" fmla="*/ 942 h 7801"/>
                  <a:gd name="T18" fmla="*/ 2211 w 5005"/>
                  <a:gd name="T19" fmla="*/ 727 h 7801"/>
                  <a:gd name="T20" fmla="*/ 907 w 5005"/>
                  <a:gd name="T21" fmla="*/ 1031 h 7801"/>
                  <a:gd name="T22" fmla="*/ 875 w 5005"/>
                  <a:gd name="T23" fmla="*/ 1386 h 7801"/>
                  <a:gd name="T24" fmla="*/ 2251 w 5005"/>
                  <a:gd name="T25" fmla="*/ 1768 h 7801"/>
                  <a:gd name="T26" fmla="*/ 3596 w 5005"/>
                  <a:gd name="T27" fmla="*/ 2485 h 7801"/>
                  <a:gd name="T28" fmla="*/ 3835 w 5005"/>
                  <a:gd name="T29" fmla="*/ 3359 h 7801"/>
                  <a:gd name="T30" fmla="*/ 3541 w 5005"/>
                  <a:gd name="T31" fmla="*/ 3851 h 7801"/>
                  <a:gd name="T32" fmla="*/ 2801 w 5005"/>
                  <a:gd name="T33" fmla="*/ 4038 h 7801"/>
                  <a:gd name="T34" fmla="*/ 1853 w 5005"/>
                  <a:gd name="T35" fmla="*/ 4205 h 7801"/>
                  <a:gd name="T36" fmla="*/ 1344 w 5005"/>
                  <a:gd name="T37" fmla="*/ 4392 h 7801"/>
                  <a:gd name="T38" fmla="*/ 2132 w 5005"/>
                  <a:gd name="T39" fmla="*/ 4775 h 7801"/>
                  <a:gd name="T40" fmla="*/ 2705 w 5005"/>
                  <a:gd name="T41" fmla="*/ 5286 h 7801"/>
                  <a:gd name="T42" fmla="*/ 2753 w 5005"/>
                  <a:gd name="T43" fmla="*/ 5905 h 7801"/>
                  <a:gd name="T44" fmla="*/ 2617 w 5005"/>
                  <a:gd name="T45" fmla="*/ 6445 h 7801"/>
                  <a:gd name="T46" fmla="*/ 2522 w 5005"/>
                  <a:gd name="T47" fmla="*/ 6818 h 7801"/>
                  <a:gd name="T48" fmla="*/ 2609 w 5005"/>
                  <a:gd name="T49" fmla="*/ 7232 h 7801"/>
                  <a:gd name="T50" fmla="*/ 2427 w 5005"/>
                  <a:gd name="T51" fmla="*/ 7694 h 7801"/>
                  <a:gd name="T52" fmla="*/ 2379 w 5005"/>
                  <a:gd name="T53" fmla="*/ 7389 h 7801"/>
                  <a:gd name="T54" fmla="*/ 2251 w 5005"/>
                  <a:gd name="T55" fmla="*/ 6878 h 7801"/>
                  <a:gd name="T56" fmla="*/ 2267 w 5005"/>
                  <a:gd name="T57" fmla="*/ 6308 h 7801"/>
                  <a:gd name="T58" fmla="*/ 2506 w 5005"/>
                  <a:gd name="T59" fmla="*/ 5896 h 7801"/>
                  <a:gd name="T60" fmla="*/ 2259 w 5005"/>
                  <a:gd name="T61" fmla="*/ 5502 h 7801"/>
                  <a:gd name="T62" fmla="*/ 1639 w 5005"/>
                  <a:gd name="T63" fmla="*/ 5217 h 7801"/>
                  <a:gd name="T64" fmla="*/ 1042 w 5005"/>
                  <a:gd name="T65" fmla="*/ 4814 h 7801"/>
                  <a:gd name="T66" fmla="*/ 971 w 5005"/>
                  <a:gd name="T67" fmla="*/ 4303 h 7801"/>
                  <a:gd name="T68" fmla="*/ 1098 w 5005"/>
                  <a:gd name="T69" fmla="*/ 3802 h 7801"/>
                  <a:gd name="T70" fmla="*/ 1599 w 5005"/>
                  <a:gd name="T71" fmla="*/ 3546 h 7801"/>
                  <a:gd name="T72" fmla="*/ 2347 w 5005"/>
                  <a:gd name="T73" fmla="*/ 3409 h 7801"/>
                  <a:gd name="T74" fmla="*/ 3095 w 5005"/>
                  <a:gd name="T75" fmla="*/ 3291 h 7801"/>
                  <a:gd name="T76" fmla="*/ 3501 w 5005"/>
                  <a:gd name="T77" fmla="*/ 3134 h 7801"/>
                  <a:gd name="T78" fmla="*/ 3087 w 5005"/>
                  <a:gd name="T79" fmla="*/ 2829 h 7801"/>
                  <a:gd name="T80" fmla="*/ 2140 w 5005"/>
                  <a:gd name="T81" fmla="*/ 2446 h 7801"/>
                  <a:gd name="T82" fmla="*/ 1113 w 5005"/>
                  <a:gd name="T83" fmla="*/ 2161 h 7801"/>
                  <a:gd name="T84" fmla="*/ 231 w 5005"/>
                  <a:gd name="T85" fmla="*/ 1846 h 7801"/>
                  <a:gd name="T86" fmla="*/ 7 w 5005"/>
                  <a:gd name="T87" fmla="*/ 1444 h 7801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5005"/>
                  <a:gd name="T133" fmla="*/ 0 h 7801"/>
                  <a:gd name="T134" fmla="*/ 5005 w 5005"/>
                  <a:gd name="T135" fmla="*/ 7801 h 7801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5005" h="7801">
                    <a:moveTo>
                      <a:pt x="7" y="1100"/>
                    </a:moveTo>
                    <a:lnTo>
                      <a:pt x="15" y="854"/>
                    </a:lnTo>
                    <a:lnTo>
                      <a:pt x="119" y="727"/>
                    </a:lnTo>
                    <a:lnTo>
                      <a:pt x="270" y="609"/>
                    </a:lnTo>
                    <a:lnTo>
                      <a:pt x="461" y="490"/>
                    </a:lnTo>
                    <a:lnTo>
                      <a:pt x="676" y="383"/>
                    </a:lnTo>
                    <a:lnTo>
                      <a:pt x="955" y="255"/>
                    </a:lnTo>
                    <a:lnTo>
                      <a:pt x="1337" y="137"/>
                    </a:lnTo>
                    <a:lnTo>
                      <a:pt x="1687" y="68"/>
                    </a:lnTo>
                    <a:lnTo>
                      <a:pt x="2092" y="10"/>
                    </a:lnTo>
                    <a:lnTo>
                      <a:pt x="2498" y="0"/>
                    </a:lnTo>
                    <a:lnTo>
                      <a:pt x="2951" y="20"/>
                    </a:lnTo>
                    <a:lnTo>
                      <a:pt x="3294" y="58"/>
                    </a:lnTo>
                    <a:lnTo>
                      <a:pt x="3660" y="127"/>
                    </a:lnTo>
                    <a:lnTo>
                      <a:pt x="4002" y="215"/>
                    </a:lnTo>
                    <a:lnTo>
                      <a:pt x="4273" y="305"/>
                    </a:lnTo>
                    <a:lnTo>
                      <a:pt x="4591" y="452"/>
                    </a:lnTo>
                    <a:lnTo>
                      <a:pt x="4973" y="677"/>
                    </a:lnTo>
                    <a:lnTo>
                      <a:pt x="4591" y="1090"/>
                    </a:lnTo>
                    <a:lnTo>
                      <a:pt x="5005" y="1660"/>
                    </a:lnTo>
                    <a:lnTo>
                      <a:pt x="4957" y="1709"/>
                    </a:lnTo>
                    <a:lnTo>
                      <a:pt x="4750" y="1424"/>
                    </a:lnTo>
                    <a:lnTo>
                      <a:pt x="4781" y="1542"/>
                    </a:lnTo>
                    <a:lnTo>
                      <a:pt x="4512" y="1169"/>
                    </a:lnTo>
                    <a:lnTo>
                      <a:pt x="4384" y="1316"/>
                    </a:lnTo>
                    <a:lnTo>
                      <a:pt x="3986" y="1109"/>
                    </a:lnTo>
                    <a:lnTo>
                      <a:pt x="3556" y="942"/>
                    </a:lnTo>
                    <a:lnTo>
                      <a:pt x="3095" y="805"/>
                    </a:lnTo>
                    <a:lnTo>
                      <a:pt x="2705" y="737"/>
                    </a:lnTo>
                    <a:lnTo>
                      <a:pt x="2211" y="727"/>
                    </a:lnTo>
                    <a:lnTo>
                      <a:pt x="1742" y="766"/>
                    </a:lnTo>
                    <a:lnTo>
                      <a:pt x="1384" y="844"/>
                    </a:lnTo>
                    <a:lnTo>
                      <a:pt x="907" y="1031"/>
                    </a:lnTo>
                    <a:lnTo>
                      <a:pt x="644" y="1169"/>
                    </a:lnTo>
                    <a:lnTo>
                      <a:pt x="477" y="1286"/>
                    </a:lnTo>
                    <a:lnTo>
                      <a:pt x="875" y="1386"/>
                    </a:lnTo>
                    <a:lnTo>
                      <a:pt x="1337" y="1493"/>
                    </a:lnTo>
                    <a:lnTo>
                      <a:pt x="1758" y="1611"/>
                    </a:lnTo>
                    <a:lnTo>
                      <a:pt x="2251" y="1768"/>
                    </a:lnTo>
                    <a:lnTo>
                      <a:pt x="2809" y="1985"/>
                    </a:lnTo>
                    <a:lnTo>
                      <a:pt x="3238" y="2200"/>
                    </a:lnTo>
                    <a:lnTo>
                      <a:pt x="3596" y="2485"/>
                    </a:lnTo>
                    <a:lnTo>
                      <a:pt x="3843" y="2790"/>
                    </a:lnTo>
                    <a:lnTo>
                      <a:pt x="3843" y="3164"/>
                    </a:lnTo>
                    <a:lnTo>
                      <a:pt x="3835" y="3359"/>
                    </a:lnTo>
                    <a:lnTo>
                      <a:pt x="3811" y="3616"/>
                    </a:lnTo>
                    <a:lnTo>
                      <a:pt x="3699" y="3743"/>
                    </a:lnTo>
                    <a:lnTo>
                      <a:pt x="3541" y="3851"/>
                    </a:lnTo>
                    <a:lnTo>
                      <a:pt x="3349" y="3920"/>
                    </a:lnTo>
                    <a:lnTo>
                      <a:pt x="3095" y="3989"/>
                    </a:lnTo>
                    <a:lnTo>
                      <a:pt x="2801" y="4038"/>
                    </a:lnTo>
                    <a:lnTo>
                      <a:pt x="2482" y="4097"/>
                    </a:lnTo>
                    <a:lnTo>
                      <a:pt x="2164" y="4136"/>
                    </a:lnTo>
                    <a:lnTo>
                      <a:pt x="1853" y="4205"/>
                    </a:lnTo>
                    <a:lnTo>
                      <a:pt x="1575" y="4273"/>
                    </a:lnTo>
                    <a:lnTo>
                      <a:pt x="1416" y="4343"/>
                    </a:lnTo>
                    <a:lnTo>
                      <a:pt x="1344" y="4392"/>
                    </a:lnTo>
                    <a:lnTo>
                      <a:pt x="1575" y="4510"/>
                    </a:lnTo>
                    <a:lnTo>
                      <a:pt x="1869" y="4637"/>
                    </a:lnTo>
                    <a:lnTo>
                      <a:pt x="2132" y="4775"/>
                    </a:lnTo>
                    <a:lnTo>
                      <a:pt x="2387" y="4942"/>
                    </a:lnTo>
                    <a:lnTo>
                      <a:pt x="2585" y="5109"/>
                    </a:lnTo>
                    <a:lnTo>
                      <a:pt x="2705" y="5286"/>
                    </a:lnTo>
                    <a:lnTo>
                      <a:pt x="2745" y="5531"/>
                    </a:lnTo>
                    <a:lnTo>
                      <a:pt x="2753" y="5728"/>
                    </a:lnTo>
                    <a:lnTo>
                      <a:pt x="2753" y="5905"/>
                    </a:lnTo>
                    <a:lnTo>
                      <a:pt x="2745" y="6121"/>
                    </a:lnTo>
                    <a:lnTo>
                      <a:pt x="2721" y="6278"/>
                    </a:lnTo>
                    <a:lnTo>
                      <a:pt x="2617" y="6445"/>
                    </a:lnTo>
                    <a:lnTo>
                      <a:pt x="2522" y="6563"/>
                    </a:lnTo>
                    <a:lnTo>
                      <a:pt x="2490" y="6691"/>
                    </a:lnTo>
                    <a:lnTo>
                      <a:pt x="2522" y="6818"/>
                    </a:lnTo>
                    <a:lnTo>
                      <a:pt x="2585" y="6957"/>
                    </a:lnTo>
                    <a:lnTo>
                      <a:pt x="2617" y="7084"/>
                    </a:lnTo>
                    <a:lnTo>
                      <a:pt x="2609" y="7232"/>
                    </a:lnTo>
                    <a:lnTo>
                      <a:pt x="2538" y="7399"/>
                    </a:lnTo>
                    <a:lnTo>
                      <a:pt x="2482" y="7546"/>
                    </a:lnTo>
                    <a:lnTo>
                      <a:pt x="2427" y="7694"/>
                    </a:lnTo>
                    <a:lnTo>
                      <a:pt x="2403" y="7801"/>
                    </a:lnTo>
                    <a:lnTo>
                      <a:pt x="2387" y="7614"/>
                    </a:lnTo>
                    <a:lnTo>
                      <a:pt x="2379" y="7389"/>
                    </a:lnTo>
                    <a:lnTo>
                      <a:pt x="2363" y="7212"/>
                    </a:lnTo>
                    <a:lnTo>
                      <a:pt x="2316" y="7055"/>
                    </a:lnTo>
                    <a:lnTo>
                      <a:pt x="2251" y="6878"/>
                    </a:lnTo>
                    <a:lnTo>
                      <a:pt x="2235" y="6691"/>
                    </a:lnTo>
                    <a:lnTo>
                      <a:pt x="2243" y="6505"/>
                    </a:lnTo>
                    <a:lnTo>
                      <a:pt x="2267" y="6308"/>
                    </a:lnTo>
                    <a:lnTo>
                      <a:pt x="2331" y="6131"/>
                    </a:lnTo>
                    <a:lnTo>
                      <a:pt x="2419" y="5993"/>
                    </a:lnTo>
                    <a:lnTo>
                      <a:pt x="2506" y="5896"/>
                    </a:lnTo>
                    <a:lnTo>
                      <a:pt x="2474" y="5709"/>
                    </a:lnTo>
                    <a:lnTo>
                      <a:pt x="2363" y="5571"/>
                    </a:lnTo>
                    <a:lnTo>
                      <a:pt x="2259" y="5502"/>
                    </a:lnTo>
                    <a:lnTo>
                      <a:pt x="2108" y="5414"/>
                    </a:lnTo>
                    <a:lnTo>
                      <a:pt x="1917" y="5335"/>
                    </a:lnTo>
                    <a:lnTo>
                      <a:pt x="1639" y="5217"/>
                    </a:lnTo>
                    <a:lnTo>
                      <a:pt x="1392" y="5099"/>
                    </a:lnTo>
                    <a:lnTo>
                      <a:pt x="1209" y="4982"/>
                    </a:lnTo>
                    <a:lnTo>
                      <a:pt x="1042" y="4814"/>
                    </a:lnTo>
                    <a:lnTo>
                      <a:pt x="994" y="4677"/>
                    </a:lnTo>
                    <a:lnTo>
                      <a:pt x="986" y="4500"/>
                    </a:lnTo>
                    <a:lnTo>
                      <a:pt x="971" y="4303"/>
                    </a:lnTo>
                    <a:lnTo>
                      <a:pt x="979" y="4156"/>
                    </a:lnTo>
                    <a:lnTo>
                      <a:pt x="1010" y="3950"/>
                    </a:lnTo>
                    <a:lnTo>
                      <a:pt x="1098" y="3802"/>
                    </a:lnTo>
                    <a:lnTo>
                      <a:pt x="1241" y="3694"/>
                    </a:lnTo>
                    <a:lnTo>
                      <a:pt x="1400" y="3616"/>
                    </a:lnTo>
                    <a:lnTo>
                      <a:pt x="1599" y="3546"/>
                    </a:lnTo>
                    <a:lnTo>
                      <a:pt x="1830" y="3488"/>
                    </a:lnTo>
                    <a:lnTo>
                      <a:pt x="2092" y="3439"/>
                    </a:lnTo>
                    <a:lnTo>
                      <a:pt x="2347" y="3409"/>
                    </a:lnTo>
                    <a:lnTo>
                      <a:pt x="2593" y="3369"/>
                    </a:lnTo>
                    <a:lnTo>
                      <a:pt x="2856" y="3331"/>
                    </a:lnTo>
                    <a:lnTo>
                      <a:pt x="3095" y="3291"/>
                    </a:lnTo>
                    <a:lnTo>
                      <a:pt x="3286" y="3232"/>
                    </a:lnTo>
                    <a:lnTo>
                      <a:pt x="3445" y="3194"/>
                    </a:lnTo>
                    <a:lnTo>
                      <a:pt x="3501" y="3134"/>
                    </a:lnTo>
                    <a:lnTo>
                      <a:pt x="3445" y="3055"/>
                    </a:lnTo>
                    <a:lnTo>
                      <a:pt x="3278" y="2937"/>
                    </a:lnTo>
                    <a:lnTo>
                      <a:pt x="3087" y="2829"/>
                    </a:lnTo>
                    <a:lnTo>
                      <a:pt x="2832" y="2712"/>
                    </a:lnTo>
                    <a:lnTo>
                      <a:pt x="2530" y="2584"/>
                    </a:lnTo>
                    <a:lnTo>
                      <a:pt x="2140" y="2446"/>
                    </a:lnTo>
                    <a:lnTo>
                      <a:pt x="1742" y="2328"/>
                    </a:lnTo>
                    <a:lnTo>
                      <a:pt x="1440" y="2250"/>
                    </a:lnTo>
                    <a:lnTo>
                      <a:pt x="1113" y="2161"/>
                    </a:lnTo>
                    <a:lnTo>
                      <a:pt x="763" y="2053"/>
                    </a:lnTo>
                    <a:lnTo>
                      <a:pt x="445" y="1945"/>
                    </a:lnTo>
                    <a:lnTo>
                      <a:pt x="231" y="1846"/>
                    </a:lnTo>
                    <a:lnTo>
                      <a:pt x="79" y="1729"/>
                    </a:lnTo>
                    <a:lnTo>
                      <a:pt x="23" y="1621"/>
                    </a:lnTo>
                    <a:lnTo>
                      <a:pt x="7" y="1444"/>
                    </a:lnTo>
                    <a:lnTo>
                      <a:pt x="0" y="1286"/>
                    </a:lnTo>
                    <a:lnTo>
                      <a:pt x="7" y="110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64" name="Freeform 663"/>
              <p:cNvSpPr>
                <a:spLocks/>
              </p:cNvSpPr>
              <p:nvPr/>
            </p:nvSpPr>
            <p:spPr bwMode="auto">
              <a:xfrm>
                <a:off x="5" y="172"/>
                <a:ext cx="30" cy="29"/>
              </a:xfrm>
              <a:custGeom>
                <a:avLst/>
                <a:gdLst>
                  <a:gd name="T0" fmla="*/ 22 w 121"/>
                  <a:gd name="T1" fmla="*/ 149 h 149"/>
                  <a:gd name="T2" fmla="*/ 0 w 121"/>
                  <a:gd name="T3" fmla="*/ 130 h 149"/>
                  <a:gd name="T4" fmla="*/ 103 w 121"/>
                  <a:gd name="T5" fmla="*/ 3 h 149"/>
                  <a:gd name="T6" fmla="*/ 106 w 121"/>
                  <a:gd name="T7" fmla="*/ 0 h 149"/>
                  <a:gd name="T8" fmla="*/ 121 w 121"/>
                  <a:gd name="T9" fmla="*/ 26 h 149"/>
                  <a:gd name="T10" fmla="*/ 22 w 121"/>
                  <a:gd name="T11" fmla="*/ 149 h 14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1"/>
                  <a:gd name="T19" fmla="*/ 0 h 149"/>
                  <a:gd name="T20" fmla="*/ 121 w 121"/>
                  <a:gd name="T21" fmla="*/ 149 h 14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1" h="149">
                    <a:moveTo>
                      <a:pt x="22" y="149"/>
                    </a:moveTo>
                    <a:lnTo>
                      <a:pt x="0" y="130"/>
                    </a:lnTo>
                    <a:lnTo>
                      <a:pt x="103" y="3"/>
                    </a:lnTo>
                    <a:lnTo>
                      <a:pt x="106" y="0"/>
                    </a:lnTo>
                    <a:lnTo>
                      <a:pt x="121" y="26"/>
                    </a:lnTo>
                    <a:lnTo>
                      <a:pt x="22" y="14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65" name="Freeform 664"/>
              <p:cNvSpPr>
                <a:spLocks/>
              </p:cNvSpPr>
              <p:nvPr/>
            </p:nvSpPr>
            <p:spPr bwMode="auto">
              <a:xfrm>
                <a:off x="32" y="148"/>
                <a:ext cx="41" cy="29"/>
              </a:xfrm>
              <a:custGeom>
                <a:avLst/>
                <a:gdLst>
                  <a:gd name="T0" fmla="*/ 15 w 165"/>
                  <a:gd name="T1" fmla="*/ 145 h 145"/>
                  <a:gd name="T2" fmla="*/ 0 w 165"/>
                  <a:gd name="T3" fmla="*/ 119 h 145"/>
                  <a:gd name="T4" fmla="*/ 151 w 165"/>
                  <a:gd name="T5" fmla="*/ 2 h 145"/>
                  <a:gd name="T6" fmla="*/ 152 w 165"/>
                  <a:gd name="T7" fmla="*/ 0 h 145"/>
                  <a:gd name="T8" fmla="*/ 165 w 165"/>
                  <a:gd name="T9" fmla="*/ 29 h 145"/>
                  <a:gd name="T10" fmla="*/ 15 w 165"/>
                  <a:gd name="T11" fmla="*/ 145 h 14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65"/>
                  <a:gd name="T19" fmla="*/ 0 h 145"/>
                  <a:gd name="T20" fmla="*/ 165 w 165"/>
                  <a:gd name="T21" fmla="*/ 145 h 14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65" h="145">
                    <a:moveTo>
                      <a:pt x="15" y="145"/>
                    </a:moveTo>
                    <a:lnTo>
                      <a:pt x="0" y="119"/>
                    </a:lnTo>
                    <a:lnTo>
                      <a:pt x="151" y="2"/>
                    </a:lnTo>
                    <a:lnTo>
                      <a:pt x="152" y="0"/>
                    </a:lnTo>
                    <a:lnTo>
                      <a:pt x="165" y="29"/>
                    </a:lnTo>
                    <a:lnTo>
                      <a:pt x="15" y="14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66" name="Freeform 665"/>
              <p:cNvSpPr>
                <a:spLocks/>
              </p:cNvSpPr>
              <p:nvPr/>
            </p:nvSpPr>
            <p:spPr bwMode="auto">
              <a:xfrm>
                <a:off x="69" y="124"/>
                <a:ext cx="51" cy="30"/>
              </a:xfrm>
              <a:custGeom>
                <a:avLst/>
                <a:gdLst>
                  <a:gd name="T0" fmla="*/ 13 w 202"/>
                  <a:gd name="T1" fmla="*/ 148 h 148"/>
                  <a:gd name="T2" fmla="*/ 0 w 202"/>
                  <a:gd name="T3" fmla="*/ 119 h 148"/>
                  <a:gd name="T4" fmla="*/ 191 w 202"/>
                  <a:gd name="T5" fmla="*/ 2 h 148"/>
                  <a:gd name="T6" fmla="*/ 192 w 202"/>
                  <a:gd name="T7" fmla="*/ 0 h 148"/>
                  <a:gd name="T8" fmla="*/ 202 w 202"/>
                  <a:gd name="T9" fmla="*/ 31 h 148"/>
                  <a:gd name="T10" fmla="*/ 13 w 202"/>
                  <a:gd name="T11" fmla="*/ 148 h 14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02"/>
                  <a:gd name="T19" fmla="*/ 0 h 148"/>
                  <a:gd name="T20" fmla="*/ 202 w 202"/>
                  <a:gd name="T21" fmla="*/ 148 h 14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02" h="148">
                    <a:moveTo>
                      <a:pt x="13" y="148"/>
                    </a:moveTo>
                    <a:lnTo>
                      <a:pt x="0" y="119"/>
                    </a:lnTo>
                    <a:lnTo>
                      <a:pt x="191" y="2"/>
                    </a:lnTo>
                    <a:lnTo>
                      <a:pt x="192" y="0"/>
                    </a:lnTo>
                    <a:lnTo>
                      <a:pt x="202" y="31"/>
                    </a:lnTo>
                    <a:lnTo>
                      <a:pt x="13" y="14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67" name="Freeform 666"/>
              <p:cNvSpPr>
                <a:spLocks/>
              </p:cNvSpPr>
              <p:nvPr/>
            </p:nvSpPr>
            <p:spPr bwMode="auto">
              <a:xfrm>
                <a:off x="118" y="103"/>
                <a:ext cx="56" cy="27"/>
              </a:xfrm>
              <a:custGeom>
                <a:avLst/>
                <a:gdLst>
                  <a:gd name="T0" fmla="*/ 10 w 225"/>
                  <a:gd name="T1" fmla="*/ 138 h 138"/>
                  <a:gd name="T2" fmla="*/ 0 w 225"/>
                  <a:gd name="T3" fmla="*/ 107 h 138"/>
                  <a:gd name="T4" fmla="*/ 215 w 225"/>
                  <a:gd name="T5" fmla="*/ 0 h 138"/>
                  <a:gd name="T6" fmla="*/ 215 w 225"/>
                  <a:gd name="T7" fmla="*/ 0 h 138"/>
                  <a:gd name="T8" fmla="*/ 225 w 225"/>
                  <a:gd name="T9" fmla="*/ 31 h 138"/>
                  <a:gd name="T10" fmla="*/ 10 w 225"/>
                  <a:gd name="T11" fmla="*/ 138 h 13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25"/>
                  <a:gd name="T19" fmla="*/ 0 h 138"/>
                  <a:gd name="T20" fmla="*/ 225 w 225"/>
                  <a:gd name="T21" fmla="*/ 138 h 13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25" h="138">
                    <a:moveTo>
                      <a:pt x="10" y="138"/>
                    </a:moveTo>
                    <a:lnTo>
                      <a:pt x="0" y="107"/>
                    </a:lnTo>
                    <a:lnTo>
                      <a:pt x="215" y="0"/>
                    </a:lnTo>
                    <a:lnTo>
                      <a:pt x="225" y="31"/>
                    </a:lnTo>
                    <a:lnTo>
                      <a:pt x="10" y="13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68" name="Freeform 667"/>
              <p:cNvSpPr>
                <a:spLocks/>
              </p:cNvSpPr>
              <p:nvPr/>
            </p:nvSpPr>
            <p:spPr bwMode="auto">
              <a:xfrm>
                <a:off x="171" y="77"/>
                <a:ext cx="72" cy="32"/>
              </a:xfrm>
              <a:custGeom>
                <a:avLst/>
                <a:gdLst>
                  <a:gd name="T0" fmla="*/ 10 w 288"/>
                  <a:gd name="T1" fmla="*/ 160 h 160"/>
                  <a:gd name="T2" fmla="*/ 0 w 288"/>
                  <a:gd name="T3" fmla="*/ 129 h 160"/>
                  <a:gd name="T4" fmla="*/ 279 w 288"/>
                  <a:gd name="T5" fmla="*/ 1 h 160"/>
                  <a:gd name="T6" fmla="*/ 281 w 288"/>
                  <a:gd name="T7" fmla="*/ 0 h 160"/>
                  <a:gd name="T8" fmla="*/ 288 w 288"/>
                  <a:gd name="T9" fmla="*/ 32 h 160"/>
                  <a:gd name="T10" fmla="*/ 10 w 288"/>
                  <a:gd name="T11" fmla="*/ 160 h 16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88"/>
                  <a:gd name="T19" fmla="*/ 0 h 160"/>
                  <a:gd name="T20" fmla="*/ 288 w 288"/>
                  <a:gd name="T21" fmla="*/ 160 h 16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88" h="160">
                    <a:moveTo>
                      <a:pt x="10" y="160"/>
                    </a:moveTo>
                    <a:lnTo>
                      <a:pt x="0" y="129"/>
                    </a:lnTo>
                    <a:lnTo>
                      <a:pt x="279" y="1"/>
                    </a:lnTo>
                    <a:lnTo>
                      <a:pt x="281" y="0"/>
                    </a:lnTo>
                    <a:lnTo>
                      <a:pt x="288" y="32"/>
                    </a:lnTo>
                    <a:lnTo>
                      <a:pt x="10" y="16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69" name="Freeform 668"/>
              <p:cNvSpPr>
                <a:spLocks/>
              </p:cNvSpPr>
              <p:nvPr/>
            </p:nvSpPr>
            <p:spPr bwMode="auto">
              <a:xfrm>
                <a:off x="241" y="53"/>
                <a:ext cx="97" cy="30"/>
              </a:xfrm>
              <a:custGeom>
                <a:avLst/>
                <a:gdLst>
                  <a:gd name="T0" fmla="*/ 7 w 387"/>
                  <a:gd name="T1" fmla="*/ 150 h 150"/>
                  <a:gd name="T2" fmla="*/ 0 w 387"/>
                  <a:gd name="T3" fmla="*/ 118 h 150"/>
                  <a:gd name="T4" fmla="*/ 381 w 387"/>
                  <a:gd name="T5" fmla="*/ 0 h 150"/>
                  <a:gd name="T6" fmla="*/ 382 w 387"/>
                  <a:gd name="T7" fmla="*/ 0 h 150"/>
                  <a:gd name="T8" fmla="*/ 387 w 387"/>
                  <a:gd name="T9" fmla="*/ 32 h 150"/>
                  <a:gd name="T10" fmla="*/ 7 w 387"/>
                  <a:gd name="T11" fmla="*/ 150 h 15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87"/>
                  <a:gd name="T19" fmla="*/ 0 h 150"/>
                  <a:gd name="T20" fmla="*/ 387 w 387"/>
                  <a:gd name="T21" fmla="*/ 150 h 15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87" h="150">
                    <a:moveTo>
                      <a:pt x="7" y="150"/>
                    </a:moveTo>
                    <a:lnTo>
                      <a:pt x="0" y="118"/>
                    </a:lnTo>
                    <a:lnTo>
                      <a:pt x="381" y="0"/>
                    </a:lnTo>
                    <a:lnTo>
                      <a:pt x="382" y="0"/>
                    </a:lnTo>
                    <a:lnTo>
                      <a:pt x="387" y="32"/>
                    </a:lnTo>
                    <a:lnTo>
                      <a:pt x="7" y="15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70" name="Freeform 669"/>
              <p:cNvSpPr>
                <a:spLocks/>
              </p:cNvSpPr>
              <p:nvPr/>
            </p:nvSpPr>
            <p:spPr bwMode="auto">
              <a:xfrm>
                <a:off x="337" y="39"/>
                <a:ext cx="89" cy="21"/>
              </a:xfrm>
              <a:custGeom>
                <a:avLst/>
                <a:gdLst>
                  <a:gd name="T0" fmla="*/ 5 w 355"/>
                  <a:gd name="T1" fmla="*/ 101 h 101"/>
                  <a:gd name="T2" fmla="*/ 0 w 355"/>
                  <a:gd name="T3" fmla="*/ 69 h 101"/>
                  <a:gd name="T4" fmla="*/ 351 w 355"/>
                  <a:gd name="T5" fmla="*/ 0 h 101"/>
                  <a:gd name="T6" fmla="*/ 351 w 355"/>
                  <a:gd name="T7" fmla="*/ 0 h 101"/>
                  <a:gd name="T8" fmla="*/ 355 w 355"/>
                  <a:gd name="T9" fmla="*/ 32 h 101"/>
                  <a:gd name="T10" fmla="*/ 5 w 355"/>
                  <a:gd name="T11" fmla="*/ 101 h 10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5"/>
                  <a:gd name="T19" fmla="*/ 0 h 101"/>
                  <a:gd name="T20" fmla="*/ 355 w 355"/>
                  <a:gd name="T21" fmla="*/ 101 h 10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5" h="101">
                    <a:moveTo>
                      <a:pt x="5" y="101"/>
                    </a:moveTo>
                    <a:lnTo>
                      <a:pt x="0" y="69"/>
                    </a:lnTo>
                    <a:lnTo>
                      <a:pt x="351" y="0"/>
                    </a:lnTo>
                    <a:lnTo>
                      <a:pt x="355" y="32"/>
                    </a:lnTo>
                    <a:lnTo>
                      <a:pt x="5" y="10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71" name="Freeform 670"/>
              <p:cNvSpPr>
                <a:spLocks/>
              </p:cNvSpPr>
              <p:nvPr/>
            </p:nvSpPr>
            <p:spPr bwMode="auto">
              <a:xfrm>
                <a:off x="425" y="27"/>
                <a:ext cx="102" cy="19"/>
              </a:xfrm>
              <a:custGeom>
                <a:avLst/>
                <a:gdLst>
                  <a:gd name="T0" fmla="*/ 4 w 408"/>
                  <a:gd name="T1" fmla="*/ 92 h 92"/>
                  <a:gd name="T2" fmla="*/ 0 w 408"/>
                  <a:gd name="T3" fmla="*/ 60 h 92"/>
                  <a:gd name="T4" fmla="*/ 406 w 408"/>
                  <a:gd name="T5" fmla="*/ 2 h 92"/>
                  <a:gd name="T6" fmla="*/ 407 w 408"/>
                  <a:gd name="T7" fmla="*/ 0 h 92"/>
                  <a:gd name="T8" fmla="*/ 408 w 408"/>
                  <a:gd name="T9" fmla="*/ 34 h 92"/>
                  <a:gd name="T10" fmla="*/ 4 w 408"/>
                  <a:gd name="T11" fmla="*/ 92 h 9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08"/>
                  <a:gd name="T19" fmla="*/ 0 h 92"/>
                  <a:gd name="T20" fmla="*/ 408 w 408"/>
                  <a:gd name="T21" fmla="*/ 92 h 9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08" h="92">
                    <a:moveTo>
                      <a:pt x="4" y="92"/>
                    </a:moveTo>
                    <a:lnTo>
                      <a:pt x="0" y="60"/>
                    </a:lnTo>
                    <a:lnTo>
                      <a:pt x="406" y="2"/>
                    </a:lnTo>
                    <a:lnTo>
                      <a:pt x="407" y="0"/>
                    </a:lnTo>
                    <a:lnTo>
                      <a:pt x="408" y="34"/>
                    </a:lnTo>
                    <a:lnTo>
                      <a:pt x="4" y="9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72" name="Freeform 671"/>
              <p:cNvSpPr>
                <a:spLocks/>
              </p:cNvSpPr>
              <p:nvPr/>
            </p:nvSpPr>
            <p:spPr bwMode="auto">
              <a:xfrm>
                <a:off x="526" y="26"/>
                <a:ext cx="102" cy="8"/>
              </a:xfrm>
              <a:custGeom>
                <a:avLst/>
                <a:gdLst>
                  <a:gd name="T0" fmla="*/ 1 w 407"/>
                  <a:gd name="T1" fmla="*/ 42 h 42"/>
                  <a:gd name="T2" fmla="*/ 0 w 407"/>
                  <a:gd name="T3" fmla="*/ 8 h 42"/>
                  <a:gd name="T4" fmla="*/ 406 w 407"/>
                  <a:gd name="T5" fmla="*/ 0 h 42"/>
                  <a:gd name="T6" fmla="*/ 407 w 407"/>
                  <a:gd name="T7" fmla="*/ 0 h 42"/>
                  <a:gd name="T8" fmla="*/ 406 w 407"/>
                  <a:gd name="T9" fmla="*/ 32 h 42"/>
                  <a:gd name="T10" fmla="*/ 1 w 407"/>
                  <a:gd name="T11" fmla="*/ 42 h 4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07"/>
                  <a:gd name="T19" fmla="*/ 0 h 42"/>
                  <a:gd name="T20" fmla="*/ 407 w 407"/>
                  <a:gd name="T21" fmla="*/ 42 h 4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07" h="42">
                    <a:moveTo>
                      <a:pt x="1" y="42"/>
                    </a:moveTo>
                    <a:lnTo>
                      <a:pt x="0" y="8"/>
                    </a:lnTo>
                    <a:lnTo>
                      <a:pt x="406" y="0"/>
                    </a:lnTo>
                    <a:lnTo>
                      <a:pt x="407" y="0"/>
                    </a:lnTo>
                    <a:lnTo>
                      <a:pt x="406" y="32"/>
                    </a:lnTo>
                    <a:lnTo>
                      <a:pt x="1" y="4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73" name="Freeform 672"/>
              <p:cNvSpPr>
                <a:spLocks/>
              </p:cNvSpPr>
              <p:nvPr/>
            </p:nvSpPr>
            <p:spPr bwMode="auto">
              <a:xfrm>
                <a:off x="628" y="26"/>
                <a:ext cx="114" cy="10"/>
              </a:xfrm>
              <a:custGeom>
                <a:avLst/>
                <a:gdLst>
                  <a:gd name="T0" fmla="*/ 0 w 455"/>
                  <a:gd name="T1" fmla="*/ 32 h 52"/>
                  <a:gd name="T2" fmla="*/ 1 w 455"/>
                  <a:gd name="T3" fmla="*/ 0 h 52"/>
                  <a:gd name="T4" fmla="*/ 454 w 455"/>
                  <a:gd name="T5" fmla="*/ 18 h 52"/>
                  <a:gd name="T6" fmla="*/ 455 w 455"/>
                  <a:gd name="T7" fmla="*/ 18 h 52"/>
                  <a:gd name="T8" fmla="*/ 452 w 455"/>
                  <a:gd name="T9" fmla="*/ 52 h 52"/>
                  <a:gd name="T10" fmla="*/ 0 w 455"/>
                  <a:gd name="T11" fmla="*/ 32 h 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55"/>
                  <a:gd name="T19" fmla="*/ 0 h 52"/>
                  <a:gd name="T20" fmla="*/ 455 w 455"/>
                  <a:gd name="T21" fmla="*/ 52 h 5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55" h="52">
                    <a:moveTo>
                      <a:pt x="0" y="32"/>
                    </a:moveTo>
                    <a:lnTo>
                      <a:pt x="1" y="0"/>
                    </a:lnTo>
                    <a:lnTo>
                      <a:pt x="454" y="18"/>
                    </a:lnTo>
                    <a:lnTo>
                      <a:pt x="455" y="18"/>
                    </a:lnTo>
                    <a:lnTo>
                      <a:pt x="452" y="52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74" name="Freeform 673"/>
              <p:cNvSpPr>
                <a:spLocks/>
              </p:cNvSpPr>
              <p:nvPr/>
            </p:nvSpPr>
            <p:spPr bwMode="auto">
              <a:xfrm>
                <a:off x="741" y="29"/>
                <a:ext cx="87" cy="15"/>
              </a:xfrm>
              <a:custGeom>
                <a:avLst/>
                <a:gdLst>
                  <a:gd name="T0" fmla="*/ 0 w 346"/>
                  <a:gd name="T1" fmla="*/ 34 h 72"/>
                  <a:gd name="T2" fmla="*/ 3 w 346"/>
                  <a:gd name="T3" fmla="*/ 0 h 72"/>
                  <a:gd name="T4" fmla="*/ 345 w 346"/>
                  <a:gd name="T5" fmla="*/ 40 h 72"/>
                  <a:gd name="T6" fmla="*/ 346 w 346"/>
                  <a:gd name="T7" fmla="*/ 40 h 72"/>
                  <a:gd name="T8" fmla="*/ 342 w 346"/>
                  <a:gd name="T9" fmla="*/ 72 h 72"/>
                  <a:gd name="T10" fmla="*/ 0 w 346"/>
                  <a:gd name="T11" fmla="*/ 34 h 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46"/>
                  <a:gd name="T19" fmla="*/ 0 h 72"/>
                  <a:gd name="T20" fmla="*/ 346 w 346"/>
                  <a:gd name="T21" fmla="*/ 72 h 7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46" h="72">
                    <a:moveTo>
                      <a:pt x="0" y="34"/>
                    </a:moveTo>
                    <a:lnTo>
                      <a:pt x="3" y="0"/>
                    </a:lnTo>
                    <a:lnTo>
                      <a:pt x="345" y="40"/>
                    </a:lnTo>
                    <a:lnTo>
                      <a:pt x="346" y="40"/>
                    </a:lnTo>
                    <a:lnTo>
                      <a:pt x="342" y="72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75" name="Freeform 674"/>
              <p:cNvSpPr>
                <a:spLocks/>
              </p:cNvSpPr>
              <p:nvPr/>
            </p:nvSpPr>
            <p:spPr bwMode="auto">
              <a:xfrm>
                <a:off x="827" y="37"/>
                <a:ext cx="92" cy="21"/>
              </a:xfrm>
              <a:custGeom>
                <a:avLst/>
                <a:gdLst>
                  <a:gd name="T0" fmla="*/ 0 w 370"/>
                  <a:gd name="T1" fmla="*/ 32 h 102"/>
                  <a:gd name="T2" fmla="*/ 4 w 370"/>
                  <a:gd name="T3" fmla="*/ 0 h 102"/>
                  <a:gd name="T4" fmla="*/ 370 w 370"/>
                  <a:gd name="T5" fmla="*/ 69 h 102"/>
                  <a:gd name="T6" fmla="*/ 370 w 370"/>
                  <a:gd name="T7" fmla="*/ 69 h 102"/>
                  <a:gd name="T8" fmla="*/ 365 w 370"/>
                  <a:gd name="T9" fmla="*/ 102 h 102"/>
                  <a:gd name="T10" fmla="*/ 0 w 370"/>
                  <a:gd name="T11" fmla="*/ 32 h 10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70"/>
                  <a:gd name="T19" fmla="*/ 0 h 102"/>
                  <a:gd name="T20" fmla="*/ 370 w 370"/>
                  <a:gd name="T21" fmla="*/ 102 h 10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70" h="102">
                    <a:moveTo>
                      <a:pt x="0" y="32"/>
                    </a:moveTo>
                    <a:lnTo>
                      <a:pt x="4" y="0"/>
                    </a:lnTo>
                    <a:lnTo>
                      <a:pt x="370" y="69"/>
                    </a:lnTo>
                    <a:lnTo>
                      <a:pt x="365" y="102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76" name="Freeform 675"/>
              <p:cNvSpPr>
                <a:spLocks/>
              </p:cNvSpPr>
              <p:nvPr/>
            </p:nvSpPr>
            <p:spPr bwMode="auto">
              <a:xfrm>
                <a:off x="918" y="51"/>
                <a:ext cx="87" cy="24"/>
              </a:xfrm>
              <a:custGeom>
                <a:avLst/>
                <a:gdLst>
                  <a:gd name="T0" fmla="*/ 0 w 348"/>
                  <a:gd name="T1" fmla="*/ 33 h 120"/>
                  <a:gd name="T2" fmla="*/ 5 w 348"/>
                  <a:gd name="T3" fmla="*/ 0 h 120"/>
                  <a:gd name="T4" fmla="*/ 347 w 348"/>
                  <a:gd name="T5" fmla="*/ 88 h 120"/>
                  <a:gd name="T6" fmla="*/ 348 w 348"/>
                  <a:gd name="T7" fmla="*/ 89 h 120"/>
                  <a:gd name="T8" fmla="*/ 342 w 348"/>
                  <a:gd name="T9" fmla="*/ 120 h 120"/>
                  <a:gd name="T10" fmla="*/ 0 w 348"/>
                  <a:gd name="T11" fmla="*/ 33 h 12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48"/>
                  <a:gd name="T19" fmla="*/ 0 h 120"/>
                  <a:gd name="T20" fmla="*/ 348 w 348"/>
                  <a:gd name="T21" fmla="*/ 120 h 12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48" h="120">
                    <a:moveTo>
                      <a:pt x="0" y="33"/>
                    </a:moveTo>
                    <a:lnTo>
                      <a:pt x="5" y="0"/>
                    </a:lnTo>
                    <a:lnTo>
                      <a:pt x="347" y="88"/>
                    </a:lnTo>
                    <a:lnTo>
                      <a:pt x="348" y="89"/>
                    </a:lnTo>
                    <a:lnTo>
                      <a:pt x="342" y="120"/>
                    </a:lnTo>
                    <a:lnTo>
                      <a:pt x="0" y="3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77" name="Freeform 676"/>
              <p:cNvSpPr>
                <a:spLocks/>
              </p:cNvSpPr>
              <p:nvPr/>
            </p:nvSpPr>
            <p:spPr bwMode="auto">
              <a:xfrm>
                <a:off x="1003" y="69"/>
                <a:ext cx="70" cy="24"/>
              </a:xfrm>
              <a:custGeom>
                <a:avLst/>
                <a:gdLst>
                  <a:gd name="T0" fmla="*/ 0 w 278"/>
                  <a:gd name="T1" fmla="*/ 31 h 119"/>
                  <a:gd name="T2" fmla="*/ 6 w 278"/>
                  <a:gd name="T3" fmla="*/ 0 h 119"/>
                  <a:gd name="T4" fmla="*/ 277 w 278"/>
                  <a:gd name="T5" fmla="*/ 88 h 119"/>
                  <a:gd name="T6" fmla="*/ 278 w 278"/>
                  <a:gd name="T7" fmla="*/ 88 h 119"/>
                  <a:gd name="T8" fmla="*/ 269 w 278"/>
                  <a:gd name="T9" fmla="*/ 119 h 119"/>
                  <a:gd name="T10" fmla="*/ 0 w 278"/>
                  <a:gd name="T11" fmla="*/ 31 h 11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78"/>
                  <a:gd name="T19" fmla="*/ 0 h 119"/>
                  <a:gd name="T20" fmla="*/ 278 w 278"/>
                  <a:gd name="T21" fmla="*/ 119 h 11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78" h="119">
                    <a:moveTo>
                      <a:pt x="0" y="31"/>
                    </a:moveTo>
                    <a:lnTo>
                      <a:pt x="6" y="0"/>
                    </a:lnTo>
                    <a:lnTo>
                      <a:pt x="277" y="88"/>
                    </a:lnTo>
                    <a:lnTo>
                      <a:pt x="278" y="88"/>
                    </a:lnTo>
                    <a:lnTo>
                      <a:pt x="269" y="119"/>
                    </a:lnTo>
                    <a:lnTo>
                      <a:pt x="0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78" name="Freeform 677"/>
              <p:cNvSpPr>
                <a:spLocks/>
              </p:cNvSpPr>
              <p:nvPr/>
            </p:nvSpPr>
            <p:spPr bwMode="auto">
              <a:xfrm>
                <a:off x="1070" y="87"/>
                <a:ext cx="83" cy="35"/>
              </a:xfrm>
              <a:custGeom>
                <a:avLst/>
                <a:gdLst>
                  <a:gd name="T0" fmla="*/ 0 w 329"/>
                  <a:gd name="T1" fmla="*/ 31 h 179"/>
                  <a:gd name="T2" fmla="*/ 9 w 329"/>
                  <a:gd name="T3" fmla="*/ 0 h 179"/>
                  <a:gd name="T4" fmla="*/ 328 w 329"/>
                  <a:gd name="T5" fmla="*/ 148 h 179"/>
                  <a:gd name="T6" fmla="*/ 329 w 329"/>
                  <a:gd name="T7" fmla="*/ 149 h 179"/>
                  <a:gd name="T8" fmla="*/ 318 w 329"/>
                  <a:gd name="T9" fmla="*/ 179 h 179"/>
                  <a:gd name="T10" fmla="*/ 0 w 329"/>
                  <a:gd name="T11" fmla="*/ 31 h 17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29"/>
                  <a:gd name="T19" fmla="*/ 0 h 179"/>
                  <a:gd name="T20" fmla="*/ 329 w 329"/>
                  <a:gd name="T21" fmla="*/ 179 h 17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29" h="179">
                    <a:moveTo>
                      <a:pt x="0" y="31"/>
                    </a:moveTo>
                    <a:lnTo>
                      <a:pt x="9" y="0"/>
                    </a:lnTo>
                    <a:lnTo>
                      <a:pt x="328" y="148"/>
                    </a:lnTo>
                    <a:lnTo>
                      <a:pt x="329" y="149"/>
                    </a:lnTo>
                    <a:lnTo>
                      <a:pt x="318" y="179"/>
                    </a:lnTo>
                    <a:lnTo>
                      <a:pt x="0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79" name="Freeform 678"/>
              <p:cNvSpPr>
                <a:spLocks/>
              </p:cNvSpPr>
              <p:nvPr/>
            </p:nvSpPr>
            <p:spPr bwMode="auto">
              <a:xfrm>
                <a:off x="1150" y="116"/>
                <a:ext cx="99" cy="51"/>
              </a:xfrm>
              <a:custGeom>
                <a:avLst/>
                <a:gdLst>
                  <a:gd name="T0" fmla="*/ 0 w 395"/>
                  <a:gd name="T1" fmla="*/ 30 h 253"/>
                  <a:gd name="T2" fmla="*/ 11 w 395"/>
                  <a:gd name="T3" fmla="*/ 0 h 253"/>
                  <a:gd name="T4" fmla="*/ 392 w 395"/>
                  <a:gd name="T5" fmla="*/ 225 h 253"/>
                  <a:gd name="T6" fmla="*/ 395 w 395"/>
                  <a:gd name="T7" fmla="*/ 253 h 253"/>
                  <a:gd name="T8" fmla="*/ 363 w 395"/>
                  <a:gd name="T9" fmla="*/ 244 h 253"/>
                  <a:gd name="T10" fmla="*/ 0 w 395"/>
                  <a:gd name="T11" fmla="*/ 30 h 25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95"/>
                  <a:gd name="T19" fmla="*/ 0 h 253"/>
                  <a:gd name="T20" fmla="*/ 395 w 395"/>
                  <a:gd name="T21" fmla="*/ 253 h 25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95" h="253">
                    <a:moveTo>
                      <a:pt x="0" y="30"/>
                    </a:moveTo>
                    <a:lnTo>
                      <a:pt x="11" y="0"/>
                    </a:lnTo>
                    <a:lnTo>
                      <a:pt x="392" y="225"/>
                    </a:lnTo>
                    <a:lnTo>
                      <a:pt x="395" y="253"/>
                    </a:lnTo>
                    <a:lnTo>
                      <a:pt x="363" y="244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80" name="Freeform 679"/>
              <p:cNvSpPr>
                <a:spLocks/>
              </p:cNvSpPr>
              <p:nvPr/>
            </p:nvSpPr>
            <p:spPr bwMode="auto">
              <a:xfrm>
                <a:off x="1149" y="165"/>
                <a:ext cx="100" cy="84"/>
              </a:xfrm>
              <a:custGeom>
                <a:avLst/>
                <a:gdLst>
                  <a:gd name="T0" fmla="*/ 368 w 400"/>
                  <a:gd name="T1" fmla="*/ 0 h 420"/>
                  <a:gd name="T2" fmla="*/ 400 w 400"/>
                  <a:gd name="T3" fmla="*/ 9 h 420"/>
                  <a:gd name="T4" fmla="*/ 29 w 400"/>
                  <a:gd name="T5" fmla="*/ 411 h 420"/>
                  <a:gd name="T6" fmla="*/ 0 w 400"/>
                  <a:gd name="T7" fmla="*/ 420 h 420"/>
                  <a:gd name="T8" fmla="*/ 1 w 400"/>
                  <a:gd name="T9" fmla="*/ 397 h 420"/>
                  <a:gd name="T10" fmla="*/ 368 w 400"/>
                  <a:gd name="T11" fmla="*/ 0 h 42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00"/>
                  <a:gd name="T19" fmla="*/ 0 h 420"/>
                  <a:gd name="T20" fmla="*/ 400 w 400"/>
                  <a:gd name="T21" fmla="*/ 420 h 42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00" h="420">
                    <a:moveTo>
                      <a:pt x="368" y="0"/>
                    </a:moveTo>
                    <a:lnTo>
                      <a:pt x="400" y="9"/>
                    </a:lnTo>
                    <a:lnTo>
                      <a:pt x="29" y="411"/>
                    </a:lnTo>
                    <a:lnTo>
                      <a:pt x="0" y="420"/>
                    </a:lnTo>
                    <a:lnTo>
                      <a:pt x="1" y="397"/>
                    </a:lnTo>
                    <a:lnTo>
                      <a:pt x="36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81" name="Freeform 680"/>
              <p:cNvSpPr>
                <a:spLocks/>
              </p:cNvSpPr>
              <p:nvPr/>
            </p:nvSpPr>
            <p:spPr bwMode="auto">
              <a:xfrm>
                <a:off x="1149" y="247"/>
                <a:ext cx="108" cy="117"/>
              </a:xfrm>
              <a:custGeom>
                <a:avLst/>
                <a:gdLst>
                  <a:gd name="T0" fmla="*/ 0 w 433"/>
                  <a:gd name="T1" fmla="*/ 9 h 581"/>
                  <a:gd name="T2" fmla="*/ 29 w 433"/>
                  <a:gd name="T3" fmla="*/ 0 h 581"/>
                  <a:gd name="T4" fmla="*/ 433 w 433"/>
                  <a:gd name="T5" fmla="*/ 557 h 581"/>
                  <a:gd name="T6" fmla="*/ 432 w 433"/>
                  <a:gd name="T7" fmla="*/ 581 h 581"/>
                  <a:gd name="T8" fmla="*/ 405 w 433"/>
                  <a:gd name="T9" fmla="*/ 566 h 581"/>
                  <a:gd name="T10" fmla="*/ 0 w 433"/>
                  <a:gd name="T11" fmla="*/ 9 h 58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33"/>
                  <a:gd name="T19" fmla="*/ 0 h 581"/>
                  <a:gd name="T20" fmla="*/ 433 w 433"/>
                  <a:gd name="T21" fmla="*/ 581 h 58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33" h="581">
                    <a:moveTo>
                      <a:pt x="0" y="9"/>
                    </a:moveTo>
                    <a:lnTo>
                      <a:pt x="29" y="0"/>
                    </a:lnTo>
                    <a:lnTo>
                      <a:pt x="433" y="557"/>
                    </a:lnTo>
                    <a:lnTo>
                      <a:pt x="432" y="581"/>
                    </a:lnTo>
                    <a:lnTo>
                      <a:pt x="405" y="566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82" name="Freeform 681"/>
              <p:cNvSpPr>
                <a:spLocks/>
              </p:cNvSpPr>
              <p:nvPr/>
            </p:nvSpPr>
            <p:spPr bwMode="auto">
              <a:xfrm>
                <a:off x="1240" y="361"/>
                <a:ext cx="17" cy="12"/>
              </a:xfrm>
              <a:custGeom>
                <a:avLst/>
                <a:gdLst>
                  <a:gd name="T0" fmla="*/ 39 w 66"/>
                  <a:gd name="T1" fmla="*/ 0 h 64"/>
                  <a:gd name="T2" fmla="*/ 66 w 66"/>
                  <a:gd name="T3" fmla="*/ 15 h 64"/>
                  <a:gd name="T4" fmla="*/ 18 w 66"/>
                  <a:gd name="T5" fmla="*/ 64 h 64"/>
                  <a:gd name="T6" fmla="*/ 0 w 66"/>
                  <a:gd name="T7" fmla="*/ 62 h 64"/>
                  <a:gd name="T8" fmla="*/ 11 w 66"/>
                  <a:gd name="T9" fmla="*/ 28 h 64"/>
                  <a:gd name="T10" fmla="*/ 39 w 66"/>
                  <a:gd name="T11" fmla="*/ 0 h 6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6"/>
                  <a:gd name="T19" fmla="*/ 0 h 64"/>
                  <a:gd name="T20" fmla="*/ 66 w 66"/>
                  <a:gd name="T21" fmla="*/ 64 h 6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6" h="64">
                    <a:moveTo>
                      <a:pt x="39" y="0"/>
                    </a:moveTo>
                    <a:lnTo>
                      <a:pt x="66" y="15"/>
                    </a:lnTo>
                    <a:lnTo>
                      <a:pt x="18" y="64"/>
                    </a:lnTo>
                    <a:lnTo>
                      <a:pt x="0" y="62"/>
                    </a:lnTo>
                    <a:lnTo>
                      <a:pt x="11" y="28"/>
                    </a:lnTo>
                    <a:lnTo>
                      <a:pt x="3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83" name="Freeform 682"/>
              <p:cNvSpPr>
                <a:spLocks/>
              </p:cNvSpPr>
              <p:nvPr/>
            </p:nvSpPr>
            <p:spPr bwMode="auto">
              <a:xfrm>
                <a:off x="1188" y="312"/>
                <a:ext cx="55" cy="61"/>
              </a:xfrm>
              <a:custGeom>
                <a:avLst/>
                <a:gdLst>
                  <a:gd name="T0" fmla="*/ 221 w 221"/>
                  <a:gd name="T1" fmla="*/ 273 h 307"/>
                  <a:gd name="T2" fmla="*/ 210 w 221"/>
                  <a:gd name="T3" fmla="*/ 307 h 307"/>
                  <a:gd name="T4" fmla="*/ 3 w 221"/>
                  <a:gd name="T5" fmla="*/ 22 h 307"/>
                  <a:gd name="T6" fmla="*/ 13 w 221"/>
                  <a:gd name="T7" fmla="*/ 11 h 307"/>
                  <a:gd name="T8" fmla="*/ 0 w 221"/>
                  <a:gd name="T9" fmla="*/ 16 h 307"/>
                  <a:gd name="T10" fmla="*/ 22 w 221"/>
                  <a:gd name="T11" fmla="*/ 0 h 307"/>
                  <a:gd name="T12" fmla="*/ 221 w 221"/>
                  <a:gd name="T13" fmla="*/ 273 h 30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21"/>
                  <a:gd name="T22" fmla="*/ 0 h 307"/>
                  <a:gd name="T23" fmla="*/ 221 w 221"/>
                  <a:gd name="T24" fmla="*/ 307 h 30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21" h="307">
                    <a:moveTo>
                      <a:pt x="221" y="273"/>
                    </a:moveTo>
                    <a:lnTo>
                      <a:pt x="210" y="307"/>
                    </a:lnTo>
                    <a:lnTo>
                      <a:pt x="3" y="22"/>
                    </a:lnTo>
                    <a:lnTo>
                      <a:pt x="13" y="11"/>
                    </a:lnTo>
                    <a:lnTo>
                      <a:pt x="0" y="16"/>
                    </a:lnTo>
                    <a:lnTo>
                      <a:pt x="22" y="0"/>
                    </a:lnTo>
                    <a:lnTo>
                      <a:pt x="221" y="27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84" name="Freeform 683"/>
              <p:cNvSpPr>
                <a:spLocks/>
              </p:cNvSpPr>
              <p:nvPr/>
            </p:nvSpPr>
            <p:spPr bwMode="auto">
              <a:xfrm>
                <a:off x="1188" y="313"/>
                <a:ext cx="14" cy="27"/>
              </a:xfrm>
              <a:custGeom>
                <a:avLst/>
                <a:gdLst>
                  <a:gd name="T0" fmla="*/ 0 w 57"/>
                  <a:gd name="T1" fmla="*/ 10 h 134"/>
                  <a:gd name="T2" fmla="*/ 13 w 57"/>
                  <a:gd name="T3" fmla="*/ 5 h 134"/>
                  <a:gd name="T4" fmla="*/ 25 w 57"/>
                  <a:gd name="T5" fmla="*/ 0 h 134"/>
                  <a:gd name="T6" fmla="*/ 57 w 57"/>
                  <a:gd name="T7" fmla="*/ 118 h 134"/>
                  <a:gd name="T8" fmla="*/ 35 w 57"/>
                  <a:gd name="T9" fmla="*/ 134 h 134"/>
                  <a:gd name="T10" fmla="*/ 44 w 57"/>
                  <a:gd name="T11" fmla="*/ 123 h 134"/>
                  <a:gd name="T12" fmla="*/ 32 w 57"/>
                  <a:gd name="T13" fmla="*/ 129 h 134"/>
                  <a:gd name="T14" fmla="*/ 0 w 57"/>
                  <a:gd name="T15" fmla="*/ 10 h 13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7"/>
                  <a:gd name="T25" fmla="*/ 0 h 134"/>
                  <a:gd name="T26" fmla="*/ 57 w 57"/>
                  <a:gd name="T27" fmla="*/ 134 h 13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7" h="134">
                    <a:moveTo>
                      <a:pt x="0" y="10"/>
                    </a:moveTo>
                    <a:lnTo>
                      <a:pt x="13" y="5"/>
                    </a:lnTo>
                    <a:lnTo>
                      <a:pt x="25" y="0"/>
                    </a:lnTo>
                    <a:lnTo>
                      <a:pt x="57" y="118"/>
                    </a:lnTo>
                    <a:lnTo>
                      <a:pt x="35" y="134"/>
                    </a:lnTo>
                    <a:lnTo>
                      <a:pt x="44" y="123"/>
                    </a:lnTo>
                    <a:lnTo>
                      <a:pt x="32" y="129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85" name="Freeform 684"/>
              <p:cNvSpPr>
                <a:spLocks/>
              </p:cNvSpPr>
              <p:nvPr/>
            </p:nvSpPr>
            <p:spPr bwMode="auto">
              <a:xfrm>
                <a:off x="1129" y="260"/>
                <a:ext cx="72" cy="80"/>
              </a:xfrm>
              <a:custGeom>
                <a:avLst/>
                <a:gdLst>
                  <a:gd name="T0" fmla="*/ 288 w 288"/>
                  <a:gd name="T1" fmla="*/ 376 h 397"/>
                  <a:gd name="T2" fmla="*/ 278 w 288"/>
                  <a:gd name="T3" fmla="*/ 386 h 397"/>
                  <a:gd name="T4" fmla="*/ 269 w 288"/>
                  <a:gd name="T5" fmla="*/ 397 h 397"/>
                  <a:gd name="T6" fmla="*/ 8 w 288"/>
                  <a:gd name="T7" fmla="*/ 36 h 397"/>
                  <a:gd name="T8" fmla="*/ 0 w 288"/>
                  <a:gd name="T9" fmla="*/ 0 h 397"/>
                  <a:gd name="T10" fmla="*/ 18 w 288"/>
                  <a:gd name="T11" fmla="*/ 2 h 397"/>
                  <a:gd name="T12" fmla="*/ 288 w 288"/>
                  <a:gd name="T13" fmla="*/ 376 h 3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88"/>
                  <a:gd name="T22" fmla="*/ 0 h 397"/>
                  <a:gd name="T23" fmla="*/ 288 w 288"/>
                  <a:gd name="T24" fmla="*/ 397 h 39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88" h="397">
                    <a:moveTo>
                      <a:pt x="288" y="376"/>
                    </a:moveTo>
                    <a:lnTo>
                      <a:pt x="278" y="386"/>
                    </a:lnTo>
                    <a:lnTo>
                      <a:pt x="269" y="397"/>
                    </a:lnTo>
                    <a:lnTo>
                      <a:pt x="8" y="36"/>
                    </a:lnTo>
                    <a:lnTo>
                      <a:pt x="0" y="0"/>
                    </a:lnTo>
                    <a:lnTo>
                      <a:pt x="18" y="2"/>
                    </a:lnTo>
                    <a:lnTo>
                      <a:pt x="288" y="37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86" name="Freeform 685"/>
              <p:cNvSpPr>
                <a:spLocks/>
              </p:cNvSpPr>
              <p:nvPr/>
            </p:nvSpPr>
            <p:spPr bwMode="auto">
              <a:xfrm>
                <a:off x="1098" y="260"/>
                <a:ext cx="33" cy="35"/>
              </a:xfrm>
              <a:custGeom>
                <a:avLst/>
                <a:gdLst>
                  <a:gd name="T0" fmla="*/ 125 w 133"/>
                  <a:gd name="T1" fmla="*/ 0 h 175"/>
                  <a:gd name="T2" fmla="*/ 133 w 133"/>
                  <a:gd name="T3" fmla="*/ 36 h 175"/>
                  <a:gd name="T4" fmla="*/ 15 w 133"/>
                  <a:gd name="T5" fmla="*/ 173 h 175"/>
                  <a:gd name="T6" fmla="*/ 0 w 133"/>
                  <a:gd name="T7" fmla="*/ 175 h 175"/>
                  <a:gd name="T8" fmla="*/ 3 w 133"/>
                  <a:gd name="T9" fmla="*/ 140 h 175"/>
                  <a:gd name="T10" fmla="*/ 125 w 133"/>
                  <a:gd name="T11" fmla="*/ 0 h 17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33"/>
                  <a:gd name="T19" fmla="*/ 0 h 175"/>
                  <a:gd name="T20" fmla="*/ 133 w 133"/>
                  <a:gd name="T21" fmla="*/ 175 h 17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33" h="175">
                    <a:moveTo>
                      <a:pt x="125" y="0"/>
                    </a:moveTo>
                    <a:lnTo>
                      <a:pt x="133" y="36"/>
                    </a:lnTo>
                    <a:lnTo>
                      <a:pt x="15" y="173"/>
                    </a:lnTo>
                    <a:lnTo>
                      <a:pt x="0" y="175"/>
                    </a:lnTo>
                    <a:lnTo>
                      <a:pt x="3" y="140"/>
                    </a:lnTo>
                    <a:lnTo>
                      <a:pt x="12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87" name="Freeform 686"/>
              <p:cNvSpPr>
                <a:spLocks/>
              </p:cNvSpPr>
              <p:nvPr/>
            </p:nvSpPr>
            <p:spPr bwMode="auto">
              <a:xfrm>
                <a:off x="999" y="248"/>
                <a:ext cx="100" cy="47"/>
              </a:xfrm>
              <a:custGeom>
                <a:avLst/>
                <a:gdLst>
                  <a:gd name="T0" fmla="*/ 400 w 400"/>
                  <a:gd name="T1" fmla="*/ 201 h 236"/>
                  <a:gd name="T2" fmla="*/ 397 w 400"/>
                  <a:gd name="T3" fmla="*/ 236 h 236"/>
                  <a:gd name="T4" fmla="*/ 0 w 400"/>
                  <a:gd name="T5" fmla="*/ 31 h 236"/>
                  <a:gd name="T6" fmla="*/ 9 w 400"/>
                  <a:gd name="T7" fmla="*/ 0 h 236"/>
                  <a:gd name="T8" fmla="*/ 10 w 400"/>
                  <a:gd name="T9" fmla="*/ 0 h 236"/>
                  <a:gd name="T10" fmla="*/ 400 w 400"/>
                  <a:gd name="T11" fmla="*/ 201 h 2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00"/>
                  <a:gd name="T19" fmla="*/ 0 h 236"/>
                  <a:gd name="T20" fmla="*/ 400 w 400"/>
                  <a:gd name="T21" fmla="*/ 236 h 2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00" h="236">
                    <a:moveTo>
                      <a:pt x="400" y="201"/>
                    </a:moveTo>
                    <a:lnTo>
                      <a:pt x="397" y="236"/>
                    </a:lnTo>
                    <a:lnTo>
                      <a:pt x="0" y="31"/>
                    </a:lnTo>
                    <a:lnTo>
                      <a:pt x="9" y="0"/>
                    </a:lnTo>
                    <a:lnTo>
                      <a:pt x="10" y="0"/>
                    </a:lnTo>
                    <a:lnTo>
                      <a:pt x="400" y="20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88" name="Freeform 687"/>
              <p:cNvSpPr>
                <a:spLocks/>
              </p:cNvSpPr>
              <p:nvPr/>
            </p:nvSpPr>
            <p:spPr bwMode="auto">
              <a:xfrm>
                <a:off x="892" y="214"/>
                <a:ext cx="109" cy="40"/>
              </a:xfrm>
              <a:custGeom>
                <a:avLst/>
                <a:gdLst>
                  <a:gd name="T0" fmla="*/ 437 w 437"/>
                  <a:gd name="T1" fmla="*/ 168 h 199"/>
                  <a:gd name="T2" fmla="*/ 428 w 437"/>
                  <a:gd name="T3" fmla="*/ 199 h 199"/>
                  <a:gd name="T4" fmla="*/ 0 w 437"/>
                  <a:gd name="T5" fmla="*/ 31 h 199"/>
                  <a:gd name="T6" fmla="*/ 6 w 437"/>
                  <a:gd name="T7" fmla="*/ 0 h 199"/>
                  <a:gd name="T8" fmla="*/ 7 w 437"/>
                  <a:gd name="T9" fmla="*/ 0 h 199"/>
                  <a:gd name="T10" fmla="*/ 437 w 437"/>
                  <a:gd name="T11" fmla="*/ 168 h 19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37"/>
                  <a:gd name="T19" fmla="*/ 0 h 199"/>
                  <a:gd name="T20" fmla="*/ 437 w 437"/>
                  <a:gd name="T21" fmla="*/ 199 h 19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37" h="199">
                    <a:moveTo>
                      <a:pt x="437" y="168"/>
                    </a:moveTo>
                    <a:lnTo>
                      <a:pt x="428" y="199"/>
                    </a:lnTo>
                    <a:lnTo>
                      <a:pt x="0" y="31"/>
                    </a:lnTo>
                    <a:lnTo>
                      <a:pt x="6" y="0"/>
                    </a:lnTo>
                    <a:lnTo>
                      <a:pt x="7" y="0"/>
                    </a:lnTo>
                    <a:lnTo>
                      <a:pt x="437" y="16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89" name="Freeform 688"/>
              <p:cNvSpPr>
                <a:spLocks/>
              </p:cNvSpPr>
              <p:nvPr/>
            </p:nvSpPr>
            <p:spPr bwMode="auto">
              <a:xfrm>
                <a:off x="777" y="187"/>
                <a:ext cx="116" cy="34"/>
              </a:xfrm>
              <a:custGeom>
                <a:avLst/>
                <a:gdLst>
                  <a:gd name="T0" fmla="*/ 466 w 466"/>
                  <a:gd name="T1" fmla="*/ 138 h 169"/>
                  <a:gd name="T2" fmla="*/ 460 w 466"/>
                  <a:gd name="T3" fmla="*/ 169 h 169"/>
                  <a:gd name="T4" fmla="*/ 0 w 466"/>
                  <a:gd name="T5" fmla="*/ 32 h 169"/>
                  <a:gd name="T6" fmla="*/ 4 w 466"/>
                  <a:gd name="T7" fmla="*/ 0 h 169"/>
                  <a:gd name="T8" fmla="*/ 5 w 466"/>
                  <a:gd name="T9" fmla="*/ 1 h 169"/>
                  <a:gd name="T10" fmla="*/ 466 w 466"/>
                  <a:gd name="T11" fmla="*/ 138 h 16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66"/>
                  <a:gd name="T19" fmla="*/ 0 h 169"/>
                  <a:gd name="T20" fmla="*/ 466 w 466"/>
                  <a:gd name="T21" fmla="*/ 169 h 16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66" h="169">
                    <a:moveTo>
                      <a:pt x="466" y="138"/>
                    </a:moveTo>
                    <a:lnTo>
                      <a:pt x="460" y="169"/>
                    </a:lnTo>
                    <a:lnTo>
                      <a:pt x="0" y="32"/>
                    </a:lnTo>
                    <a:lnTo>
                      <a:pt x="4" y="0"/>
                    </a:lnTo>
                    <a:lnTo>
                      <a:pt x="5" y="1"/>
                    </a:lnTo>
                    <a:lnTo>
                      <a:pt x="466" y="13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90" name="Freeform 689"/>
              <p:cNvSpPr>
                <a:spLocks/>
              </p:cNvSpPr>
              <p:nvPr/>
            </p:nvSpPr>
            <p:spPr bwMode="auto">
              <a:xfrm>
                <a:off x="679" y="173"/>
                <a:ext cx="99" cy="20"/>
              </a:xfrm>
              <a:custGeom>
                <a:avLst/>
                <a:gdLst>
                  <a:gd name="T0" fmla="*/ 393 w 393"/>
                  <a:gd name="T1" fmla="*/ 68 h 100"/>
                  <a:gd name="T2" fmla="*/ 389 w 393"/>
                  <a:gd name="T3" fmla="*/ 100 h 100"/>
                  <a:gd name="T4" fmla="*/ 0 w 393"/>
                  <a:gd name="T5" fmla="*/ 32 h 100"/>
                  <a:gd name="T6" fmla="*/ 2 w 393"/>
                  <a:gd name="T7" fmla="*/ 0 h 100"/>
                  <a:gd name="T8" fmla="*/ 3 w 393"/>
                  <a:gd name="T9" fmla="*/ 0 h 100"/>
                  <a:gd name="T10" fmla="*/ 393 w 393"/>
                  <a:gd name="T11" fmla="*/ 68 h 1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93"/>
                  <a:gd name="T19" fmla="*/ 0 h 100"/>
                  <a:gd name="T20" fmla="*/ 393 w 393"/>
                  <a:gd name="T21" fmla="*/ 100 h 1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93" h="100">
                    <a:moveTo>
                      <a:pt x="393" y="68"/>
                    </a:moveTo>
                    <a:lnTo>
                      <a:pt x="389" y="100"/>
                    </a:lnTo>
                    <a:lnTo>
                      <a:pt x="0" y="32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393" y="6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91" name="Freeform 690"/>
              <p:cNvSpPr>
                <a:spLocks/>
              </p:cNvSpPr>
              <p:nvPr/>
            </p:nvSpPr>
            <p:spPr bwMode="auto">
              <a:xfrm>
                <a:off x="556" y="171"/>
                <a:ext cx="124" cy="9"/>
              </a:xfrm>
              <a:custGeom>
                <a:avLst/>
                <a:gdLst>
                  <a:gd name="T0" fmla="*/ 495 w 495"/>
                  <a:gd name="T1" fmla="*/ 10 h 42"/>
                  <a:gd name="T2" fmla="*/ 493 w 495"/>
                  <a:gd name="T3" fmla="*/ 42 h 42"/>
                  <a:gd name="T4" fmla="*/ 1 w 495"/>
                  <a:gd name="T5" fmla="*/ 32 h 42"/>
                  <a:gd name="T6" fmla="*/ 0 w 495"/>
                  <a:gd name="T7" fmla="*/ 0 h 42"/>
                  <a:gd name="T8" fmla="*/ 1 w 495"/>
                  <a:gd name="T9" fmla="*/ 0 h 42"/>
                  <a:gd name="T10" fmla="*/ 495 w 495"/>
                  <a:gd name="T11" fmla="*/ 10 h 4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95"/>
                  <a:gd name="T19" fmla="*/ 0 h 42"/>
                  <a:gd name="T20" fmla="*/ 495 w 495"/>
                  <a:gd name="T21" fmla="*/ 42 h 4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95" h="42">
                    <a:moveTo>
                      <a:pt x="495" y="10"/>
                    </a:moveTo>
                    <a:lnTo>
                      <a:pt x="493" y="42"/>
                    </a:lnTo>
                    <a:lnTo>
                      <a:pt x="1" y="32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495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92" name="Freeform 691"/>
              <p:cNvSpPr>
                <a:spLocks/>
              </p:cNvSpPr>
              <p:nvPr/>
            </p:nvSpPr>
            <p:spPr bwMode="auto">
              <a:xfrm>
                <a:off x="438" y="171"/>
                <a:ext cx="119" cy="15"/>
              </a:xfrm>
              <a:custGeom>
                <a:avLst/>
                <a:gdLst>
                  <a:gd name="T0" fmla="*/ 471 w 472"/>
                  <a:gd name="T1" fmla="*/ 0 h 72"/>
                  <a:gd name="T2" fmla="*/ 472 w 472"/>
                  <a:gd name="T3" fmla="*/ 32 h 72"/>
                  <a:gd name="T4" fmla="*/ 4 w 472"/>
                  <a:gd name="T5" fmla="*/ 72 h 72"/>
                  <a:gd name="T6" fmla="*/ 0 w 472"/>
                  <a:gd name="T7" fmla="*/ 39 h 72"/>
                  <a:gd name="T8" fmla="*/ 1 w 472"/>
                  <a:gd name="T9" fmla="*/ 38 h 72"/>
                  <a:gd name="T10" fmla="*/ 471 w 472"/>
                  <a:gd name="T11" fmla="*/ 0 h 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72"/>
                  <a:gd name="T19" fmla="*/ 0 h 72"/>
                  <a:gd name="T20" fmla="*/ 472 w 472"/>
                  <a:gd name="T21" fmla="*/ 72 h 7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72" h="72">
                    <a:moveTo>
                      <a:pt x="471" y="0"/>
                    </a:moveTo>
                    <a:lnTo>
                      <a:pt x="472" y="32"/>
                    </a:lnTo>
                    <a:lnTo>
                      <a:pt x="4" y="72"/>
                    </a:lnTo>
                    <a:lnTo>
                      <a:pt x="0" y="39"/>
                    </a:lnTo>
                    <a:lnTo>
                      <a:pt x="1" y="38"/>
                    </a:lnTo>
                    <a:lnTo>
                      <a:pt x="47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93" name="Freeform 692"/>
              <p:cNvSpPr>
                <a:spLocks/>
              </p:cNvSpPr>
              <p:nvPr/>
            </p:nvSpPr>
            <p:spPr bwMode="auto">
              <a:xfrm>
                <a:off x="348" y="179"/>
                <a:ext cx="91" cy="22"/>
              </a:xfrm>
              <a:custGeom>
                <a:avLst/>
                <a:gdLst>
                  <a:gd name="T0" fmla="*/ 360 w 364"/>
                  <a:gd name="T1" fmla="*/ 0 h 111"/>
                  <a:gd name="T2" fmla="*/ 364 w 364"/>
                  <a:gd name="T3" fmla="*/ 33 h 111"/>
                  <a:gd name="T4" fmla="*/ 7 w 364"/>
                  <a:gd name="T5" fmla="*/ 111 h 111"/>
                  <a:gd name="T6" fmla="*/ 0 w 364"/>
                  <a:gd name="T7" fmla="*/ 80 h 111"/>
                  <a:gd name="T8" fmla="*/ 2 w 364"/>
                  <a:gd name="T9" fmla="*/ 78 h 111"/>
                  <a:gd name="T10" fmla="*/ 360 w 364"/>
                  <a:gd name="T11" fmla="*/ 0 h 1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64"/>
                  <a:gd name="T19" fmla="*/ 0 h 111"/>
                  <a:gd name="T20" fmla="*/ 364 w 364"/>
                  <a:gd name="T21" fmla="*/ 111 h 11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64" h="111">
                    <a:moveTo>
                      <a:pt x="360" y="0"/>
                    </a:moveTo>
                    <a:lnTo>
                      <a:pt x="364" y="33"/>
                    </a:lnTo>
                    <a:lnTo>
                      <a:pt x="7" y="111"/>
                    </a:lnTo>
                    <a:lnTo>
                      <a:pt x="0" y="80"/>
                    </a:lnTo>
                    <a:lnTo>
                      <a:pt x="2" y="78"/>
                    </a:lnTo>
                    <a:lnTo>
                      <a:pt x="36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94" name="Freeform 693"/>
              <p:cNvSpPr>
                <a:spLocks/>
              </p:cNvSpPr>
              <p:nvPr/>
            </p:nvSpPr>
            <p:spPr bwMode="auto">
              <a:xfrm>
                <a:off x="229" y="195"/>
                <a:ext cx="121" cy="43"/>
              </a:xfrm>
              <a:custGeom>
                <a:avLst/>
                <a:gdLst>
                  <a:gd name="T0" fmla="*/ 478 w 485"/>
                  <a:gd name="T1" fmla="*/ 0 h 216"/>
                  <a:gd name="T2" fmla="*/ 485 w 485"/>
                  <a:gd name="T3" fmla="*/ 31 h 216"/>
                  <a:gd name="T4" fmla="*/ 10 w 485"/>
                  <a:gd name="T5" fmla="*/ 216 h 216"/>
                  <a:gd name="T6" fmla="*/ 0 w 485"/>
                  <a:gd name="T7" fmla="*/ 187 h 216"/>
                  <a:gd name="T8" fmla="*/ 1 w 485"/>
                  <a:gd name="T9" fmla="*/ 185 h 216"/>
                  <a:gd name="T10" fmla="*/ 478 w 485"/>
                  <a:gd name="T11" fmla="*/ 0 h 21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85"/>
                  <a:gd name="T19" fmla="*/ 0 h 216"/>
                  <a:gd name="T20" fmla="*/ 485 w 485"/>
                  <a:gd name="T21" fmla="*/ 216 h 21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85" h="216">
                    <a:moveTo>
                      <a:pt x="478" y="0"/>
                    </a:moveTo>
                    <a:lnTo>
                      <a:pt x="485" y="31"/>
                    </a:lnTo>
                    <a:lnTo>
                      <a:pt x="10" y="216"/>
                    </a:lnTo>
                    <a:lnTo>
                      <a:pt x="0" y="187"/>
                    </a:lnTo>
                    <a:lnTo>
                      <a:pt x="1" y="185"/>
                    </a:lnTo>
                    <a:lnTo>
                      <a:pt x="47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95" name="Freeform 694"/>
              <p:cNvSpPr>
                <a:spLocks/>
              </p:cNvSpPr>
              <p:nvPr/>
            </p:nvSpPr>
            <p:spPr bwMode="auto">
              <a:xfrm>
                <a:off x="163" y="232"/>
                <a:ext cx="68" cy="34"/>
              </a:xfrm>
              <a:custGeom>
                <a:avLst/>
                <a:gdLst>
                  <a:gd name="T0" fmla="*/ 264 w 274"/>
                  <a:gd name="T1" fmla="*/ 0 h 167"/>
                  <a:gd name="T2" fmla="*/ 274 w 274"/>
                  <a:gd name="T3" fmla="*/ 29 h 167"/>
                  <a:gd name="T4" fmla="*/ 12 w 274"/>
                  <a:gd name="T5" fmla="*/ 167 h 167"/>
                  <a:gd name="T6" fmla="*/ 0 w 274"/>
                  <a:gd name="T7" fmla="*/ 138 h 167"/>
                  <a:gd name="T8" fmla="*/ 1 w 274"/>
                  <a:gd name="T9" fmla="*/ 137 h 167"/>
                  <a:gd name="T10" fmla="*/ 264 w 274"/>
                  <a:gd name="T11" fmla="*/ 0 h 16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74"/>
                  <a:gd name="T19" fmla="*/ 0 h 167"/>
                  <a:gd name="T20" fmla="*/ 274 w 274"/>
                  <a:gd name="T21" fmla="*/ 167 h 16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74" h="167">
                    <a:moveTo>
                      <a:pt x="264" y="0"/>
                    </a:moveTo>
                    <a:lnTo>
                      <a:pt x="274" y="29"/>
                    </a:lnTo>
                    <a:lnTo>
                      <a:pt x="12" y="167"/>
                    </a:lnTo>
                    <a:lnTo>
                      <a:pt x="0" y="138"/>
                    </a:lnTo>
                    <a:lnTo>
                      <a:pt x="1" y="137"/>
                    </a:lnTo>
                    <a:lnTo>
                      <a:pt x="26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96" name="Freeform 695"/>
              <p:cNvSpPr>
                <a:spLocks/>
              </p:cNvSpPr>
              <p:nvPr/>
            </p:nvSpPr>
            <p:spPr bwMode="auto">
              <a:xfrm>
                <a:off x="121" y="260"/>
                <a:ext cx="45" cy="30"/>
              </a:xfrm>
              <a:custGeom>
                <a:avLst/>
                <a:gdLst>
                  <a:gd name="T0" fmla="*/ 168 w 180"/>
                  <a:gd name="T1" fmla="*/ 0 h 148"/>
                  <a:gd name="T2" fmla="*/ 180 w 180"/>
                  <a:gd name="T3" fmla="*/ 29 h 148"/>
                  <a:gd name="T4" fmla="*/ 45 w 180"/>
                  <a:gd name="T5" fmla="*/ 124 h 148"/>
                  <a:gd name="T6" fmla="*/ 4 w 180"/>
                  <a:gd name="T7" fmla="*/ 148 h 148"/>
                  <a:gd name="T8" fmla="*/ 0 w 180"/>
                  <a:gd name="T9" fmla="*/ 118 h 148"/>
                  <a:gd name="T10" fmla="*/ 168 w 180"/>
                  <a:gd name="T11" fmla="*/ 0 h 14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80"/>
                  <a:gd name="T19" fmla="*/ 0 h 148"/>
                  <a:gd name="T20" fmla="*/ 180 w 180"/>
                  <a:gd name="T21" fmla="*/ 148 h 14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80" h="148">
                    <a:moveTo>
                      <a:pt x="168" y="0"/>
                    </a:moveTo>
                    <a:lnTo>
                      <a:pt x="180" y="29"/>
                    </a:lnTo>
                    <a:lnTo>
                      <a:pt x="45" y="124"/>
                    </a:lnTo>
                    <a:lnTo>
                      <a:pt x="4" y="148"/>
                    </a:lnTo>
                    <a:lnTo>
                      <a:pt x="0" y="118"/>
                    </a:lnTo>
                    <a:lnTo>
                      <a:pt x="16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97" name="Freeform 696"/>
              <p:cNvSpPr>
                <a:spLocks/>
              </p:cNvSpPr>
              <p:nvPr/>
            </p:nvSpPr>
            <p:spPr bwMode="auto">
              <a:xfrm>
                <a:off x="122" y="285"/>
                <a:ext cx="101" cy="24"/>
              </a:xfrm>
              <a:custGeom>
                <a:avLst/>
                <a:gdLst>
                  <a:gd name="T0" fmla="*/ 0 w 404"/>
                  <a:gd name="T1" fmla="*/ 24 h 123"/>
                  <a:gd name="T2" fmla="*/ 41 w 404"/>
                  <a:gd name="T3" fmla="*/ 0 h 123"/>
                  <a:gd name="T4" fmla="*/ 404 w 404"/>
                  <a:gd name="T5" fmla="*/ 90 h 123"/>
                  <a:gd name="T6" fmla="*/ 398 w 404"/>
                  <a:gd name="T7" fmla="*/ 123 h 123"/>
                  <a:gd name="T8" fmla="*/ 398 w 404"/>
                  <a:gd name="T9" fmla="*/ 123 h 123"/>
                  <a:gd name="T10" fmla="*/ 0 w 404"/>
                  <a:gd name="T11" fmla="*/ 24 h 1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04"/>
                  <a:gd name="T19" fmla="*/ 0 h 123"/>
                  <a:gd name="T20" fmla="*/ 404 w 404"/>
                  <a:gd name="T21" fmla="*/ 123 h 1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04" h="123">
                    <a:moveTo>
                      <a:pt x="0" y="24"/>
                    </a:moveTo>
                    <a:lnTo>
                      <a:pt x="41" y="0"/>
                    </a:lnTo>
                    <a:lnTo>
                      <a:pt x="404" y="90"/>
                    </a:lnTo>
                    <a:lnTo>
                      <a:pt x="398" y="123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98" name="Freeform 697"/>
              <p:cNvSpPr>
                <a:spLocks/>
              </p:cNvSpPr>
              <p:nvPr/>
            </p:nvSpPr>
            <p:spPr bwMode="auto">
              <a:xfrm>
                <a:off x="222" y="303"/>
                <a:ext cx="116" cy="28"/>
              </a:xfrm>
              <a:custGeom>
                <a:avLst/>
                <a:gdLst>
                  <a:gd name="T0" fmla="*/ 0 w 467"/>
                  <a:gd name="T1" fmla="*/ 33 h 140"/>
                  <a:gd name="T2" fmla="*/ 6 w 467"/>
                  <a:gd name="T3" fmla="*/ 0 h 140"/>
                  <a:gd name="T4" fmla="*/ 467 w 467"/>
                  <a:gd name="T5" fmla="*/ 108 h 140"/>
                  <a:gd name="T6" fmla="*/ 467 w 467"/>
                  <a:gd name="T7" fmla="*/ 108 h 140"/>
                  <a:gd name="T8" fmla="*/ 462 w 467"/>
                  <a:gd name="T9" fmla="*/ 140 h 140"/>
                  <a:gd name="T10" fmla="*/ 0 w 467"/>
                  <a:gd name="T11" fmla="*/ 33 h 14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67"/>
                  <a:gd name="T19" fmla="*/ 0 h 140"/>
                  <a:gd name="T20" fmla="*/ 467 w 467"/>
                  <a:gd name="T21" fmla="*/ 140 h 14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67" h="140">
                    <a:moveTo>
                      <a:pt x="0" y="33"/>
                    </a:moveTo>
                    <a:lnTo>
                      <a:pt x="6" y="0"/>
                    </a:lnTo>
                    <a:lnTo>
                      <a:pt x="467" y="108"/>
                    </a:lnTo>
                    <a:lnTo>
                      <a:pt x="462" y="140"/>
                    </a:lnTo>
                    <a:lnTo>
                      <a:pt x="0" y="3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99" name="Freeform 698"/>
              <p:cNvSpPr>
                <a:spLocks/>
              </p:cNvSpPr>
              <p:nvPr/>
            </p:nvSpPr>
            <p:spPr bwMode="auto">
              <a:xfrm>
                <a:off x="337" y="324"/>
                <a:ext cx="107" cy="30"/>
              </a:xfrm>
              <a:custGeom>
                <a:avLst/>
                <a:gdLst>
                  <a:gd name="T0" fmla="*/ 0 w 427"/>
                  <a:gd name="T1" fmla="*/ 32 h 150"/>
                  <a:gd name="T2" fmla="*/ 5 w 427"/>
                  <a:gd name="T3" fmla="*/ 0 h 150"/>
                  <a:gd name="T4" fmla="*/ 427 w 427"/>
                  <a:gd name="T5" fmla="*/ 118 h 150"/>
                  <a:gd name="T6" fmla="*/ 427 w 427"/>
                  <a:gd name="T7" fmla="*/ 118 h 150"/>
                  <a:gd name="T8" fmla="*/ 421 w 427"/>
                  <a:gd name="T9" fmla="*/ 150 h 150"/>
                  <a:gd name="T10" fmla="*/ 0 w 427"/>
                  <a:gd name="T11" fmla="*/ 32 h 15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27"/>
                  <a:gd name="T19" fmla="*/ 0 h 150"/>
                  <a:gd name="T20" fmla="*/ 427 w 427"/>
                  <a:gd name="T21" fmla="*/ 150 h 15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27" h="150">
                    <a:moveTo>
                      <a:pt x="0" y="32"/>
                    </a:moveTo>
                    <a:lnTo>
                      <a:pt x="5" y="0"/>
                    </a:lnTo>
                    <a:lnTo>
                      <a:pt x="427" y="118"/>
                    </a:lnTo>
                    <a:lnTo>
                      <a:pt x="421" y="15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00" name="Freeform 699"/>
              <p:cNvSpPr>
                <a:spLocks/>
              </p:cNvSpPr>
              <p:nvPr/>
            </p:nvSpPr>
            <p:spPr bwMode="auto">
              <a:xfrm>
                <a:off x="442" y="348"/>
                <a:ext cx="125" cy="38"/>
              </a:xfrm>
              <a:custGeom>
                <a:avLst/>
                <a:gdLst>
                  <a:gd name="T0" fmla="*/ 0 w 500"/>
                  <a:gd name="T1" fmla="*/ 32 h 189"/>
                  <a:gd name="T2" fmla="*/ 6 w 500"/>
                  <a:gd name="T3" fmla="*/ 0 h 189"/>
                  <a:gd name="T4" fmla="*/ 499 w 500"/>
                  <a:gd name="T5" fmla="*/ 157 h 189"/>
                  <a:gd name="T6" fmla="*/ 500 w 500"/>
                  <a:gd name="T7" fmla="*/ 157 h 189"/>
                  <a:gd name="T8" fmla="*/ 492 w 500"/>
                  <a:gd name="T9" fmla="*/ 189 h 189"/>
                  <a:gd name="T10" fmla="*/ 0 w 500"/>
                  <a:gd name="T11" fmla="*/ 32 h 18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00"/>
                  <a:gd name="T19" fmla="*/ 0 h 189"/>
                  <a:gd name="T20" fmla="*/ 500 w 500"/>
                  <a:gd name="T21" fmla="*/ 189 h 18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00" h="189">
                    <a:moveTo>
                      <a:pt x="0" y="32"/>
                    </a:moveTo>
                    <a:lnTo>
                      <a:pt x="6" y="0"/>
                    </a:lnTo>
                    <a:lnTo>
                      <a:pt x="499" y="157"/>
                    </a:lnTo>
                    <a:lnTo>
                      <a:pt x="500" y="157"/>
                    </a:lnTo>
                    <a:lnTo>
                      <a:pt x="492" y="189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01" name="Freeform 700"/>
              <p:cNvSpPr>
                <a:spLocks/>
              </p:cNvSpPr>
              <p:nvPr/>
            </p:nvSpPr>
            <p:spPr bwMode="auto">
              <a:xfrm>
                <a:off x="565" y="379"/>
                <a:ext cx="142" cy="50"/>
              </a:xfrm>
              <a:custGeom>
                <a:avLst/>
                <a:gdLst>
                  <a:gd name="T0" fmla="*/ 0 w 567"/>
                  <a:gd name="T1" fmla="*/ 32 h 248"/>
                  <a:gd name="T2" fmla="*/ 8 w 567"/>
                  <a:gd name="T3" fmla="*/ 0 h 248"/>
                  <a:gd name="T4" fmla="*/ 565 w 567"/>
                  <a:gd name="T5" fmla="*/ 217 h 248"/>
                  <a:gd name="T6" fmla="*/ 567 w 567"/>
                  <a:gd name="T7" fmla="*/ 217 h 248"/>
                  <a:gd name="T8" fmla="*/ 557 w 567"/>
                  <a:gd name="T9" fmla="*/ 248 h 248"/>
                  <a:gd name="T10" fmla="*/ 0 w 567"/>
                  <a:gd name="T11" fmla="*/ 32 h 24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67"/>
                  <a:gd name="T19" fmla="*/ 0 h 248"/>
                  <a:gd name="T20" fmla="*/ 567 w 567"/>
                  <a:gd name="T21" fmla="*/ 248 h 24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67" h="248">
                    <a:moveTo>
                      <a:pt x="0" y="32"/>
                    </a:moveTo>
                    <a:lnTo>
                      <a:pt x="8" y="0"/>
                    </a:lnTo>
                    <a:lnTo>
                      <a:pt x="565" y="217"/>
                    </a:lnTo>
                    <a:lnTo>
                      <a:pt x="567" y="217"/>
                    </a:lnTo>
                    <a:lnTo>
                      <a:pt x="557" y="248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02" name="Freeform 701"/>
              <p:cNvSpPr>
                <a:spLocks/>
              </p:cNvSpPr>
              <p:nvPr/>
            </p:nvSpPr>
            <p:spPr bwMode="auto">
              <a:xfrm>
                <a:off x="704" y="423"/>
                <a:ext cx="111" cy="49"/>
              </a:xfrm>
              <a:custGeom>
                <a:avLst/>
                <a:gdLst>
                  <a:gd name="T0" fmla="*/ 0 w 441"/>
                  <a:gd name="T1" fmla="*/ 31 h 246"/>
                  <a:gd name="T2" fmla="*/ 10 w 441"/>
                  <a:gd name="T3" fmla="*/ 0 h 246"/>
                  <a:gd name="T4" fmla="*/ 439 w 441"/>
                  <a:gd name="T5" fmla="*/ 217 h 246"/>
                  <a:gd name="T6" fmla="*/ 441 w 441"/>
                  <a:gd name="T7" fmla="*/ 218 h 246"/>
                  <a:gd name="T8" fmla="*/ 428 w 441"/>
                  <a:gd name="T9" fmla="*/ 246 h 246"/>
                  <a:gd name="T10" fmla="*/ 0 w 441"/>
                  <a:gd name="T11" fmla="*/ 31 h 24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41"/>
                  <a:gd name="T19" fmla="*/ 0 h 246"/>
                  <a:gd name="T20" fmla="*/ 441 w 441"/>
                  <a:gd name="T21" fmla="*/ 246 h 24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41" h="246">
                    <a:moveTo>
                      <a:pt x="0" y="31"/>
                    </a:moveTo>
                    <a:lnTo>
                      <a:pt x="10" y="0"/>
                    </a:lnTo>
                    <a:lnTo>
                      <a:pt x="439" y="217"/>
                    </a:lnTo>
                    <a:lnTo>
                      <a:pt x="441" y="218"/>
                    </a:lnTo>
                    <a:lnTo>
                      <a:pt x="428" y="246"/>
                    </a:lnTo>
                    <a:lnTo>
                      <a:pt x="0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03" name="Freeform 702"/>
              <p:cNvSpPr>
                <a:spLocks/>
              </p:cNvSpPr>
              <p:nvPr/>
            </p:nvSpPr>
            <p:spPr bwMode="auto">
              <a:xfrm>
                <a:off x="812" y="466"/>
                <a:ext cx="93" cy="63"/>
              </a:xfrm>
              <a:custGeom>
                <a:avLst/>
                <a:gdLst>
                  <a:gd name="T0" fmla="*/ 0 w 373"/>
                  <a:gd name="T1" fmla="*/ 28 h 312"/>
                  <a:gd name="T2" fmla="*/ 13 w 373"/>
                  <a:gd name="T3" fmla="*/ 0 h 312"/>
                  <a:gd name="T4" fmla="*/ 371 w 373"/>
                  <a:gd name="T5" fmla="*/ 285 h 312"/>
                  <a:gd name="T6" fmla="*/ 373 w 373"/>
                  <a:gd name="T7" fmla="*/ 287 h 312"/>
                  <a:gd name="T8" fmla="*/ 356 w 373"/>
                  <a:gd name="T9" fmla="*/ 312 h 312"/>
                  <a:gd name="T10" fmla="*/ 0 w 373"/>
                  <a:gd name="T11" fmla="*/ 28 h 3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73"/>
                  <a:gd name="T19" fmla="*/ 0 h 312"/>
                  <a:gd name="T20" fmla="*/ 373 w 373"/>
                  <a:gd name="T21" fmla="*/ 312 h 31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73" h="312">
                    <a:moveTo>
                      <a:pt x="0" y="28"/>
                    </a:moveTo>
                    <a:lnTo>
                      <a:pt x="13" y="0"/>
                    </a:lnTo>
                    <a:lnTo>
                      <a:pt x="371" y="285"/>
                    </a:lnTo>
                    <a:lnTo>
                      <a:pt x="373" y="287"/>
                    </a:lnTo>
                    <a:lnTo>
                      <a:pt x="356" y="312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04" name="Freeform 703"/>
              <p:cNvSpPr>
                <a:spLocks/>
              </p:cNvSpPr>
              <p:nvPr/>
            </p:nvSpPr>
            <p:spPr bwMode="auto">
              <a:xfrm>
                <a:off x="901" y="524"/>
                <a:ext cx="66" cy="64"/>
              </a:xfrm>
              <a:custGeom>
                <a:avLst/>
                <a:gdLst>
                  <a:gd name="T0" fmla="*/ 0 w 268"/>
                  <a:gd name="T1" fmla="*/ 25 h 323"/>
                  <a:gd name="T2" fmla="*/ 17 w 268"/>
                  <a:gd name="T3" fmla="*/ 0 h 323"/>
                  <a:gd name="T4" fmla="*/ 264 w 268"/>
                  <a:gd name="T5" fmla="*/ 305 h 323"/>
                  <a:gd name="T6" fmla="*/ 268 w 268"/>
                  <a:gd name="T7" fmla="*/ 316 h 323"/>
                  <a:gd name="T8" fmla="*/ 242 w 268"/>
                  <a:gd name="T9" fmla="*/ 323 h 323"/>
                  <a:gd name="T10" fmla="*/ 0 w 268"/>
                  <a:gd name="T11" fmla="*/ 25 h 3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68"/>
                  <a:gd name="T19" fmla="*/ 0 h 323"/>
                  <a:gd name="T20" fmla="*/ 268 w 268"/>
                  <a:gd name="T21" fmla="*/ 323 h 3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68" h="323">
                    <a:moveTo>
                      <a:pt x="0" y="25"/>
                    </a:moveTo>
                    <a:lnTo>
                      <a:pt x="17" y="0"/>
                    </a:lnTo>
                    <a:lnTo>
                      <a:pt x="264" y="305"/>
                    </a:lnTo>
                    <a:lnTo>
                      <a:pt x="268" y="316"/>
                    </a:lnTo>
                    <a:lnTo>
                      <a:pt x="242" y="323"/>
                    </a:lnTo>
                    <a:lnTo>
                      <a:pt x="0" y="2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05" name="Freeform 704"/>
              <p:cNvSpPr>
                <a:spLocks/>
              </p:cNvSpPr>
              <p:nvPr/>
            </p:nvSpPr>
            <p:spPr bwMode="auto">
              <a:xfrm>
                <a:off x="961" y="587"/>
                <a:ext cx="6" cy="75"/>
              </a:xfrm>
              <a:custGeom>
                <a:avLst/>
                <a:gdLst>
                  <a:gd name="T0" fmla="*/ 0 w 26"/>
                  <a:gd name="T1" fmla="*/ 7 h 374"/>
                  <a:gd name="T2" fmla="*/ 26 w 26"/>
                  <a:gd name="T3" fmla="*/ 0 h 374"/>
                  <a:gd name="T4" fmla="*/ 26 w 26"/>
                  <a:gd name="T5" fmla="*/ 374 h 374"/>
                  <a:gd name="T6" fmla="*/ 26 w 26"/>
                  <a:gd name="T7" fmla="*/ 374 h 374"/>
                  <a:gd name="T8" fmla="*/ 0 w 26"/>
                  <a:gd name="T9" fmla="*/ 373 h 374"/>
                  <a:gd name="T10" fmla="*/ 0 w 26"/>
                  <a:gd name="T11" fmla="*/ 7 h 37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6"/>
                  <a:gd name="T19" fmla="*/ 0 h 374"/>
                  <a:gd name="T20" fmla="*/ 26 w 26"/>
                  <a:gd name="T21" fmla="*/ 374 h 37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6" h="374">
                    <a:moveTo>
                      <a:pt x="0" y="7"/>
                    </a:moveTo>
                    <a:lnTo>
                      <a:pt x="26" y="0"/>
                    </a:lnTo>
                    <a:lnTo>
                      <a:pt x="26" y="374"/>
                    </a:lnTo>
                    <a:lnTo>
                      <a:pt x="0" y="373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06" name="Freeform 705"/>
              <p:cNvSpPr>
                <a:spLocks/>
              </p:cNvSpPr>
              <p:nvPr/>
            </p:nvSpPr>
            <p:spPr bwMode="auto">
              <a:xfrm>
                <a:off x="959" y="662"/>
                <a:ext cx="8" cy="39"/>
              </a:xfrm>
              <a:custGeom>
                <a:avLst/>
                <a:gdLst>
                  <a:gd name="T0" fmla="*/ 8 w 34"/>
                  <a:gd name="T1" fmla="*/ 0 h 199"/>
                  <a:gd name="T2" fmla="*/ 34 w 34"/>
                  <a:gd name="T3" fmla="*/ 1 h 199"/>
                  <a:gd name="T4" fmla="*/ 26 w 34"/>
                  <a:gd name="T5" fmla="*/ 198 h 199"/>
                  <a:gd name="T6" fmla="*/ 26 w 34"/>
                  <a:gd name="T7" fmla="*/ 199 h 199"/>
                  <a:gd name="T8" fmla="*/ 0 w 34"/>
                  <a:gd name="T9" fmla="*/ 195 h 199"/>
                  <a:gd name="T10" fmla="*/ 8 w 34"/>
                  <a:gd name="T11" fmla="*/ 0 h 19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4"/>
                  <a:gd name="T19" fmla="*/ 0 h 199"/>
                  <a:gd name="T20" fmla="*/ 34 w 34"/>
                  <a:gd name="T21" fmla="*/ 199 h 19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4" h="199">
                    <a:moveTo>
                      <a:pt x="8" y="0"/>
                    </a:moveTo>
                    <a:lnTo>
                      <a:pt x="34" y="1"/>
                    </a:lnTo>
                    <a:lnTo>
                      <a:pt x="26" y="198"/>
                    </a:lnTo>
                    <a:lnTo>
                      <a:pt x="26" y="199"/>
                    </a:lnTo>
                    <a:lnTo>
                      <a:pt x="0" y="195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07" name="Freeform 706"/>
              <p:cNvSpPr>
                <a:spLocks/>
              </p:cNvSpPr>
              <p:nvPr/>
            </p:nvSpPr>
            <p:spPr bwMode="auto">
              <a:xfrm>
                <a:off x="953" y="701"/>
                <a:ext cx="12" cy="53"/>
              </a:xfrm>
              <a:custGeom>
                <a:avLst/>
                <a:gdLst>
                  <a:gd name="T0" fmla="*/ 23 w 49"/>
                  <a:gd name="T1" fmla="*/ 0 h 269"/>
                  <a:gd name="T2" fmla="*/ 49 w 49"/>
                  <a:gd name="T3" fmla="*/ 4 h 269"/>
                  <a:gd name="T4" fmla="*/ 25 w 49"/>
                  <a:gd name="T5" fmla="*/ 259 h 269"/>
                  <a:gd name="T6" fmla="*/ 21 w 49"/>
                  <a:gd name="T7" fmla="*/ 269 h 269"/>
                  <a:gd name="T8" fmla="*/ 0 w 49"/>
                  <a:gd name="T9" fmla="*/ 249 h 269"/>
                  <a:gd name="T10" fmla="*/ 23 w 49"/>
                  <a:gd name="T11" fmla="*/ 0 h 26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9"/>
                  <a:gd name="T19" fmla="*/ 0 h 269"/>
                  <a:gd name="T20" fmla="*/ 49 w 49"/>
                  <a:gd name="T21" fmla="*/ 269 h 26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9" h="269">
                    <a:moveTo>
                      <a:pt x="23" y="0"/>
                    </a:moveTo>
                    <a:lnTo>
                      <a:pt x="49" y="4"/>
                    </a:lnTo>
                    <a:lnTo>
                      <a:pt x="25" y="259"/>
                    </a:lnTo>
                    <a:lnTo>
                      <a:pt x="21" y="269"/>
                    </a:lnTo>
                    <a:lnTo>
                      <a:pt x="0" y="249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08" name="Freeform 707"/>
              <p:cNvSpPr>
                <a:spLocks/>
              </p:cNvSpPr>
              <p:nvPr/>
            </p:nvSpPr>
            <p:spPr bwMode="auto">
              <a:xfrm>
                <a:off x="926" y="750"/>
                <a:ext cx="32" cy="30"/>
              </a:xfrm>
              <a:custGeom>
                <a:avLst/>
                <a:gdLst>
                  <a:gd name="T0" fmla="*/ 108 w 129"/>
                  <a:gd name="T1" fmla="*/ 0 h 150"/>
                  <a:gd name="T2" fmla="*/ 129 w 129"/>
                  <a:gd name="T3" fmla="*/ 20 h 150"/>
                  <a:gd name="T4" fmla="*/ 17 w 129"/>
                  <a:gd name="T5" fmla="*/ 149 h 150"/>
                  <a:gd name="T6" fmla="*/ 15 w 129"/>
                  <a:gd name="T7" fmla="*/ 150 h 150"/>
                  <a:gd name="T8" fmla="*/ 0 w 129"/>
                  <a:gd name="T9" fmla="*/ 123 h 150"/>
                  <a:gd name="T10" fmla="*/ 108 w 129"/>
                  <a:gd name="T11" fmla="*/ 0 h 15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9"/>
                  <a:gd name="T19" fmla="*/ 0 h 150"/>
                  <a:gd name="T20" fmla="*/ 129 w 129"/>
                  <a:gd name="T21" fmla="*/ 150 h 15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9" h="150">
                    <a:moveTo>
                      <a:pt x="108" y="0"/>
                    </a:moveTo>
                    <a:lnTo>
                      <a:pt x="129" y="20"/>
                    </a:lnTo>
                    <a:lnTo>
                      <a:pt x="17" y="149"/>
                    </a:lnTo>
                    <a:lnTo>
                      <a:pt x="15" y="150"/>
                    </a:lnTo>
                    <a:lnTo>
                      <a:pt x="0" y="123"/>
                    </a:lnTo>
                    <a:lnTo>
                      <a:pt x="10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09" name="Freeform 708"/>
              <p:cNvSpPr>
                <a:spLocks/>
              </p:cNvSpPr>
              <p:nvPr/>
            </p:nvSpPr>
            <p:spPr bwMode="auto">
              <a:xfrm>
                <a:off x="887" y="775"/>
                <a:ext cx="43" cy="27"/>
              </a:xfrm>
              <a:custGeom>
                <a:avLst/>
                <a:gdLst>
                  <a:gd name="T0" fmla="*/ 156 w 171"/>
                  <a:gd name="T1" fmla="*/ 0 h 137"/>
                  <a:gd name="T2" fmla="*/ 171 w 171"/>
                  <a:gd name="T3" fmla="*/ 27 h 137"/>
                  <a:gd name="T4" fmla="*/ 12 w 171"/>
                  <a:gd name="T5" fmla="*/ 136 h 137"/>
                  <a:gd name="T6" fmla="*/ 9 w 171"/>
                  <a:gd name="T7" fmla="*/ 137 h 137"/>
                  <a:gd name="T8" fmla="*/ 0 w 171"/>
                  <a:gd name="T9" fmla="*/ 106 h 137"/>
                  <a:gd name="T10" fmla="*/ 156 w 171"/>
                  <a:gd name="T11" fmla="*/ 0 h 13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71"/>
                  <a:gd name="T19" fmla="*/ 0 h 137"/>
                  <a:gd name="T20" fmla="*/ 171 w 171"/>
                  <a:gd name="T21" fmla="*/ 137 h 13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71" h="137">
                    <a:moveTo>
                      <a:pt x="156" y="0"/>
                    </a:moveTo>
                    <a:lnTo>
                      <a:pt x="171" y="27"/>
                    </a:lnTo>
                    <a:lnTo>
                      <a:pt x="12" y="136"/>
                    </a:lnTo>
                    <a:lnTo>
                      <a:pt x="9" y="137"/>
                    </a:lnTo>
                    <a:lnTo>
                      <a:pt x="0" y="106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10" name="Freeform 709"/>
              <p:cNvSpPr>
                <a:spLocks/>
              </p:cNvSpPr>
              <p:nvPr/>
            </p:nvSpPr>
            <p:spPr bwMode="auto">
              <a:xfrm>
                <a:off x="840" y="796"/>
                <a:ext cx="49" cy="20"/>
              </a:xfrm>
              <a:custGeom>
                <a:avLst/>
                <a:gdLst>
                  <a:gd name="T0" fmla="*/ 189 w 198"/>
                  <a:gd name="T1" fmla="*/ 0 h 100"/>
                  <a:gd name="T2" fmla="*/ 198 w 198"/>
                  <a:gd name="T3" fmla="*/ 31 h 100"/>
                  <a:gd name="T4" fmla="*/ 7 w 198"/>
                  <a:gd name="T5" fmla="*/ 99 h 100"/>
                  <a:gd name="T6" fmla="*/ 6 w 198"/>
                  <a:gd name="T7" fmla="*/ 100 h 100"/>
                  <a:gd name="T8" fmla="*/ 0 w 198"/>
                  <a:gd name="T9" fmla="*/ 68 h 100"/>
                  <a:gd name="T10" fmla="*/ 189 w 198"/>
                  <a:gd name="T11" fmla="*/ 0 h 1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98"/>
                  <a:gd name="T19" fmla="*/ 0 h 100"/>
                  <a:gd name="T20" fmla="*/ 198 w 198"/>
                  <a:gd name="T21" fmla="*/ 100 h 1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98" h="100">
                    <a:moveTo>
                      <a:pt x="189" y="0"/>
                    </a:moveTo>
                    <a:lnTo>
                      <a:pt x="198" y="31"/>
                    </a:lnTo>
                    <a:lnTo>
                      <a:pt x="7" y="99"/>
                    </a:lnTo>
                    <a:lnTo>
                      <a:pt x="6" y="100"/>
                    </a:lnTo>
                    <a:lnTo>
                      <a:pt x="0" y="68"/>
                    </a:lnTo>
                    <a:lnTo>
                      <a:pt x="18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11" name="Freeform 710"/>
              <p:cNvSpPr>
                <a:spLocks/>
              </p:cNvSpPr>
              <p:nvPr/>
            </p:nvSpPr>
            <p:spPr bwMode="auto">
              <a:xfrm>
                <a:off x="777" y="810"/>
                <a:ext cx="65" cy="20"/>
              </a:xfrm>
              <a:custGeom>
                <a:avLst/>
                <a:gdLst>
                  <a:gd name="T0" fmla="*/ 253 w 259"/>
                  <a:gd name="T1" fmla="*/ 0 h 101"/>
                  <a:gd name="T2" fmla="*/ 259 w 259"/>
                  <a:gd name="T3" fmla="*/ 32 h 101"/>
                  <a:gd name="T4" fmla="*/ 5 w 259"/>
                  <a:gd name="T5" fmla="*/ 101 h 101"/>
                  <a:gd name="T6" fmla="*/ 4 w 259"/>
                  <a:gd name="T7" fmla="*/ 101 h 101"/>
                  <a:gd name="T8" fmla="*/ 0 w 259"/>
                  <a:gd name="T9" fmla="*/ 68 h 101"/>
                  <a:gd name="T10" fmla="*/ 253 w 259"/>
                  <a:gd name="T11" fmla="*/ 0 h 10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9"/>
                  <a:gd name="T19" fmla="*/ 0 h 101"/>
                  <a:gd name="T20" fmla="*/ 259 w 259"/>
                  <a:gd name="T21" fmla="*/ 101 h 10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9" h="101">
                    <a:moveTo>
                      <a:pt x="253" y="0"/>
                    </a:moveTo>
                    <a:lnTo>
                      <a:pt x="259" y="32"/>
                    </a:lnTo>
                    <a:lnTo>
                      <a:pt x="5" y="101"/>
                    </a:lnTo>
                    <a:lnTo>
                      <a:pt x="4" y="101"/>
                    </a:lnTo>
                    <a:lnTo>
                      <a:pt x="0" y="68"/>
                    </a:lnTo>
                    <a:lnTo>
                      <a:pt x="25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12" name="Freeform 711"/>
              <p:cNvSpPr>
                <a:spLocks/>
              </p:cNvSpPr>
              <p:nvPr/>
            </p:nvSpPr>
            <p:spPr bwMode="auto">
              <a:xfrm>
                <a:off x="703" y="823"/>
                <a:ext cx="75" cy="17"/>
              </a:xfrm>
              <a:custGeom>
                <a:avLst/>
                <a:gdLst>
                  <a:gd name="T0" fmla="*/ 294 w 298"/>
                  <a:gd name="T1" fmla="*/ 0 h 82"/>
                  <a:gd name="T2" fmla="*/ 298 w 298"/>
                  <a:gd name="T3" fmla="*/ 33 h 82"/>
                  <a:gd name="T4" fmla="*/ 3 w 298"/>
                  <a:gd name="T5" fmla="*/ 82 h 82"/>
                  <a:gd name="T6" fmla="*/ 0 w 298"/>
                  <a:gd name="T7" fmla="*/ 50 h 82"/>
                  <a:gd name="T8" fmla="*/ 0 w 298"/>
                  <a:gd name="T9" fmla="*/ 50 h 82"/>
                  <a:gd name="T10" fmla="*/ 294 w 298"/>
                  <a:gd name="T11" fmla="*/ 0 h 8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98"/>
                  <a:gd name="T19" fmla="*/ 0 h 82"/>
                  <a:gd name="T20" fmla="*/ 298 w 298"/>
                  <a:gd name="T21" fmla="*/ 82 h 8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98" h="82">
                    <a:moveTo>
                      <a:pt x="294" y="0"/>
                    </a:moveTo>
                    <a:lnTo>
                      <a:pt x="298" y="33"/>
                    </a:lnTo>
                    <a:lnTo>
                      <a:pt x="3" y="82"/>
                    </a:lnTo>
                    <a:lnTo>
                      <a:pt x="0" y="50"/>
                    </a:lnTo>
                    <a:lnTo>
                      <a:pt x="29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13" name="Freeform 712"/>
              <p:cNvSpPr>
                <a:spLocks/>
              </p:cNvSpPr>
              <p:nvPr/>
            </p:nvSpPr>
            <p:spPr bwMode="auto">
              <a:xfrm>
                <a:off x="624" y="833"/>
                <a:ext cx="80" cy="19"/>
              </a:xfrm>
              <a:custGeom>
                <a:avLst/>
                <a:gdLst>
                  <a:gd name="T0" fmla="*/ 318 w 321"/>
                  <a:gd name="T1" fmla="*/ 0 h 92"/>
                  <a:gd name="T2" fmla="*/ 321 w 321"/>
                  <a:gd name="T3" fmla="*/ 32 h 92"/>
                  <a:gd name="T4" fmla="*/ 3 w 321"/>
                  <a:gd name="T5" fmla="*/ 92 h 92"/>
                  <a:gd name="T6" fmla="*/ 3 w 321"/>
                  <a:gd name="T7" fmla="*/ 92 h 92"/>
                  <a:gd name="T8" fmla="*/ 0 w 321"/>
                  <a:gd name="T9" fmla="*/ 58 h 92"/>
                  <a:gd name="T10" fmla="*/ 318 w 321"/>
                  <a:gd name="T11" fmla="*/ 0 h 9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21"/>
                  <a:gd name="T19" fmla="*/ 0 h 92"/>
                  <a:gd name="T20" fmla="*/ 321 w 321"/>
                  <a:gd name="T21" fmla="*/ 92 h 9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21" h="92">
                    <a:moveTo>
                      <a:pt x="318" y="0"/>
                    </a:moveTo>
                    <a:lnTo>
                      <a:pt x="321" y="32"/>
                    </a:lnTo>
                    <a:lnTo>
                      <a:pt x="3" y="92"/>
                    </a:lnTo>
                    <a:lnTo>
                      <a:pt x="0" y="58"/>
                    </a:lnTo>
                    <a:lnTo>
                      <a:pt x="31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14" name="Freeform 713"/>
              <p:cNvSpPr>
                <a:spLocks/>
              </p:cNvSpPr>
              <p:nvPr/>
            </p:nvSpPr>
            <p:spPr bwMode="auto">
              <a:xfrm>
                <a:off x="544" y="845"/>
                <a:ext cx="80" cy="14"/>
              </a:xfrm>
              <a:custGeom>
                <a:avLst/>
                <a:gdLst>
                  <a:gd name="T0" fmla="*/ 320 w 323"/>
                  <a:gd name="T1" fmla="*/ 0 h 72"/>
                  <a:gd name="T2" fmla="*/ 323 w 323"/>
                  <a:gd name="T3" fmla="*/ 34 h 72"/>
                  <a:gd name="T4" fmla="*/ 5 w 323"/>
                  <a:gd name="T5" fmla="*/ 72 h 72"/>
                  <a:gd name="T6" fmla="*/ 0 w 323"/>
                  <a:gd name="T7" fmla="*/ 40 h 72"/>
                  <a:gd name="T8" fmla="*/ 1 w 323"/>
                  <a:gd name="T9" fmla="*/ 40 h 72"/>
                  <a:gd name="T10" fmla="*/ 320 w 323"/>
                  <a:gd name="T11" fmla="*/ 0 h 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23"/>
                  <a:gd name="T19" fmla="*/ 0 h 72"/>
                  <a:gd name="T20" fmla="*/ 323 w 323"/>
                  <a:gd name="T21" fmla="*/ 72 h 7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23" h="72">
                    <a:moveTo>
                      <a:pt x="320" y="0"/>
                    </a:moveTo>
                    <a:lnTo>
                      <a:pt x="323" y="34"/>
                    </a:lnTo>
                    <a:lnTo>
                      <a:pt x="5" y="72"/>
                    </a:lnTo>
                    <a:lnTo>
                      <a:pt x="0" y="40"/>
                    </a:lnTo>
                    <a:lnTo>
                      <a:pt x="1" y="40"/>
                    </a:lnTo>
                    <a:lnTo>
                      <a:pt x="32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15" name="Freeform 714"/>
              <p:cNvSpPr>
                <a:spLocks/>
              </p:cNvSpPr>
              <p:nvPr/>
            </p:nvSpPr>
            <p:spPr bwMode="auto">
              <a:xfrm>
                <a:off x="466" y="853"/>
                <a:ext cx="79" cy="20"/>
              </a:xfrm>
              <a:custGeom>
                <a:avLst/>
                <a:gdLst>
                  <a:gd name="T0" fmla="*/ 310 w 315"/>
                  <a:gd name="T1" fmla="*/ 0 h 101"/>
                  <a:gd name="T2" fmla="*/ 315 w 315"/>
                  <a:gd name="T3" fmla="*/ 32 h 101"/>
                  <a:gd name="T4" fmla="*/ 5 w 315"/>
                  <a:gd name="T5" fmla="*/ 101 h 101"/>
                  <a:gd name="T6" fmla="*/ 0 w 315"/>
                  <a:gd name="T7" fmla="*/ 69 h 101"/>
                  <a:gd name="T8" fmla="*/ 0 w 315"/>
                  <a:gd name="T9" fmla="*/ 69 h 101"/>
                  <a:gd name="T10" fmla="*/ 310 w 315"/>
                  <a:gd name="T11" fmla="*/ 0 h 10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15"/>
                  <a:gd name="T19" fmla="*/ 0 h 101"/>
                  <a:gd name="T20" fmla="*/ 315 w 315"/>
                  <a:gd name="T21" fmla="*/ 101 h 10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15" h="101">
                    <a:moveTo>
                      <a:pt x="310" y="0"/>
                    </a:moveTo>
                    <a:lnTo>
                      <a:pt x="315" y="32"/>
                    </a:lnTo>
                    <a:lnTo>
                      <a:pt x="5" y="101"/>
                    </a:lnTo>
                    <a:lnTo>
                      <a:pt x="0" y="69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16" name="Freeform 715"/>
              <p:cNvSpPr>
                <a:spLocks/>
              </p:cNvSpPr>
              <p:nvPr/>
            </p:nvSpPr>
            <p:spPr bwMode="auto">
              <a:xfrm>
                <a:off x="396" y="867"/>
                <a:ext cx="72" cy="20"/>
              </a:xfrm>
              <a:custGeom>
                <a:avLst/>
                <a:gdLst>
                  <a:gd name="T0" fmla="*/ 281 w 286"/>
                  <a:gd name="T1" fmla="*/ 0 h 100"/>
                  <a:gd name="T2" fmla="*/ 286 w 286"/>
                  <a:gd name="T3" fmla="*/ 32 h 100"/>
                  <a:gd name="T4" fmla="*/ 8 w 286"/>
                  <a:gd name="T5" fmla="*/ 100 h 100"/>
                  <a:gd name="T6" fmla="*/ 0 w 286"/>
                  <a:gd name="T7" fmla="*/ 69 h 100"/>
                  <a:gd name="T8" fmla="*/ 2 w 286"/>
                  <a:gd name="T9" fmla="*/ 68 h 100"/>
                  <a:gd name="T10" fmla="*/ 281 w 286"/>
                  <a:gd name="T11" fmla="*/ 0 h 1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86"/>
                  <a:gd name="T19" fmla="*/ 0 h 100"/>
                  <a:gd name="T20" fmla="*/ 286 w 286"/>
                  <a:gd name="T21" fmla="*/ 100 h 1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86" h="100">
                    <a:moveTo>
                      <a:pt x="281" y="0"/>
                    </a:moveTo>
                    <a:lnTo>
                      <a:pt x="286" y="32"/>
                    </a:lnTo>
                    <a:lnTo>
                      <a:pt x="8" y="100"/>
                    </a:lnTo>
                    <a:lnTo>
                      <a:pt x="0" y="69"/>
                    </a:lnTo>
                    <a:lnTo>
                      <a:pt x="2" y="68"/>
                    </a:lnTo>
                    <a:lnTo>
                      <a:pt x="28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17" name="Freeform 716"/>
              <p:cNvSpPr>
                <a:spLocks/>
              </p:cNvSpPr>
              <p:nvPr/>
            </p:nvSpPr>
            <p:spPr bwMode="auto">
              <a:xfrm>
                <a:off x="356" y="881"/>
                <a:ext cx="42" cy="20"/>
              </a:xfrm>
              <a:custGeom>
                <a:avLst/>
                <a:gdLst>
                  <a:gd name="T0" fmla="*/ 161 w 169"/>
                  <a:gd name="T1" fmla="*/ 0 h 100"/>
                  <a:gd name="T2" fmla="*/ 169 w 169"/>
                  <a:gd name="T3" fmla="*/ 31 h 100"/>
                  <a:gd name="T4" fmla="*/ 12 w 169"/>
                  <a:gd name="T5" fmla="*/ 100 h 100"/>
                  <a:gd name="T6" fmla="*/ 0 w 169"/>
                  <a:gd name="T7" fmla="*/ 70 h 100"/>
                  <a:gd name="T8" fmla="*/ 3 w 169"/>
                  <a:gd name="T9" fmla="*/ 69 h 100"/>
                  <a:gd name="T10" fmla="*/ 161 w 169"/>
                  <a:gd name="T11" fmla="*/ 0 h 1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69"/>
                  <a:gd name="T19" fmla="*/ 0 h 100"/>
                  <a:gd name="T20" fmla="*/ 169 w 169"/>
                  <a:gd name="T21" fmla="*/ 100 h 1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69" h="100">
                    <a:moveTo>
                      <a:pt x="161" y="0"/>
                    </a:moveTo>
                    <a:lnTo>
                      <a:pt x="169" y="31"/>
                    </a:lnTo>
                    <a:lnTo>
                      <a:pt x="12" y="100"/>
                    </a:lnTo>
                    <a:lnTo>
                      <a:pt x="0" y="70"/>
                    </a:lnTo>
                    <a:lnTo>
                      <a:pt x="3" y="69"/>
                    </a:lnTo>
                    <a:lnTo>
                      <a:pt x="16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18" name="Freeform 717"/>
              <p:cNvSpPr>
                <a:spLocks/>
              </p:cNvSpPr>
              <p:nvPr/>
            </p:nvSpPr>
            <p:spPr bwMode="auto">
              <a:xfrm>
                <a:off x="338" y="895"/>
                <a:ext cx="21" cy="15"/>
              </a:xfrm>
              <a:custGeom>
                <a:avLst/>
                <a:gdLst>
                  <a:gd name="T0" fmla="*/ 71 w 83"/>
                  <a:gd name="T1" fmla="*/ 0 h 79"/>
                  <a:gd name="T2" fmla="*/ 83 w 83"/>
                  <a:gd name="T3" fmla="*/ 30 h 79"/>
                  <a:gd name="T4" fmla="*/ 37 w 83"/>
                  <a:gd name="T5" fmla="*/ 62 h 79"/>
                  <a:gd name="T6" fmla="*/ 1 w 83"/>
                  <a:gd name="T7" fmla="*/ 79 h 79"/>
                  <a:gd name="T8" fmla="*/ 0 w 83"/>
                  <a:gd name="T9" fmla="*/ 49 h 79"/>
                  <a:gd name="T10" fmla="*/ 71 w 83"/>
                  <a:gd name="T11" fmla="*/ 0 h 7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3"/>
                  <a:gd name="T19" fmla="*/ 0 h 79"/>
                  <a:gd name="T20" fmla="*/ 83 w 83"/>
                  <a:gd name="T21" fmla="*/ 79 h 7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3" h="79">
                    <a:moveTo>
                      <a:pt x="71" y="0"/>
                    </a:moveTo>
                    <a:lnTo>
                      <a:pt x="83" y="30"/>
                    </a:lnTo>
                    <a:lnTo>
                      <a:pt x="37" y="62"/>
                    </a:lnTo>
                    <a:lnTo>
                      <a:pt x="1" y="79"/>
                    </a:lnTo>
                    <a:lnTo>
                      <a:pt x="0" y="49"/>
                    </a:lnTo>
                    <a:lnTo>
                      <a:pt x="7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19" name="Freeform 718"/>
              <p:cNvSpPr>
                <a:spLocks/>
              </p:cNvSpPr>
              <p:nvPr/>
            </p:nvSpPr>
            <p:spPr bwMode="auto">
              <a:xfrm>
                <a:off x="338" y="907"/>
                <a:ext cx="60" cy="27"/>
              </a:xfrm>
              <a:custGeom>
                <a:avLst/>
                <a:gdLst>
                  <a:gd name="T0" fmla="*/ 0 w 240"/>
                  <a:gd name="T1" fmla="*/ 17 h 135"/>
                  <a:gd name="T2" fmla="*/ 36 w 240"/>
                  <a:gd name="T3" fmla="*/ 0 h 135"/>
                  <a:gd name="T4" fmla="*/ 240 w 240"/>
                  <a:gd name="T5" fmla="*/ 104 h 135"/>
                  <a:gd name="T6" fmla="*/ 231 w 240"/>
                  <a:gd name="T7" fmla="*/ 135 h 135"/>
                  <a:gd name="T8" fmla="*/ 231 w 240"/>
                  <a:gd name="T9" fmla="*/ 135 h 135"/>
                  <a:gd name="T10" fmla="*/ 0 w 240"/>
                  <a:gd name="T11" fmla="*/ 17 h 13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0"/>
                  <a:gd name="T19" fmla="*/ 0 h 135"/>
                  <a:gd name="T20" fmla="*/ 240 w 240"/>
                  <a:gd name="T21" fmla="*/ 135 h 13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0" h="135">
                    <a:moveTo>
                      <a:pt x="0" y="17"/>
                    </a:moveTo>
                    <a:lnTo>
                      <a:pt x="36" y="0"/>
                    </a:lnTo>
                    <a:lnTo>
                      <a:pt x="240" y="104"/>
                    </a:lnTo>
                    <a:lnTo>
                      <a:pt x="231" y="135"/>
                    </a:lnTo>
                    <a:lnTo>
                      <a:pt x="0" y="1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20" name="Freeform 719"/>
              <p:cNvSpPr>
                <a:spLocks/>
              </p:cNvSpPr>
              <p:nvPr/>
            </p:nvSpPr>
            <p:spPr bwMode="auto">
              <a:xfrm>
                <a:off x="396" y="928"/>
                <a:ext cx="76" cy="31"/>
              </a:xfrm>
              <a:custGeom>
                <a:avLst/>
                <a:gdLst>
                  <a:gd name="T0" fmla="*/ 0 w 304"/>
                  <a:gd name="T1" fmla="*/ 31 h 158"/>
                  <a:gd name="T2" fmla="*/ 9 w 304"/>
                  <a:gd name="T3" fmla="*/ 0 h 158"/>
                  <a:gd name="T4" fmla="*/ 304 w 304"/>
                  <a:gd name="T5" fmla="*/ 127 h 158"/>
                  <a:gd name="T6" fmla="*/ 304 w 304"/>
                  <a:gd name="T7" fmla="*/ 129 h 158"/>
                  <a:gd name="T8" fmla="*/ 294 w 304"/>
                  <a:gd name="T9" fmla="*/ 158 h 158"/>
                  <a:gd name="T10" fmla="*/ 0 w 304"/>
                  <a:gd name="T11" fmla="*/ 31 h 15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04"/>
                  <a:gd name="T19" fmla="*/ 0 h 158"/>
                  <a:gd name="T20" fmla="*/ 304 w 304"/>
                  <a:gd name="T21" fmla="*/ 158 h 15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04" h="158">
                    <a:moveTo>
                      <a:pt x="0" y="31"/>
                    </a:moveTo>
                    <a:lnTo>
                      <a:pt x="9" y="0"/>
                    </a:lnTo>
                    <a:lnTo>
                      <a:pt x="304" y="127"/>
                    </a:lnTo>
                    <a:lnTo>
                      <a:pt x="304" y="129"/>
                    </a:lnTo>
                    <a:lnTo>
                      <a:pt x="294" y="158"/>
                    </a:lnTo>
                    <a:lnTo>
                      <a:pt x="0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21" name="Freeform 720"/>
              <p:cNvSpPr>
                <a:spLocks/>
              </p:cNvSpPr>
              <p:nvPr/>
            </p:nvSpPr>
            <p:spPr bwMode="auto">
              <a:xfrm>
                <a:off x="470" y="954"/>
                <a:ext cx="68" cy="33"/>
              </a:xfrm>
              <a:custGeom>
                <a:avLst/>
                <a:gdLst>
                  <a:gd name="T0" fmla="*/ 0 w 274"/>
                  <a:gd name="T1" fmla="*/ 29 h 167"/>
                  <a:gd name="T2" fmla="*/ 10 w 274"/>
                  <a:gd name="T3" fmla="*/ 0 h 167"/>
                  <a:gd name="T4" fmla="*/ 273 w 274"/>
                  <a:gd name="T5" fmla="*/ 137 h 167"/>
                  <a:gd name="T6" fmla="*/ 274 w 274"/>
                  <a:gd name="T7" fmla="*/ 137 h 167"/>
                  <a:gd name="T8" fmla="*/ 262 w 274"/>
                  <a:gd name="T9" fmla="*/ 167 h 167"/>
                  <a:gd name="T10" fmla="*/ 0 w 274"/>
                  <a:gd name="T11" fmla="*/ 29 h 16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74"/>
                  <a:gd name="T19" fmla="*/ 0 h 167"/>
                  <a:gd name="T20" fmla="*/ 274 w 274"/>
                  <a:gd name="T21" fmla="*/ 167 h 16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74" h="167">
                    <a:moveTo>
                      <a:pt x="0" y="29"/>
                    </a:moveTo>
                    <a:lnTo>
                      <a:pt x="10" y="0"/>
                    </a:lnTo>
                    <a:lnTo>
                      <a:pt x="273" y="137"/>
                    </a:lnTo>
                    <a:lnTo>
                      <a:pt x="274" y="137"/>
                    </a:lnTo>
                    <a:lnTo>
                      <a:pt x="262" y="167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22" name="Freeform 721"/>
              <p:cNvSpPr>
                <a:spLocks/>
              </p:cNvSpPr>
              <p:nvPr/>
            </p:nvSpPr>
            <p:spPr bwMode="auto">
              <a:xfrm>
                <a:off x="535" y="981"/>
                <a:ext cx="67" cy="39"/>
              </a:xfrm>
              <a:custGeom>
                <a:avLst/>
                <a:gdLst>
                  <a:gd name="T0" fmla="*/ 0 w 268"/>
                  <a:gd name="T1" fmla="*/ 30 h 196"/>
                  <a:gd name="T2" fmla="*/ 12 w 268"/>
                  <a:gd name="T3" fmla="*/ 0 h 196"/>
                  <a:gd name="T4" fmla="*/ 267 w 268"/>
                  <a:gd name="T5" fmla="*/ 167 h 196"/>
                  <a:gd name="T6" fmla="*/ 268 w 268"/>
                  <a:gd name="T7" fmla="*/ 168 h 196"/>
                  <a:gd name="T8" fmla="*/ 254 w 268"/>
                  <a:gd name="T9" fmla="*/ 196 h 196"/>
                  <a:gd name="T10" fmla="*/ 0 w 268"/>
                  <a:gd name="T11" fmla="*/ 30 h 19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68"/>
                  <a:gd name="T19" fmla="*/ 0 h 196"/>
                  <a:gd name="T20" fmla="*/ 268 w 268"/>
                  <a:gd name="T21" fmla="*/ 196 h 19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68" h="196">
                    <a:moveTo>
                      <a:pt x="0" y="30"/>
                    </a:moveTo>
                    <a:lnTo>
                      <a:pt x="12" y="0"/>
                    </a:lnTo>
                    <a:lnTo>
                      <a:pt x="267" y="167"/>
                    </a:lnTo>
                    <a:lnTo>
                      <a:pt x="268" y="168"/>
                    </a:lnTo>
                    <a:lnTo>
                      <a:pt x="254" y="196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23" name="Freeform 722"/>
              <p:cNvSpPr>
                <a:spLocks/>
              </p:cNvSpPr>
              <p:nvPr/>
            </p:nvSpPr>
            <p:spPr bwMode="auto">
              <a:xfrm>
                <a:off x="598" y="1015"/>
                <a:ext cx="54" cy="38"/>
              </a:xfrm>
              <a:custGeom>
                <a:avLst/>
                <a:gdLst>
                  <a:gd name="T0" fmla="*/ 0 w 215"/>
                  <a:gd name="T1" fmla="*/ 28 h 194"/>
                  <a:gd name="T2" fmla="*/ 14 w 215"/>
                  <a:gd name="T3" fmla="*/ 0 h 194"/>
                  <a:gd name="T4" fmla="*/ 213 w 215"/>
                  <a:gd name="T5" fmla="*/ 168 h 194"/>
                  <a:gd name="T6" fmla="*/ 215 w 215"/>
                  <a:gd name="T7" fmla="*/ 170 h 194"/>
                  <a:gd name="T8" fmla="*/ 196 w 215"/>
                  <a:gd name="T9" fmla="*/ 194 h 194"/>
                  <a:gd name="T10" fmla="*/ 0 w 215"/>
                  <a:gd name="T11" fmla="*/ 28 h 19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15"/>
                  <a:gd name="T19" fmla="*/ 0 h 194"/>
                  <a:gd name="T20" fmla="*/ 215 w 215"/>
                  <a:gd name="T21" fmla="*/ 194 h 19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5" h="194">
                    <a:moveTo>
                      <a:pt x="0" y="28"/>
                    </a:moveTo>
                    <a:lnTo>
                      <a:pt x="14" y="0"/>
                    </a:lnTo>
                    <a:lnTo>
                      <a:pt x="213" y="168"/>
                    </a:lnTo>
                    <a:lnTo>
                      <a:pt x="215" y="170"/>
                    </a:lnTo>
                    <a:lnTo>
                      <a:pt x="196" y="194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24" name="Freeform 723"/>
              <p:cNvSpPr>
                <a:spLocks/>
              </p:cNvSpPr>
              <p:nvPr/>
            </p:nvSpPr>
            <p:spPr bwMode="auto">
              <a:xfrm>
                <a:off x="648" y="1049"/>
                <a:ext cx="35" cy="39"/>
              </a:xfrm>
              <a:custGeom>
                <a:avLst/>
                <a:gdLst>
                  <a:gd name="T0" fmla="*/ 0 w 142"/>
                  <a:gd name="T1" fmla="*/ 24 h 196"/>
                  <a:gd name="T2" fmla="*/ 19 w 142"/>
                  <a:gd name="T3" fmla="*/ 0 h 196"/>
                  <a:gd name="T4" fmla="*/ 140 w 142"/>
                  <a:gd name="T5" fmla="*/ 177 h 196"/>
                  <a:gd name="T6" fmla="*/ 142 w 142"/>
                  <a:gd name="T7" fmla="*/ 185 h 196"/>
                  <a:gd name="T8" fmla="*/ 117 w 142"/>
                  <a:gd name="T9" fmla="*/ 196 h 196"/>
                  <a:gd name="T10" fmla="*/ 0 w 142"/>
                  <a:gd name="T11" fmla="*/ 24 h 19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42"/>
                  <a:gd name="T19" fmla="*/ 0 h 196"/>
                  <a:gd name="T20" fmla="*/ 142 w 142"/>
                  <a:gd name="T21" fmla="*/ 196 h 19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42" h="196">
                    <a:moveTo>
                      <a:pt x="0" y="24"/>
                    </a:moveTo>
                    <a:lnTo>
                      <a:pt x="19" y="0"/>
                    </a:lnTo>
                    <a:lnTo>
                      <a:pt x="140" y="177"/>
                    </a:lnTo>
                    <a:lnTo>
                      <a:pt x="142" y="185"/>
                    </a:lnTo>
                    <a:lnTo>
                      <a:pt x="117" y="196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25" name="Freeform 724"/>
              <p:cNvSpPr>
                <a:spLocks/>
              </p:cNvSpPr>
              <p:nvPr/>
            </p:nvSpPr>
            <p:spPr bwMode="auto">
              <a:xfrm>
                <a:off x="677" y="1086"/>
                <a:ext cx="16" cy="50"/>
              </a:xfrm>
              <a:custGeom>
                <a:avLst/>
                <a:gdLst>
                  <a:gd name="T0" fmla="*/ 0 w 65"/>
                  <a:gd name="T1" fmla="*/ 11 h 251"/>
                  <a:gd name="T2" fmla="*/ 25 w 65"/>
                  <a:gd name="T3" fmla="*/ 0 h 251"/>
                  <a:gd name="T4" fmla="*/ 65 w 65"/>
                  <a:gd name="T5" fmla="*/ 245 h 251"/>
                  <a:gd name="T6" fmla="*/ 65 w 65"/>
                  <a:gd name="T7" fmla="*/ 247 h 251"/>
                  <a:gd name="T8" fmla="*/ 39 w 65"/>
                  <a:gd name="T9" fmla="*/ 251 h 251"/>
                  <a:gd name="T10" fmla="*/ 0 w 65"/>
                  <a:gd name="T11" fmla="*/ 11 h 25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5"/>
                  <a:gd name="T19" fmla="*/ 0 h 251"/>
                  <a:gd name="T20" fmla="*/ 65 w 65"/>
                  <a:gd name="T21" fmla="*/ 251 h 25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5" h="251">
                    <a:moveTo>
                      <a:pt x="0" y="11"/>
                    </a:moveTo>
                    <a:lnTo>
                      <a:pt x="25" y="0"/>
                    </a:lnTo>
                    <a:lnTo>
                      <a:pt x="65" y="245"/>
                    </a:lnTo>
                    <a:lnTo>
                      <a:pt x="65" y="247"/>
                    </a:lnTo>
                    <a:lnTo>
                      <a:pt x="39" y="251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26" name="Freeform 725"/>
              <p:cNvSpPr>
                <a:spLocks/>
              </p:cNvSpPr>
              <p:nvPr/>
            </p:nvSpPr>
            <p:spPr bwMode="auto">
              <a:xfrm>
                <a:off x="686" y="1135"/>
                <a:ext cx="9" cy="40"/>
              </a:xfrm>
              <a:custGeom>
                <a:avLst/>
                <a:gdLst>
                  <a:gd name="T0" fmla="*/ 0 w 34"/>
                  <a:gd name="T1" fmla="*/ 4 h 198"/>
                  <a:gd name="T2" fmla="*/ 26 w 34"/>
                  <a:gd name="T3" fmla="*/ 0 h 198"/>
                  <a:gd name="T4" fmla="*/ 34 w 34"/>
                  <a:gd name="T5" fmla="*/ 197 h 198"/>
                  <a:gd name="T6" fmla="*/ 34 w 34"/>
                  <a:gd name="T7" fmla="*/ 198 h 198"/>
                  <a:gd name="T8" fmla="*/ 8 w 34"/>
                  <a:gd name="T9" fmla="*/ 198 h 198"/>
                  <a:gd name="T10" fmla="*/ 0 w 34"/>
                  <a:gd name="T11" fmla="*/ 4 h 19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4"/>
                  <a:gd name="T19" fmla="*/ 0 h 198"/>
                  <a:gd name="T20" fmla="*/ 34 w 34"/>
                  <a:gd name="T21" fmla="*/ 198 h 19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4" h="198">
                    <a:moveTo>
                      <a:pt x="0" y="4"/>
                    </a:moveTo>
                    <a:lnTo>
                      <a:pt x="26" y="0"/>
                    </a:lnTo>
                    <a:lnTo>
                      <a:pt x="34" y="197"/>
                    </a:lnTo>
                    <a:lnTo>
                      <a:pt x="34" y="198"/>
                    </a:lnTo>
                    <a:lnTo>
                      <a:pt x="8" y="198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27" name="Freeform 726"/>
              <p:cNvSpPr>
                <a:spLocks/>
              </p:cNvSpPr>
              <p:nvPr/>
            </p:nvSpPr>
            <p:spPr bwMode="auto">
              <a:xfrm>
                <a:off x="688" y="1175"/>
                <a:ext cx="7" cy="35"/>
              </a:xfrm>
              <a:custGeom>
                <a:avLst/>
                <a:gdLst>
                  <a:gd name="T0" fmla="*/ 0 w 26"/>
                  <a:gd name="T1" fmla="*/ 0 h 177"/>
                  <a:gd name="T2" fmla="*/ 26 w 26"/>
                  <a:gd name="T3" fmla="*/ 0 h 177"/>
                  <a:gd name="T4" fmla="*/ 26 w 26"/>
                  <a:gd name="T5" fmla="*/ 177 h 177"/>
                  <a:gd name="T6" fmla="*/ 26 w 26"/>
                  <a:gd name="T7" fmla="*/ 177 h 177"/>
                  <a:gd name="T8" fmla="*/ 0 w 26"/>
                  <a:gd name="T9" fmla="*/ 176 h 177"/>
                  <a:gd name="T10" fmla="*/ 0 w 26"/>
                  <a:gd name="T11" fmla="*/ 0 h 17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6"/>
                  <a:gd name="T19" fmla="*/ 0 h 177"/>
                  <a:gd name="T20" fmla="*/ 26 w 26"/>
                  <a:gd name="T21" fmla="*/ 177 h 17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6" h="177">
                    <a:moveTo>
                      <a:pt x="0" y="0"/>
                    </a:moveTo>
                    <a:lnTo>
                      <a:pt x="26" y="0"/>
                    </a:lnTo>
                    <a:lnTo>
                      <a:pt x="26" y="177"/>
                    </a:lnTo>
                    <a:lnTo>
                      <a:pt x="0" y="17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28" name="Freeform 727"/>
              <p:cNvSpPr>
                <a:spLocks/>
              </p:cNvSpPr>
              <p:nvPr/>
            </p:nvSpPr>
            <p:spPr bwMode="auto">
              <a:xfrm>
                <a:off x="686" y="1210"/>
                <a:ext cx="9" cy="44"/>
              </a:xfrm>
              <a:custGeom>
                <a:avLst/>
                <a:gdLst>
                  <a:gd name="T0" fmla="*/ 8 w 34"/>
                  <a:gd name="T1" fmla="*/ 0 h 221"/>
                  <a:gd name="T2" fmla="*/ 34 w 34"/>
                  <a:gd name="T3" fmla="*/ 1 h 221"/>
                  <a:gd name="T4" fmla="*/ 26 w 34"/>
                  <a:gd name="T5" fmla="*/ 218 h 221"/>
                  <a:gd name="T6" fmla="*/ 26 w 34"/>
                  <a:gd name="T7" fmla="*/ 221 h 221"/>
                  <a:gd name="T8" fmla="*/ 0 w 34"/>
                  <a:gd name="T9" fmla="*/ 216 h 221"/>
                  <a:gd name="T10" fmla="*/ 8 w 34"/>
                  <a:gd name="T11" fmla="*/ 0 h 22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4"/>
                  <a:gd name="T19" fmla="*/ 0 h 221"/>
                  <a:gd name="T20" fmla="*/ 34 w 34"/>
                  <a:gd name="T21" fmla="*/ 221 h 22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4" h="221">
                    <a:moveTo>
                      <a:pt x="8" y="0"/>
                    </a:moveTo>
                    <a:lnTo>
                      <a:pt x="34" y="1"/>
                    </a:lnTo>
                    <a:lnTo>
                      <a:pt x="26" y="218"/>
                    </a:lnTo>
                    <a:lnTo>
                      <a:pt x="26" y="221"/>
                    </a:lnTo>
                    <a:lnTo>
                      <a:pt x="0" y="216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29" name="Freeform 728"/>
              <p:cNvSpPr>
                <a:spLocks/>
              </p:cNvSpPr>
              <p:nvPr/>
            </p:nvSpPr>
            <p:spPr bwMode="auto">
              <a:xfrm>
                <a:off x="681" y="1253"/>
                <a:ext cx="12" cy="34"/>
              </a:xfrm>
              <a:custGeom>
                <a:avLst/>
                <a:gdLst>
                  <a:gd name="T0" fmla="*/ 23 w 49"/>
                  <a:gd name="T1" fmla="*/ 0 h 168"/>
                  <a:gd name="T2" fmla="*/ 49 w 49"/>
                  <a:gd name="T3" fmla="*/ 5 h 168"/>
                  <a:gd name="T4" fmla="*/ 25 w 49"/>
                  <a:gd name="T5" fmla="*/ 161 h 168"/>
                  <a:gd name="T6" fmla="*/ 23 w 49"/>
                  <a:gd name="T7" fmla="*/ 168 h 168"/>
                  <a:gd name="T8" fmla="*/ 0 w 49"/>
                  <a:gd name="T9" fmla="*/ 152 h 168"/>
                  <a:gd name="T10" fmla="*/ 23 w 49"/>
                  <a:gd name="T11" fmla="*/ 0 h 16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9"/>
                  <a:gd name="T19" fmla="*/ 0 h 168"/>
                  <a:gd name="T20" fmla="*/ 49 w 49"/>
                  <a:gd name="T21" fmla="*/ 168 h 16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9" h="168">
                    <a:moveTo>
                      <a:pt x="23" y="0"/>
                    </a:moveTo>
                    <a:lnTo>
                      <a:pt x="49" y="5"/>
                    </a:lnTo>
                    <a:lnTo>
                      <a:pt x="25" y="161"/>
                    </a:lnTo>
                    <a:lnTo>
                      <a:pt x="23" y="168"/>
                    </a:lnTo>
                    <a:lnTo>
                      <a:pt x="0" y="152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30" name="Freeform 729"/>
              <p:cNvSpPr>
                <a:spLocks/>
              </p:cNvSpPr>
              <p:nvPr/>
            </p:nvSpPr>
            <p:spPr bwMode="auto">
              <a:xfrm>
                <a:off x="655" y="1283"/>
                <a:ext cx="31" cy="37"/>
              </a:xfrm>
              <a:custGeom>
                <a:avLst/>
                <a:gdLst>
                  <a:gd name="T0" fmla="*/ 102 w 125"/>
                  <a:gd name="T1" fmla="*/ 0 h 184"/>
                  <a:gd name="T2" fmla="*/ 125 w 125"/>
                  <a:gd name="T3" fmla="*/ 16 h 184"/>
                  <a:gd name="T4" fmla="*/ 21 w 125"/>
                  <a:gd name="T5" fmla="*/ 183 h 184"/>
                  <a:gd name="T6" fmla="*/ 19 w 125"/>
                  <a:gd name="T7" fmla="*/ 184 h 184"/>
                  <a:gd name="T8" fmla="*/ 0 w 125"/>
                  <a:gd name="T9" fmla="*/ 162 h 184"/>
                  <a:gd name="T10" fmla="*/ 102 w 125"/>
                  <a:gd name="T11" fmla="*/ 0 h 1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5"/>
                  <a:gd name="T19" fmla="*/ 0 h 184"/>
                  <a:gd name="T20" fmla="*/ 125 w 125"/>
                  <a:gd name="T21" fmla="*/ 184 h 18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5" h="184">
                    <a:moveTo>
                      <a:pt x="102" y="0"/>
                    </a:moveTo>
                    <a:lnTo>
                      <a:pt x="125" y="16"/>
                    </a:lnTo>
                    <a:lnTo>
                      <a:pt x="21" y="183"/>
                    </a:lnTo>
                    <a:lnTo>
                      <a:pt x="19" y="184"/>
                    </a:lnTo>
                    <a:lnTo>
                      <a:pt x="0" y="162"/>
                    </a:lnTo>
                    <a:lnTo>
                      <a:pt x="10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31" name="Freeform 730"/>
              <p:cNvSpPr>
                <a:spLocks/>
              </p:cNvSpPr>
              <p:nvPr/>
            </p:nvSpPr>
            <p:spPr bwMode="auto">
              <a:xfrm>
                <a:off x="631" y="1316"/>
                <a:ext cx="29" cy="27"/>
              </a:xfrm>
              <a:custGeom>
                <a:avLst/>
                <a:gdLst>
                  <a:gd name="T0" fmla="*/ 98 w 117"/>
                  <a:gd name="T1" fmla="*/ 0 h 138"/>
                  <a:gd name="T2" fmla="*/ 117 w 117"/>
                  <a:gd name="T3" fmla="*/ 22 h 138"/>
                  <a:gd name="T4" fmla="*/ 25 w 117"/>
                  <a:gd name="T5" fmla="*/ 138 h 138"/>
                  <a:gd name="T6" fmla="*/ 0 w 117"/>
                  <a:gd name="T7" fmla="*/ 124 h 138"/>
                  <a:gd name="T8" fmla="*/ 4 w 117"/>
                  <a:gd name="T9" fmla="*/ 118 h 138"/>
                  <a:gd name="T10" fmla="*/ 98 w 117"/>
                  <a:gd name="T11" fmla="*/ 0 h 13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7"/>
                  <a:gd name="T19" fmla="*/ 0 h 138"/>
                  <a:gd name="T20" fmla="*/ 117 w 117"/>
                  <a:gd name="T21" fmla="*/ 138 h 13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7" h="138">
                    <a:moveTo>
                      <a:pt x="98" y="0"/>
                    </a:moveTo>
                    <a:lnTo>
                      <a:pt x="117" y="22"/>
                    </a:lnTo>
                    <a:lnTo>
                      <a:pt x="25" y="138"/>
                    </a:lnTo>
                    <a:lnTo>
                      <a:pt x="0" y="124"/>
                    </a:lnTo>
                    <a:lnTo>
                      <a:pt x="4" y="118"/>
                    </a:lnTo>
                    <a:lnTo>
                      <a:pt x="9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32" name="Freeform 731"/>
              <p:cNvSpPr>
                <a:spLocks/>
              </p:cNvSpPr>
              <p:nvPr/>
            </p:nvSpPr>
            <p:spPr bwMode="auto">
              <a:xfrm>
                <a:off x="623" y="1341"/>
                <a:ext cx="14" cy="27"/>
              </a:xfrm>
              <a:custGeom>
                <a:avLst/>
                <a:gdLst>
                  <a:gd name="T0" fmla="*/ 32 w 57"/>
                  <a:gd name="T1" fmla="*/ 0 h 137"/>
                  <a:gd name="T2" fmla="*/ 57 w 57"/>
                  <a:gd name="T3" fmla="*/ 14 h 137"/>
                  <a:gd name="T4" fmla="*/ 27 w 57"/>
                  <a:gd name="T5" fmla="*/ 133 h 137"/>
                  <a:gd name="T6" fmla="*/ 0 w 57"/>
                  <a:gd name="T7" fmla="*/ 137 h 137"/>
                  <a:gd name="T8" fmla="*/ 0 w 57"/>
                  <a:gd name="T9" fmla="*/ 128 h 137"/>
                  <a:gd name="T10" fmla="*/ 32 w 57"/>
                  <a:gd name="T11" fmla="*/ 0 h 13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7"/>
                  <a:gd name="T19" fmla="*/ 0 h 137"/>
                  <a:gd name="T20" fmla="*/ 57 w 57"/>
                  <a:gd name="T21" fmla="*/ 137 h 13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7" h="137">
                    <a:moveTo>
                      <a:pt x="32" y="0"/>
                    </a:moveTo>
                    <a:lnTo>
                      <a:pt x="57" y="14"/>
                    </a:lnTo>
                    <a:lnTo>
                      <a:pt x="27" y="133"/>
                    </a:lnTo>
                    <a:lnTo>
                      <a:pt x="0" y="137"/>
                    </a:lnTo>
                    <a:lnTo>
                      <a:pt x="0" y="128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33" name="Freeform 732"/>
              <p:cNvSpPr>
                <a:spLocks/>
              </p:cNvSpPr>
              <p:nvPr/>
            </p:nvSpPr>
            <p:spPr bwMode="auto">
              <a:xfrm>
                <a:off x="623" y="1367"/>
                <a:ext cx="14" cy="27"/>
              </a:xfrm>
              <a:custGeom>
                <a:avLst/>
                <a:gdLst>
                  <a:gd name="T0" fmla="*/ 0 w 57"/>
                  <a:gd name="T1" fmla="*/ 4 h 136"/>
                  <a:gd name="T2" fmla="*/ 27 w 57"/>
                  <a:gd name="T3" fmla="*/ 0 h 136"/>
                  <a:gd name="T4" fmla="*/ 57 w 57"/>
                  <a:gd name="T5" fmla="*/ 121 h 136"/>
                  <a:gd name="T6" fmla="*/ 33 w 57"/>
                  <a:gd name="T7" fmla="*/ 136 h 136"/>
                  <a:gd name="T8" fmla="*/ 32 w 57"/>
                  <a:gd name="T9" fmla="*/ 132 h 136"/>
                  <a:gd name="T10" fmla="*/ 0 w 57"/>
                  <a:gd name="T11" fmla="*/ 4 h 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7"/>
                  <a:gd name="T19" fmla="*/ 0 h 136"/>
                  <a:gd name="T20" fmla="*/ 57 w 57"/>
                  <a:gd name="T21" fmla="*/ 136 h 1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7" h="136">
                    <a:moveTo>
                      <a:pt x="0" y="4"/>
                    </a:moveTo>
                    <a:lnTo>
                      <a:pt x="27" y="0"/>
                    </a:lnTo>
                    <a:lnTo>
                      <a:pt x="57" y="121"/>
                    </a:lnTo>
                    <a:lnTo>
                      <a:pt x="33" y="136"/>
                    </a:lnTo>
                    <a:lnTo>
                      <a:pt x="32" y="132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34" name="Freeform 733"/>
              <p:cNvSpPr>
                <a:spLocks/>
              </p:cNvSpPr>
              <p:nvPr/>
            </p:nvSpPr>
            <p:spPr bwMode="auto">
              <a:xfrm>
                <a:off x="631" y="1391"/>
                <a:ext cx="22" cy="31"/>
              </a:xfrm>
              <a:custGeom>
                <a:avLst/>
                <a:gdLst>
                  <a:gd name="T0" fmla="*/ 0 w 88"/>
                  <a:gd name="T1" fmla="*/ 15 h 151"/>
                  <a:gd name="T2" fmla="*/ 24 w 88"/>
                  <a:gd name="T3" fmla="*/ 0 h 151"/>
                  <a:gd name="T4" fmla="*/ 87 w 88"/>
                  <a:gd name="T5" fmla="*/ 136 h 151"/>
                  <a:gd name="T6" fmla="*/ 88 w 88"/>
                  <a:gd name="T7" fmla="*/ 140 h 151"/>
                  <a:gd name="T8" fmla="*/ 63 w 88"/>
                  <a:gd name="T9" fmla="*/ 151 h 151"/>
                  <a:gd name="T10" fmla="*/ 0 w 88"/>
                  <a:gd name="T11" fmla="*/ 15 h 15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8"/>
                  <a:gd name="T19" fmla="*/ 0 h 151"/>
                  <a:gd name="T20" fmla="*/ 88 w 88"/>
                  <a:gd name="T21" fmla="*/ 151 h 15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8" h="151">
                    <a:moveTo>
                      <a:pt x="0" y="15"/>
                    </a:moveTo>
                    <a:lnTo>
                      <a:pt x="24" y="0"/>
                    </a:lnTo>
                    <a:lnTo>
                      <a:pt x="87" y="136"/>
                    </a:lnTo>
                    <a:lnTo>
                      <a:pt x="88" y="140"/>
                    </a:lnTo>
                    <a:lnTo>
                      <a:pt x="63" y="151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35" name="Freeform 734"/>
              <p:cNvSpPr>
                <a:spLocks/>
              </p:cNvSpPr>
              <p:nvPr/>
            </p:nvSpPr>
            <p:spPr bwMode="auto">
              <a:xfrm>
                <a:off x="647" y="1419"/>
                <a:ext cx="14" cy="27"/>
              </a:xfrm>
              <a:custGeom>
                <a:avLst/>
                <a:gdLst>
                  <a:gd name="T0" fmla="*/ 0 w 57"/>
                  <a:gd name="T1" fmla="*/ 11 h 134"/>
                  <a:gd name="T2" fmla="*/ 25 w 57"/>
                  <a:gd name="T3" fmla="*/ 0 h 134"/>
                  <a:gd name="T4" fmla="*/ 57 w 57"/>
                  <a:gd name="T5" fmla="*/ 127 h 134"/>
                  <a:gd name="T6" fmla="*/ 57 w 57"/>
                  <a:gd name="T7" fmla="*/ 134 h 134"/>
                  <a:gd name="T8" fmla="*/ 31 w 57"/>
                  <a:gd name="T9" fmla="*/ 134 h 134"/>
                  <a:gd name="T10" fmla="*/ 0 w 57"/>
                  <a:gd name="T11" fmla="*/ 11 h 13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7"/>
                  <a:gd name="T19" fmla="*/ 0 h 134"/>
                  <a:gd name="T20" fmla="*/ 57 w 57"/>
                  <a:gd name="T21" fmla="*/ 134 h 13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7" h="134">
                    <a:moveTo>
                      <a:pt x="0" y="11"/>
                    </a:moveTo>
                    <a:lnTo>
                      <a:pt x="25" y="0"/>
                    </a:lnTo>
                    <a:lnTo>
                      <a:pt x="57" y="127"/>
                    </a:lnTo>
                    <a:lnTo>
                      <a:pt x="57" y="134"/>
                    </a:lnTo>
                    <a:lnTo>
                      <a:pt x="31" y="134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36" name="Freeform 735"/>
              <p:cNvSpPr>
                <a:spLocks/>
              </p:cNvSpPr>
              <p:nvPr/>
            </p:nvSpPr>
            <p:spPr bwMode="auto">
              <a:xfrm>
                <a:off x="653" y="1446"/>
                <a:ext cx="8" cy="31"/>
              </a:xfrm>
              <a:custGeom>
                <a:avLst/>
                <a:gdLst>
                  <a:gd name="T0" fmla="*/ 8 w 34"/>
                  <a:gd name="T1" fmla="*/ 0 h 153"/>
                  <a:gd name="T2" fmla="*/ 34 w 34"/>
                  <a:gd name="T3" fmla="*/ 0 h 153"/>
                  <a:gd name="T4" fmla="*/ 26 w 34"/>
                  <a:gd name="T5" fmla="*/ 147 h 153"/>
                  <a:gd name="T6" fmla="*/ 25 w 34"/>
                  <a:gd name="T7" fmla="*/ 153 h 153"/>
                  <a:gd name="T8" fmla="*/ 0 w 34"/>
                  <a:gd name="T9" fmla="*/ 141 h 153"/>
                  <a:gd name="T10" fmla="*/ 8 w 34"/>
                  <a:gd name="T11" fmla="*/ 0 h 15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4"/>
                  <a:gd name="T19" fmla="*/ 0 h 153"/>
                  <a:gd name="T20" fmla="*/ 34 w 34"/>
                  <a:gd name="T21" fmla="*/ 153 h 15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4" h="153">
                    <a:moveTo>
                      <a:pt x="8" y="0"/>
                    </a:moveTo>
                    <a:lnTo>
                      <a:pt x="34" y="0"/>
                    </a:lnTo>
                    <a:lnTo>
                      <a:pt x="26" y="147"/>
                    </a:lnTo>
                    <a:lnTo>
                      <a:pt x="25" y="153"/>
                    </a:lnTo>
                    <a:lnTo>
                      <a:pt x="0" y="141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37" name="Freeform 736"/>
              <p:cNvSpPr>
                <a:spLocks/>
              </p:cNvSpPr>
              <p:nvPr/>
            </p:nvSpPr>
            <p:spPr bwMode="auto">
              <a:xfrm>
                <a:off x="635" y="1474"/>
                <a:ext cx="24" cy="36"/>
              </a:xfrm>
              <a:custGeom>
                <a:avLst/>
                <a:gdLst>
                  <a:gd name="T0" fmla="*/ 70 w 95"/>
                  <a:gd name="T1" fmla="*/ 0 h 179"/>
                  <a:gd name="T2" fmla="*/ 95 w 95"/>
                  <a:gd name="T3" fmla="*/ 12 h 179"/>
                  <a:gd name="T4" fmla="*/ 24 w 95"/>
                  <a:gd name="T5" fmla="*/ 179 h 179"/>
                  <a:gd name="T6" fmla="*/ 0 w 95"/>
                  <a:gd name="T7" fmla="*/ 164 h 179"/>
                  <a:gd name="T8" fmla="*/ 0 w 95"/>
                  <a:gd name="T9" fmla="*/ 163 h 179"/>
                  <a:gd name="T10" fmla="*/ 70 w 95"/>
                  <a:gd name="T11" fmla="*/ 0 h 17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5"/>
                  <a:gd name="T19" fmla="*/ 0 h 179"/>
                  <a:gd name="T20" fmla="*/ 95 w 95"/>
                  <a:gd name="T21" fmla="*/ 179 h 17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5" h="179">
                    <a:moveTo>
                      <a:pt x="70" y="0"/>
                    </a:moveTo>
                    <a:lnTo>
                      <a:pt x="95" y="12"/>
                    </a:lnTo>
                    <a:lnTo>
                      <a:pt x="24" y="179"/>
                    </a:lnTo>
                    <a:lnTo>
                      <a:pt x="0" y="164"/>
                    </a:lnTo>
                    <a:lnTo>
                      <a:pt x="0" y="163"/>
                    </a:lnTo>
                    <a:lnTo>
                      <a:pt x="7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38" name="Freeform 737"/>
              <p:cNvSpPr>
                <a:spLocks/>
              </p:cNvSpPr>
              <p:nvPr/>
            </p:nvSpPr>
            <p:spPr bwMode="auto">
              <a:xfrm>
                <a:off x="621" y="1507"/>
                <a:ext cx="20" cy="32"/>
              </a:xfrm>
              <a:custGeom>
                <a:avLst/>
                <a:gdLst>
                  <a:gd name="T0" fmla="*/ 56 w 80"/>
                  <a:gd name="T1" fmla="*/ 0 h 161"/>
                  <a:gd name="T2" fmla="*/ 80 w 80"/>
                  <a:gd name="T3" fmla="*/ 15 h 161"/>
                  <a:gd name="T4" fmla="*/ 24 w 80"/>
                  <a:gd name="T5" fmla="*/ 161 h 161"/>
                  <a:gd name="T6" fmla="*/ 0 w 80"/>
                  <a:gd name="T7" fmla="*/ 148 h 161"/>
                  <a:gd name="T8" fmla="*/ 0 w 80"/>
                  <a:gd name="T9" fmla="*/ 148 h 161"/>
                  <a:gd name="T10" fmla="*/ 56 w 80"/>
                  <a:gd name="T11" fmla="*/ 0 h 16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0"/>
                  <a:gd name="T19" fmla="*/ 0 h 161"/>
                  <a:gd name="T20" fmla="*/ 80 w 80"/>
                  <a:gd name="T21" fmla="*/ 161 h 16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0" h="161">
                    <a:moveTo>
                      <a:pt x="56" y="0"/>
                    </a:moveTo>
                    <a:lnTo>
                      <a:pt x="80" y="15"/>
                    </a:lnTo>
                    <a:lnTo>
                      <a:pt x="24" y="161"/>
                    </a:lnTo>
                    <a:lnTo>
                      <a:pt x="0" y="148"/>
                    </a:lnTo>
                    <a:lnTo>
                      <a:pt x="5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39" name="Freeform 738"/>
              <p:cNvSpPr>
                <a:spLocks/>
              </p:cNvSpPr>
              <p:nvPr/>
            </p:nvSpPr>
            <p:spPr bwMode="auto">
              <a:xfrm>
                <a:off x="607" y="1537"/>
                <a:ext cx="20" cy="32"/>
              </a:xfrm>
              <a:custGeom>
                <a:avLst/>
                <a:gdLst>
                  <a:gd name="T0" fmla="*/ 56 w 80"/>
                  <a:gd name="T1" fmla="*/ 0 h 160"/>
                  <a:gd name="T2" fmla="*/ 80 w 80"/>
                  <a:gd name="T3" fmla="*/ 13 h 160"/>
                  <a:gd name="T4" fmla="*/ 25 w 80"/>
                  <a:gd name="T5" fmla="*/ 160 h 160"/>
                  <a:gd name="T6" fmla="*/ 0 w 80"/>
                  <a:gd name="T7" fmla="*/ 150 h 160"/>
                  <a:gd name="T8" fmla="*/ 1 w 80"/>
                  <a:gd name="T9" fmla="*/ 147 h 160"/>
                  <a:gd name="T10" fmla="*/ 56 w 80"/>
                  <a:gd name="T11" fmla="*/ 0 h 16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0"/>
                  <a:gd name="T19" fmla="*/ 0 h 160"/>
                  <a:gd name="T20" fmla="*/ 80 w 80"/>
                  <a:gd name="T21" fmla="*/ 160 h 16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0" h="160">
                    <a:moveTo>
                      <a:pt x="56" y="0"/>
                    </a:moveTo>
                    <a:lnTo>
                      <a:pt x="80" y="13"/>
                    </a:lnTo>
                    <a:lnTo>
                      <a:pt x="25" y="160"/>
                    </a:lnTo>
                    <a:lnTo>
                      <a:pt x="0" y="150"/>
                    </a:lnTo>
                    <a:lnTo>
                      <a:pt x="1" y="147"/>
                    </a:lnTo>
                    <a:lnTo>
                      <a:pt x="5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40" name="Freeform 739"/>
              <p:cNvSpPr>
                <a:spLocks/>
              </p:cNvSpPr>
              <p:nvPr/>
            </p:nvSpPr>
            <p:spPr bwMode="auto">
              <a:xfrm>
                <a:off x="601" y="1567"/>
                <a:ext cx="12" cy="23"/>
              </a:xfrm>
              <a:custGeom>
                <a:avLst/>
                <a:gdLst>
                  <a:gd name="T0" fmla="*/ 24 w 49"/>
                  <a:gd name="T1" fmla="*/ 0 h 116"/>
                  <a:gd name="T2" fmla="*/ 49 w 49"/>
                  <a:gd name="T3" fmla="*/ 10 h 116"/>
                  <a:gd name="T4" fmla="*/ 26 w 49"/>
                  <a:gd name="T5" fmla="*/ 116 h 116"/>
                  <a:gd name="T6" fmla="*/ 0 w 49"/>
                  <a:gd name="T7" fmla="*/ 114 h 116"/>
                  <a:gd name="T8" fmla="*/ 13 w 49"/>
                  <a:gd name="T9" fmla="*/ 112 h 116"/>
                  <a:gd name="T10" fmla="*/ 0 w 49"/>
                  <a:gd name="T11" fmla="*/ 107 h 116"/>
                  <a:gd name="T12" fmla="*/ 24 w 49"/>
                  <a:gd name="T13" fmla="*/ 0 h 1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9"/>
                  <a:gd name="T22" fmla="*/ 0 h 116"/>
                  <a:gd name="T23" fmla="*/ 49 w 49"/>
                  <a:gd name="T24" fmla="*/ 116 h 11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9" h="116">
                    <a:moveTo>
                      <a:pt x="24" y="0"/>
                    </a:moveTo>
                    <a:lnTo>
                      <a:pt x="49" y="10"/>
                    </a:lnTo>
                    <a:lnTo>
                      <a:pt x="26" y="116"/>
                    </a:lnTo>
                    <a:lnTo>
                      <a:pt x="0" y="114"/>
                    </a:lnTo>
                    <a:lnTo>
                      <a:pt x="13" y="112"/>
                    </a:lnTo>
                    <a:lnTo>
                      <a:pt x="0" y="10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41" name="Freeform 740"/>
              <p:cNvSpPr>
                <a:spLocks/>
              </p:cNvSpPr>
              <p:nvPr/>
            </p:nvSpPr>
            <p:spPr bwMode="auto">
              <a:xfrm>
                <a:off x="597" y="1552"/>
                <a:ext cx="10" cy="38"/>
              </a:xfrm>
              <a:custGeom>
                <a:avLst/>
                <a:gdLst>
                  <a:gd name="T0" fmla="*/ 42 w 42"/>
                  <a:gd name="T1" fmla="*/ 187 h 190"/>
                  <a:gd name="T2" fmla="*/ 29 w 42"/>
                  <a:gd name="T3" fmla="*/ 188 h 190"/>
                  <a:gd name="T4" fmla="*/ 16 w 42"/>
                  <a:gd name="T5" fmla="*/ 190 h 190"/>
                  <a:gd name="T6" fmla="*/ 0 w 42"/>
                  <a:gd name="T7" fmla="*/ 4 h 190"/>
                  <a:gd name="T8" fmla="*/ 0 w 42"/>
                  <a:gd name="T9" fmla="*/ 3 h 190"/>
                  <a:gd name="T10" fmla="*/ 26 w 42"/>
                  <a:gd name="T11" fmla="*/ 0 h 190"/>
                  <a:gd name="T12" fmla="*/ 42 w 42"/>
                  <a:gd name="T13" fmla="*/ 187 h 19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2"/>
                  <a:gd name="T22" fmla="*/ 0 h 190"/>
                  <a:gd name="T23" fmla="*/ 42 w 42"/>
                  <a:gd name="T24" fmla="*/ 190 h 19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2" h="190">
                    <a:moveTo>
                      <a:pt x="42" y="187"/>
                    </a:moveTo>
                    <a:lnTo>
                      <a:pt x="29" y="188"/>
                    </a:lnTo>
                    <a:lnTo>
                      <a:pt x="16" y="190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26" y="0"/>
                    </a:lnTo>
                    <a:lnTo>
                      <a:pt x="42" y="18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42" name="Freeform 741"/>
              <p:cNvSpPr>
                <a:spLocks/>
              </p:cNvSpPr>
              <p:nvPr/>
            </p:nvSpPr>
            <p:spPr bwMode="auto">
              <a:xfrm>
                <a:off x="595" y="1506"/>
                <a:ext cx="8" cy="46"/>
              </a:xfrm>
              <a:custGeom>
                <a:avLst/>
                <a:gdLst>
                  <a:gd name="T0" fmla="*/ 34 w 34"/>
                  <a:gd name="T1" fmla="*/ 227 h 230"/>
                  <a:gd name="T2" fmla="*/ 8 w 34"/>
                  <a:gd name="T3" fmla="*/ 230 h 230"/>
                  <a:gd name="T4" fmla="*/ 0 w 34"/>
                  <a:gd name="T5" fmla="*/ 4 h 230"/>
                  <a:gd name="T6" fmla="*/ 26 w 34"/>
                  <a:gd name="T7" fmla="*/ 0 h 230"/>
                  <a:gd name="T8" fmla="*/ 26 w 34"/>
                  <a:gd name="T9" fmla="*/ 2 h 230"/>
                  <a:gd name="T10" fmla="*/ 34 w 34"/>
                  <a:gd name="T11" fmla="*/ 227 h 23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4"/>
                  <a:gd name="T19" fmla="*/ 0 h 230"/>
                  <a:gd name="T20" fmla="*/ 34 w 34"/>
                  <a:gd name="T21" fmla="*/ 230 h 23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4" h="230">
                    <a:moveTo>
                      <a:pt x="34" y="227"/>
                    </a:moveTo>
                    <a:lnTo>
                      <a:pt x="8" y="230"/>
                    </a:lnTo>
                    <a:lnTo>
                      <a:pt x="0" y="4"/>
                    </a:lnTo>
                    <a:lnTo>
                      <a:pt x="26" y="0"/>
                    </a:lnTo>
                    <a:lnTo>
                      <a:pt x="26" y="2"/>
                    </a:lnTo>
                    <a:lnTo>
                      <a:pt x="34" y="22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43" name="Freeform 742"/>
              <p:cNvSpPr>
                <a:spLocks/>
              </p:cNvSpPr>
              <p:nvPr/>
            </p:nvSpPr>
            <p:spPr bwMode="auto">
              <a:xfrm>
                <a:off x="591" y="1470"/>
                <a:ext cx="10" cy="37"/>
              </a:xfrm>
              <a:custGeom>
                <a:avLst/>
                <a:gdLst>
                  <a:gd name="T0" fmla="*/ 42 w 42"/>
                  <a:gd name="T1" fmla="*/ 180 h 184"/>
                  <a:gd name="T2" fmla="*/ 16 w 42"/>
                  <a:gd name="T3" fmla="*/ 184 h 184"/>
                  <a:gd name="T4" fmla="*/ 0 w 42"/>
                  <a:gd name="T5" fmla="*/ 10 h 184"/>
                  <a:gd name="T6" fmla="*/ 26 w 42"/>
                  <a:gd name="T7" fmla="*/ 0 h 184"/>
                  <a:gd name="T8" fmla="*/ 26 w 42"/>
                  <a:gd name="T9" fmla="*/ 3 h 184"/>
                  <a:gd name="T10" fmla="*/ 42 w 42"/>
                  <a:gd name="T11" fmla="*/ 180 h 1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2"/>
                  <a:gd name="T19" fmla="*/ 0 h 184"/>
                  <a:gd name="T20" fmla="*/ 42 w 42"/>
                  <a:gd name="T21" fmla="*/ 184 h 18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2" h="184">
                    <a:moveTo>
                      <a:pt x="42" y="180"/>
                    </a:moveTo>
                    <a:lnTo>
                      <a:pt x="16" y="184"/>
                    </a:lnTo>
                    <a:lnTo>
                      <a:pt x="0" y="10"/>
                    </a:lnTo>
                    <a:lnTo>
                      <a:pt x="26" y="0"/>
                    </a:lnTo>
                    <a:lnTo>
                      <a:pt x="26" y="3"/>
                    </a:lnTo>
                    <a:lnTo>
                      <a:pt x="42" y="18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44" name="Freeform 743"/>
              <p:cNvSpPr>
                <a:spLocks/>
              </p:cNvSpPr>
              <p:nvPr/>
            </p:nvSpPr>
            <p:spPr bwMode="auto">
              <a:xfrm>
                <a:off x="579" y="1439"/>
                <a:ext cx="18" cy="33"/>
              </a:xfrm>
              <a:custGeom>
                <a:avLst/>
                <a:gdLst>
                  <a:gd name="T0" fmla="*/ 74 w 74"/>
                  <a:gd name="T1" fmla="*/ 158 h 168"/>
                  <a:gd name="T2" fmla="*/ 48 w 74"/>
                  <a:gd name="T3" fmla="*/ 168 h 168"/>
                  <a:gd name="T4" fmla="*/ 0 w 74"/>
                  <a:gd name="T5" fmla="*/ 13 h 168"/>
                  <a:gd name="T6" fmla="*/ 26 w 74"/>
                  <a:gd name="T7" fmla="*/ 0 h 168"/>
                  <a:gd name="T8" fmla="*/ 26 w 74"/>
                  <a:gd name="T9" fmla="*/ 0 h 168"/>
                  <a:gd name="T10" fmla="*/ 74 w 74"/>
                  <a:gd name="T11" fmla="*/ 158 h 16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4"/>
                  <a:gd name="T19" fmla="*/ 0 h 168"/>
                  <a:gd name="T20" fmla="*/ 74 w 74"/>
                  <a:gd name="T21" fmla="*/ 168 h 16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4" h="168">
                    <a:moveTo>
                      <a:pt x="74" y="158"/>
                    </a:moveTo>
                    <a:lnTo>
                      <a:pt x="48" y="168"/>
                    </a:lnTo>
                    <a:lnTo>
                      <a:pt x="0" y="13"/>
                    </a:lnTo>
                    <a:lnTo>
                      <a:pt x="26" y="0"/>
                    </a:lnTo>
                    <a:lnTo>
                      <a:pt x="74" y="15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45" name="Freeform 744"/>
              <p:cNvSpPr>
                <a:spLocks/>
              </p:cNvSpPr>
              <p:nvPr/>
            </p:nvSpPr>
            <p:spPr bwMode="auto">
              <a:xfrm>
                <a:off x="563" y="1404"/>
                <a:ext cx="22" cy="37"/>
              </a:xfrm>
              <a:custGeom>
                <a:avLst/>
                <a:gdLst>
                  <a:gd name="T0" fmla="*/ 90 w 90"/>
                  <a:gd name="T1" fmla="*/ 174 h 187"/>
                  <a:gd name="T2" fmla="*/ 64 w 90"/>
                  <a:gd name="T3" fmla="*/ 187 h 187"/>
                  <a:gd name="T4" fmla="*/ 1 w 90"/>
                  <a:gd name="T5" fmla="*/ 10 h 187"/>
                  <a:gd name="T6" fmla="*/ 0 w 90"/>
                  <a:gd name="T7" fmla="*/ 5 h 187"/>
                  <a:gd name="T8" fmla="*/ 26 w 90"/>
                  <a:gd name="T9" fmla="*/ 0 h 187"/>
                  <a:gd name="T10" fmla="*/ 90 w 90"/>
                  <a:gd name="T11" fmla="*/ 174 h 18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0"/>
                  <a:gd name="T19" fmla="*/ 0 h 187"/>
                  <a:gd name="T20" fmla="*/ 90 w 90"/>
                  <a:gd name="T21" fmla="*/ 187 h 18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0" h="187">
                    <a:moveTo>
                      <a:pt x="90" y="174"/>
                    </a:moveTo>
                    <a:lnTo>
                      <a:pt x="64" y="187"/>
                    </a:lnTo>
                    <a:lnTo>
                      <a:pt x="1" y="10"/>
                    </a:lnTo>
                    <a:lnTo>
                      <a:pt x="0" y="5"/>
                    </a:lnTo>
                    <a:lnTo>
                      <a:pt x="26" y="0"/>
                    </a:lnTo>
                    <a:lnTo>
                      <a:pt x="90" y="17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46" name="Freeform 745"/>
              <p:cNvSpPr>
                <a:spLocks/>
              </p:cNvSpPr>
              <p:nvPr/>
            </p:nvSpPr>
            <p:spPr bwMode="auto">
              <a:xfrm>
                <a:off x="559" y="1367"/>
                <a:ext cx="11" cy="38"/>
              </a:xfrm>
              <a:custGeom>
                <a:avLst/>
                <a:gdLst>
                  <a:gd name="T0" fmla="*/ 42 w 42"/>
                  <a:gd name="T1" fmla="*/ 183 h 188"/>
                  <a:gd name="T2" fmla="*/ 16 w 42"/>
                  <a:gd name="T3" fmla="*/ 188 h 188"/>
                  <a:gd name="T4" fmla="*/ 0 w 42"/>
                  <a:gd name="T5" fmla="*/ 2 h 188"/>
                  <a:gd name="T6" fmla="*/ 0 w 42"/>
                  <a:gd name="T7" fmla="*/ 0 h 188"/>
                  <a:gd name="T8" fmla="*/ 26 w 42"/>
                  <a:gd name="T9" fmla="*/ 0 h 188"/>
                  <a:gd name="T10" fmla="*/ 42 w 42"/>
                  <a:gd name="T11" fmla="*/ 183 h 18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2"/>
                  <a:gd name="T19" fmla="*/ 0 h 188"/>
                  <a:gd name="T20" fmla="*/ 42 w 42"/>
                  <a:gd name="T21" fmla="*/ 188 h 18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2" h="188">
                    <a:moveTo>
                      <a:pt x="42" y="183"/>
                    </a:moveTo>
                    <a:lnTo>
                      <a:pt x="16" y="188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6" y="0"/>
                    </a:lnTo>
                    <a:lnTo>
                      <a:pt x="42" y="18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47" name="Freeform 746"/>
              <p:cNvSpPr>
                <a:spLocks/>
              </p:cNvSpPr>
              <p:nvPr/>
            </p:nvSpPr>
            <p:spPr bwMode="auto">
              <a:xfrm>
                <a:off x="559" y="1329"/>
                <a:ext cx="9" cy="38"/>
              </a:xfrm>
              <a:custGeom>
                <a:avLst/>
                <a:gdLst>
                  <a:gd name="T0" fmla="*/ 26 w 34"/>
                  <a:gd name="T1" fmla="*/ 189 h 189"/>
                  <a:gd name="T2" fmla="*/ 0 w 34"/>
                  <a:gd name="T3" fmla="*/ 189 h 189"/>
                  <a:gd name="T4" fmla="*/ 8 w 34"/>
                  <a:gd name="T5" fmla="*/ 2 h 189"/>
                  <a:gd name="T6" fmla="*/ 8 w 34"/>
                  <a:gd name="T7" fmla="*/ 0 h 189"/>
                  <a:gd name="T8" fmla="*/ 34 w 34"/>
                  <a:gd name="T9" fmla="*/ 4 h 189"/>
                  <a:gd name="T10" fmla="*/ 26 w 34"/>
                  <a:gd name="T11" fmla="*/ 189 h 18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4"/>
                  <a:gd name="T19" fmla="*/ 0 h 189"/>
                  <a:gd name="T20" fmla="*/ 34 w 34"/>
                  <a:gd name="T21" fmla="*/ 189 h 18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4" h="189">
                    <a:moveTo>
                      <a:pt x="26" y="189"/>
                    </a:moveTo>
                    <a:lnTo>
                      <a:pt x="0" y="189"/>
                    </a:lnTo>
                    <a:lnTo>
                      <a:pt x="8" y="2"/>
                    </a:lnTo>
                    <a:lnTo>
                      <a:pt x="8" y="0"/>
                    </a:lnTo>
                    <a:lnTo>
                      <a:pt x="34" y="4"/>
                    </a:lnTo>
                    <a:lnTo>
                      <a:pt x="26" y="18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48" name="Freeform 747"/>
              <p:cNvSpPr>
                <a:spLocks/>
              </p:cNvSpPr>
              <p:nvPr/>
            </p:nvSpPr>
            <p:spPr bwMode="auto">
              <a:xfrm>
                <a:off x="561" y="1289"/>
                <a:ext cx="13" cy="41"/>
              </a:xfrm>
              <a:custGeom>
                <a:avLst/>
                <a:gdLst>
                  <a:gd name="T0" fmla="*/ 26 w 50"/>
                  <a:gd name="T1" fmla="*/ 204 h 204"/>
                  <a:gd name="T2" fmla="*/ 0 w 50"/>
                  <a:gd name="T3" fmla="*/ 200 h 204"/>
                  <a:gd name="T4" fmla="*/ 24 w 50"/>
                  <a:gd name="T5" fmla="*/ 3 h 204"/>
                  <a:gd name="T6" fmla="*/ 25 w 50"/>
                  <a:gd name="T7" fmla="*/ 0 h 204"/>
                  <a:gd name="T8" fmla="*/ 50 w 50"/>
                  <a:gd name="T9" fmla="*/ 11 h 204"/>
                  <a:gd name="T10" fmla="*/ 26 w 50"/>
                  <a:gd name="T11" fmla="*/ 204 h 20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0"/>
                  <a:gd name="T19" fmla="*/ 0 h 204"/>
                  <a:gd name="T20" fmla="*/ 50 w 50"/>
                  <a:gd name="T21" fmla="*/ 204 h 20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0" h="204">
                    <a:moveTo>
                      <a:pt x="26" y="204"/>
                    </a:moveTo>
                    <a:lnTo>
                      <a:pt x="0" y="200"/>
                    </a:lnTo>
                    <a:lnTo>
                      <a:pt x="24" y="3"/>
                    </a:lnTo>
                    <a:lnTo>
                      <a:pt x="25" y="0"/>
                    </a:lnTo>
                    <a:lnTo>
                      <a:pt x="50" y="11"/>
                    </a:lnTo>
                    <a:lnTo>
                      <a:pt x="26" y="20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49" name="Freeform 748"/>
              <p:cNvSpPr>
                <a:spLocks/>
              </p:cNvSpPr>
              <p:nvPr/>
            </p:nvSpPr>
            <p:spPr bwMode="auto">
              <a:xfrm>
                <a:off x="567" y="1253"/>
                <a:ext cx="22" cy="39"/>
              </a:xfrm>
              <a:custGeom>
                <a:avLst/>
                <a:gdLst>
                  <a:gd name="T0" fmla="*/ 25 w 88"/>
                  <a:gd name="T1" fmla="*/ 192 h 192"/>
                  <a:gd name="T2" fmla="*/ 0 w 88"/>
                  <a:gd name="T3" fmla="*/ 181 h 192"/>
                  <a:gd name="T4" fmla="*/ 64 w 88"/>
                  <a:gd name="T5" fmla="*/ 4 h 192"/>
                  <a:gd name="T6" fmla="*/ 66 w 88"/>
                  <a:gd name="T7" fmla="*/ 0 h 192"/>
                  <a:gd name="T8" fmla="*/ 88 w 88"/>
                  <a:gd name="T9" fmla="*/ 18 h 192"/>
                  <a:gd name="T10" fmla="*/ 25 w 88"/>
                  <a:gd name="T11" fmla="*/ 192 h 19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8"/>
                  <a:gd name="T19" fmla="*/ 0 h 192"/>
                  <a:gd name="T20" fmla="*/ 88 w 88"/>
                  <a:gd name="T21" fmla="*/ 192 h 19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8" h="192">
                    <a:moveTo>
                      <a:pt x="25" y="192"/>
                    </a:moveTo>
                    <a:lnTo>
                      <a:pt x="0" y="181"/>
                    </a:lnTo>
                    <a:lnTo>
                      <a:pt x="64" y="4"/>
                    </a:lnTo>
                    <a:lnTo>
                      <a:pt x="66" y="0"/>
                    </a:lnTo>
                    <a:lnTo>
                      <a:pt x="88" y="18"/>
                    </a:lnTo>
                    <a:lnTo>
                      <a:pt x="25" y="19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50" name="Freeform 749"/>
              <p:cNvSpPr>
                <a:spLocks/>
              </p:cNvSpPr>
              <p:nvPr/>
            </p:nvSpPr>
            <p:spPr bwMode="auto">
              <a:xfrm>
                <a:off x="584" y="1225"/>
                <a:ext cx="26" cy="32"/>
              </a:xfrm>
              <a:custGeom>
                <a:avLst/>
                <a:gdLst>
                  <a:gd name="T0" fmla="*/ 22 w 107"/>
                  <a:gd name="T1" fmla="*/ 158 h 158"/>
                  <a:gd name="T2" fmla="*/ 0 w 107"/>
                  <a:gd name="T3" fmla="*/ 140 h 158"/>
                  <a:gd name="T4" fmla="*/ 87 w 107"/>
                  <a:gd name="T5" fmla="*/ 2 h 158"/>
                  <a:gd name="T6" fmla="*/ 89 w 107"/>
                  <a:gd name="T7" fmla="*/ 0 h 158"/>
                  <a:gd name="T8" fmla="*/ 107 w 107"/>
                  <a:gd name="T9" fmla="*/ 23 h 158"/>
                  <a:gd name="T10" fmla="*/ 22 w 107"/>
                  <a:gd name="T11" fmla="*/ 158 h 15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7"/>
                  <a:gd name="T19" fmla="*/ 0 h 158"/>
                  <a:gd name="T20" fmla="*/ 107 w 107"/>
                  <a:gd name="T21" fmla="*/ 158 h 15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7" h="158">
                    <a:moveTo>
                      <a:pt x="22" y="158"/>
                    </a:moveTo>
                    <a:lnTo>
                      <a:pt x="0" y="140"/>
                    </a:lnTo>
                    <a:lnTo>
                      <a:pt x="87" y="2"/>
                    </a:lnTo>
                    <a:lnTo>
                      <a:pt x="89" y="0"/>
                    </a:lnTo>
                    <a:lnTo>
                      <a:pt x="107" y="23"/>
                    </a:lnTo>
                    <a:lnTo>
                      <a:pt x="22" y="15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51" name="Freeform 750"/>
              <p:cNvSpPr>
                <a:spLocks/>
              </p:cNvSpPr>
              <p:nvPr/>
            </p:nvSpPr>
            <p:spPr bwMode="auto">
              <a:xfrm>
                <a:off x="606" y="1207"/>
                <a:ext cx="27" cy="23"/>
              </a:xfrm>
              <a:custGeom>
                <a:avLst/>
                <a:gdLst>
                  <a:gd name="T0" fmla="*/ 18 w 109"/>
                  <a:gd name="T1" fmla="*/ 115 h 115"/>
                  <a:gd name="T2" fmla="*/ 0 w 109"/>
                  <a:gd name="T3" fmla="*/ 92 h 115"/>
                  <a:gd name="T4" fmla="*/ 82 w 109"/>
                  <a:gd name="T5" fmla="*/ 0 h 115"/>
                  <a:gd name="T6" fmla="*/ 109 w 109"/>
                  <a:gd name="T7" fmla="*/ 3 h 115"/>
                  <a:gd name="T8" fmla="*/ 105 w 109"/>
                  <a:gd name="T9" fmla="*/ 18 h 115"/>
                  <a:gd name="T10" fmla="*/ 18 w 109"/>
                  <a:gd name="T11" fmla="*/ 115 h 11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9"/>
                  <a:gd name="T19" fmla="*/ 0 h 115"/>
                  <a:gd name="T20" fmla="*/ 109 w 109"/>
                  <a:gd name="T21" fmla="*/ 115 h 11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9" h="115">
                    <a:moveTo>
                      <a:pt x="18" y="115"/>
                    </a:moveTo>
                    <a:lnTo>
                      <a:pt x="0" y="92"/>
                    </a:lnTo>
                    <a:lnTo>
                      <a:pt x="82" y="0"/>
                    </a:lnTo>
                    <a:lnTo>
                      <a:pt x="109" y="3"/>
                    </a:lnTo>
                    <a:lnTo>
                      <a:pt x="105" y="18"/>
                    </a:lnTo>
                    <a:lnTo>
                      <a:pt x="18" y="1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52" name="Freeform 751"/>
              <p:cNvSpPr>
                <a:spLocks/>
              </p:cNvSpPr>
              <p:nvPr/>
            </p:nvSpPr>
            <p:spPr bwMode="auto">
              <a:xfrm>
                <a:off x="619" y="1168"/>
                <a:ext cx="14" cy="39"/>
              </a:xfrm>
              <a:custGeom>
                <a:avLst/>
                <a:gdLst>
                  <a:gd name="T0" fmla="*/ 57 w 57"/>
                  <a:gd name="T1" fmla="*/ 195 h 195"/>
                  <a:gd name="T2" fmla="*/ 30 w 57"/>
                  <a:gd name="T3" fmla="*/ 192 h 195"/>
                  <a:gd name="T4" fmla="*/ 0 w 57"/>
                  <a:gd name="T5" fmla="*/ 19 h 195"/>
                  <a:gd name="T6" fmla="*/ 22 w 57"/>
                  <a:gd name="T7" fmla="*/ 0 h 195"/>
                  <a:gd name="T8" fmla="*/ 25 w 57"/>
                  <a:gd name="T9" fmla="*/ 8 h 195"/>
                  <a:gd name="T10" fmla="*/ 57 w 57"/>
                  <a:gd name="T11" fmla="*/ 195 h 1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7"/>
                  <a:gd name="T19" fmla="*/ 0 h 195"/>
                  <a:gd name="T20" fmla="*/ 57 w 57"/>
                  <a:gd name="T21" fmla="*/ 195 h 19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7" h="195">
                    <a:moveTo>
                      <a:pt x="57" y="195"/>
                    </a:moveTo>
                    <a:lnTo>
                      <a:pt x="30" y="192"/>
                    </a:lnTo>
                    <a:lnTo>
                      <a:pt x="0" y="19"/>
                    </a:lnTo>
                    <a:lnTo>
                      <a:pt x="22" y="0"/>
                    </a:lnTo>
                    <a:lnTo>
                      <a:pt x="25" y="8"/>
                    </a:lnTo>
                    <a:lnTo>
                      <a:pt x="57" y="19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53" name="Freeform 752"/>
              <p:cNvSpPr>
                <a:spLocks/>
              </p:cNvSpPr>
              <p:nvPr/>
            </p:nvSpPr>
            <p:spPr bwMode="auto">
              <a:xfrm>
                <a:off x="592" y="1140"/>
                <a:ext cx="32" cy="32"/>
              </a:xfrm>
              <a:custGeom>
                <a:avLst/>
                <a:gdLst>
                  <a:gd name="T0" fmla="*/ 129 w 129"/>
                  <a:gd name="T1" fmla="*/ 141 h 160"/>
                  <a:gd name="T2" fmla="*/ 107 w 129"/>
                  <a:gd name="T3" fmla="*/ 160 h 160"/>
                  <a:gd name="T4" fmla="*/ 0 w 129"/>
                  <a:gd name="T5" fmla="*/ 27 h 160"/>
                  <a:gd name="T6" fmla="*/ 14 w 129"/>
                  <a:gd name="T7" fmla="*/ 0 h 160"/>
                  <a:gd name="T8" fmla="*/ 18 w 129"/>
                  <a:gd name="T9" fmla="*/ 3 h 160"/>
                  <a:gd name="T10" fmla="*/ 129 w 129"/>
                  <a:gd name="T11" fmla="*/ 141 h 16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9"/>
                  <a:gd name="T19" fmla="*/ 0 h 160"/>
                  <a:gd name="T20" fmla="*/ 129 w 129"/>
                  <a:gd name="T21" fmla="*/ 160 h 16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9" h="160">
                    <a:moveTo>
                      <a:pt x="129" y="141"/>
                    </a:moveTo>
                    <a:lnTo>
                      <a:pt x="107" y="160"/>
                    </a:lnTo>
                    <a:lnTo>
                      <a:pt x="0" y="27"/>
                    </a:lnTo>
                    <a:lnTo>
                      <a:pt x="14" y="0"/>
                    </a:lnTo>
                    <a:lnTo>
                      <a:pt x="18" y="3"/>
                    </a:lnTo>
                    <a:lnTo>
                      <a:pt x="129" y="14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54" name="Freeform 753"/>
              <p:cNvSpPr>
                <a:spLocks/>
              </p:cNvSpPr>
              <p:nvPr/>
            </p:nvSpPr>
            <p:spPr bwMode="auto">
              <a:xfrm>
                <a:off x="567" y="1126"/>
                <a:ext cx="29" cy="20"/>
              </a:xfrm>
              <a:custGeom>
                <a:avLst/>
                <a:gdLst>
                  <a:gd name="T0" fmla="*/ 116 w 116"/>
                  <a:gd name="T1" fmla="*/ 69 h 96"/>
                  <a:gd name="T2" fmla="*/ 102 w 116"/>
                  <a:gd name="T3" fmla="*/ 96 h 96"/>
                  <a:gd name="T4" fmla="*/ 0 w 116"/>
                  <a:gd name="T5" fmla="*/ 30 h 96"/>
                  <a:gd name="T6" fmla="*/ 12 w 116"/>
                  <a:gd name="T7" fmla="*/ 0 h 96"/>
                  <a:gd name="T8" fmla="*/ 12 w 116"/>
                  <a:gd name="T9" fmla="*/ 1 h 96"/>
                  <a:gd name="T10" fmla="*/ 116 w 116"/>
                  <a:gd name="T11" fmla="*/ 69 h 9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6"/>
                  <a:gd name="T19" fmla="*/ 0 h 96"/>
                  <a:gd name="T20" fmla="*/ 116 w 116"/>
                  <a:gd name="T21" fmla="*/ 96 h 9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6" h="96">
                    <a:moveTo>
                      <a:pt x="116" y="69"/>
                    </a:moveTo>
                    <a:lnTo>
                      <a:pt x="102" y="9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12" y="1"/>
                    </a:lnTo>
                    <a:lnTo>
                      <a:pt x="116" y="6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55" name="Freeform 754"/>
              <p:cNvSpPr>
                <a:spLocks/>
              </p:cNvSpPr>
              <p:nvPr/>
            </p:nvSpPr>
            <p:spPr bwMode="auto">
              <a:xfrm>
                <a:off x="529" y="1109"/>
                <a:ext cx="41" cy="23"/>
              </a:xfrm>
              <a:custGeom>
                <a:avLst/>
                <a:gdLst>
                  <a:gd name="T0" fmla="*/ 162 w 162"/>
                  <a:gd name="T1" fmla="*/ 89 h 119"/>
                  <a:gd name="T2" fmla="*/ 150 w 162"/>
                  <a:gd name="T3" fmla="*/ 119 h 119"/>
                  <a:gd name="T4" fmla="*/ 0 w 162"/>
                  <a:gd name="T5" fmla="*/ 31 h 119"/>
                  <a:gd name="T6" fmla="*/ 9 w 162"/>
                  <a:gd name="T7" fmla="*/ 0 h 119"/>
                  <a:gd name="T8" fmla="*/ 11 w 162"/>
                  <a:gd name="T9" fmla="*/ 1 h 119"/>
                  <a:gd name="T10" fmla="*/ 162 w 162"/>
                  <a:gd name="T11" fmla="*/ 89 h 11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62"/>
                  <a:gd name="T19" fmla="*/ 0 h 119"/>
                  <a:gd name="T20" fmla="*/ 162 w 162"/>
                  <a:gd name="T21" fmla="*/ 119 h 11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62" h="119">
                    <a:moveTo>
                      <a:pt x="162" y="89"/>
                    </a:moveTo>
                    <a:lnTo>
                      <a:pt x="150" y="119"/>
                    </a:lnTo>
                    <a:lnTo>
                      <a:pt x="0" y="31"/>
                    </a:lnTo>
                    <a:lnTo>
                      <a:pt x="9" y="0"/>
                    </a:lnTo>
                    <a:lnTo>
                      <a:pt x="11" y="1"/>
                    </a:lnTo>
                    <a:lnTo>
                      <a:pt x="162" y="8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56" name="Freeform 755"/>
              <p:cNvSpPr>
                <a:spLocks/>
              </p:cNvSpPr>
              <p:nvPr/>
            </p:nvSpPr>
            <p:spPr bwMode="auto">
              <a:xfrm>
                <a:off x="482" y="1093"/>
                <a:ext cx="49" cy="22"/>
              </a:xfrm>
              <a:custGeom>
                <a:avLst/>
                <a:gdLst>
                  <a:gd name="T0" fmla="*/ 199 w 199"/>
                  <a:gd name="T1" fmla="*/ 78 h 109"/>
                  <a:gd name="T2" fmla="*/ 190 w 199"/>
                  <a:gd name="T3" fmla="*/ 109 h 109"/>
                  <a:gd name="T4" fmla="*/ 0 w 199"/>
                  <a:gd name="T5" fmla="*/ 31 h 109"/>
                  <a:gd name="T6" fmla="*/ 0 w 199"/>
                  <a:gd name="T7" fmla="*/ 31 h 109"/>
                  <a:gd name="T8" fmla="*/ 8 w 199"/>
                  <a:gd name="T9" fmla="*/ 0 h 109"/>
                  <a:gd name="T10" fmla="*/ 199 w 199"/>
                  <a:gd name="T11" fmla="*/ 78 h 10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99"/>
                  <a:gd name="T19" fmla="*/ 0 h 109"/>
                  <a:gd name="T20" fmla="*/ 199 w 199"/>
                  <a:gd name="T21" fmla="*/ 109 h 10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99" h="109">
                    <a:moveTo>
                      <a:pt x="199" y="78"/>
                    </a:moveTo>
                    <a:lnTo>
                      <a:pt x="190" y="109"/>
                    </a:lnTo>
                    <a:lnTo>
                      <a:pt x="0" y="31"/>
                    </a:lnTo>
                    <a:lnTo>
                      <a:pt x="8" y="0"/>
                    </a:lnTo>
                    <a:lnTo>
                      <a:pt x="199" y="7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57" name="Freeform 756"/>
              <p:cNvSpPr>
                <a:spLocks/>
              </p:cNvSpPr>
              <p:nvPr/>
            </p:nvSpPr>
            <p:spPr bwMode="auto">
              <a:xfrm>
                <a:off x="412" y="1069"/>
                <a:ext cx="72" cy="30"/>
              </a:xfrm>
              <a:custGeom>
                <a:avLst/>
                <a:gdLst>
                  <a:gd name="T0" fmla="*/ 287 w 287"/>
                  <a:gd name="T1" fmla="*/ 118 h 149"/>
                  <a:gd name="T2" fmla="*/ 279 w 287"/>
                  <a:gd name="T3" fmla="*/ 149 h 149"/>
                  <a:gd name="T4" fmla="*/ 1 w 287"/>
                  <a:gd name="T5" fmla="*/ 31 h 149"/>
                  <a:gd name="T6" fmla="*/ 0 w 287"/>
                  <a:gd name="T7" fmla="*/ 30 h 149"/>
                  <a:gd name="T8" fmla="*/ 10 w 287"/>
                  <a:gd name="T9" fmla="*/ 0 h 149"/>
                  <a:gd name="T10" fmla="*/ 287 w 287"/>
                  <a:gd name="T11" fmla="*/ 118 h 14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87"/>
                  <a:gd name="T19" fmla="*/ 0 h 149"/>
                  <a:gd name="T20" fmla="*/ 287 w 287"/>
                  <a:gd name="T21" fmla="*/ 149 h 14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87" h="149">
                    <a:moveTo>
                      <a:pt x="287" y="118"/>
                    </a:moveTo>
                    <a:lnTo>
                      <a:pt x="279" y="149"/>
                    </a:lnTo>
                    <a:lnTo>
                      <a:pt x="1" y="31"/>
                    </a:lnTo>
                    <a:lnTo>
                      <a:pt x="0" y="30"/>
                    </a:lnTo>
                    <a:lnTo>
                      <a:pt x="10" y="0"/>
                    </a:lnTo>
                    <a:lnTo>
                      <a:pt x="287" y="11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58" name="Freeform 757"/>
              <p:cNvSpPr>
                <a:spLocks/>
              </p:cNvSpPr>
              <p:nvPr/>
            </p:nvSpPr>
            <p:spPr bwMode="auto">
              <a:xfrm>
                <a:off x="350" y="1046"/>
                <a:ext cx="64" cy="29"/>
              </a:xfrm>
              <a:custGeom>
                <a:avLst/>
                <a:gdLst>
                  <a:gd name="T0" fmla="*/ 258 w 258"/>
                  <a:gd name="T1" fmla="*/ 118 h 148"/>
                  <a:gd name="T2" fmla="*/ 248 w 258"/>
                  <a:gd name="T3" fmla="*/ 148 h 148"/>
                  <a:gd name="T4" fmla="*/ 1 w 258"/>
                  <a:gd name="T5" fmla="*/ 30 h 148"/>
                  <a:gd name="T6" fmla="*/ 0 w 258"/>
                  <a:gd name="T7" fmla="*/ 30 h 148"/>
                  <a:gd name="T8" fmla="*/ 12 w 258"/>
                  <a:gd name="T9" fmla="*/ 0 h 148"/>
                  <a:gd name="T10" fmla="*/ 258 w 258"/>
                  <a:gd name="T11" fmla="*/ 118 h 14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8"/>
                  <a:gd name="T19" fmla="*/ 0 h 148"/>
                  <a:gd name="T20" fmla="*/ 258 w 258"/>
                  <a:gd name="T21" fmla="*/ 148 h 14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8" h="148">
                    <a:moveTo>
                      <a:pt x="258" y="118"/>
                    </a:moveTo>
                    <a:lnTo>
                      <a:pt x="248" y="148"/>
                    </a:lnTo>
                    <a:lnTo>
                      <a:pt x="1" y="30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258" y="11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59" name="Freeform 758"/>
              <p:cNvSpPr>
                <a:spLocks/>
              </p:cNvSpPr>
              <p:nvPr/>
            </p:nvSpPr>
            <p:spPr bwMode="auto">
              <a:xfrm>
                <a:off x="304" y="1023"/>
                <a:ext cx="49" cy="29"/>
              </a:xfrm>
              <a:custGeom>
                <a:avLst/>
                <a:gdLst>
                  <a:gd name="T0" fmla="*/ 198 w 198"/>
                  <a:gd name="T1" fmla="*/ 116 h 146"/>
                  <a:gd name="T2" fmla="*/ 186 w 198"/>
                  <a:gd name="T3" fmla="*/ 146 h 146"/>
                  <a:gd name="T4" fmla="*/ 3 w 198"/>
                  <a:gd name="T5" fmla="*/ 27 h 146"/>
                  <a:gd name="T6" fmla="*/ 0 w 198"/>
                  <a:gd name="T7" fmla="*/ 26 h 146"/>
                  <a:gd name="T8" fmla="*/ 16 w 198"/>
                  <a:gd name="T9" fmla="*/ 0 h 146"/>
                  <a:gd name="T10" fmla="*/ 198 w 198"/>
                  <a:gd name="T11" fmla="*/ 116 h 14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98"/>
                  <a:gd name="T19" fmla="*/ 0 h 146"/>
                  <a:gd name="T20" fmla="*/ 198 w 198"/>
                  <a:gd name="T21" fmla="*/ 146 h 14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98" h="146">
                    <a:moveTo>
                      <a:pt x="198" y="116"/>
                    </a:moveTo>
                    <a:lnTo>
                      <a:pt x="186" y="146"/>
                    </a:lnTo>
                    <a:lnTo>
                      <a:pt x="3" y="27"/>
                    </a:lnTo>
                    <a:lnTo>
                      <a:pt x="0" y="26"/>
                    </a:lnTo>
                    <a:lnTo>
                      <a:pt x="16" y="0"/>
                    </a:lnTo>
                    <a:lnTo>
                      <a:pt x="198" y="11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60" name="Freeform 759"/>
              <p:cNvSpPr>
                <a:spLocks/>
              </p:cNvSpPr>
              <p:nvPr/>
            </p:nvSpPr>
            <p:spPr bwMode="auto">
              <a:xfrm>
                <a:off x="261" y="990"/>
                <a:ext cx="47" cy="38"/>
              </a:xfrm>
              <a:custGeom>
                <a:avLst/>
                <a:gdLst>
                  <a:gd name="T0" fmla="*/ 186 w 186"/>
                  <a:gd name="T1" fmla="*/ 163 h 189"/>
                  <a:gd name="T2" fmla="*/ 170 w 186"/>
                  <a:gd name="T3" fmla="*/ 189 h 189"/>
                  <a:gd name="T4" fmla="*/ 4 w 186"/>
                  <a:gd name="T5" fmla="*/ 22 h 189"/>
                  <a:gd name="T6" fmla="*/ 0 w 186"/>
                  <a:gd name="T7" fmla="*/ 16 h 189"/>
                  <a:gd name="T8" fmla="*/ 23 w 186"/>
                  <a:gd name="T9" fmla="*/ 0 h 189"/>
                  <a:gd name="T10" fmla="*/ 186 w 186"/>
                  <a:gd name="T11" fmla="*/ 163 h 18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86"/>
                  <a:gd name="T19" fmla="*/ 0 h 189"/>
                  <a:gd name="T20" fmla="*/ 186 w 186"/>
                  <a:gd name="T21" fmla="*/ 189 h 18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86" h="189">
                    <a:moveTo>
                      <a:pt x="186" y="163"/>
                    </a:moveTo>
                    <a:lnTo>
                      <a:pt x="170" y="189"/>
                    </a:lnTo>
                    <a:lnTo>
                      <a:pt x="4" y="22"/>
                    </a:lnTo>
                    <a:lnTo>
                      <a:pt x="0" y="16"/>
                    </a:lnTo>
                    <a:lnTo>
                      <a:pt x="23" y="0"/>
                    </a:lnTo>
                    <a:lnTo>
                      <a:pt x="186" y="16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61" name="Freeform 760"/>
              <p:cNvSpPr>
                <a:spLocks/>
              </p:cNvSpPr>
              <p:nvPr/>
            </p:nvSpPr>
            <p:spPr bwMode="auto">
              <a:xfrm>
                <a:off x="249" y="964"/>
                <a:ext cx="18" cy="29"/>
              </a:xfrm>
              <a:custGeom>
                <a:avLst/>
                <a:gdLst>
                  <a:gd name="T0" fmla="*/ 72 w 72"/>
                  <a:gd name="T1" fmla="*/ 132 h 148"/>
                  <a:gd name="T2" fmla="*/ 49 w 72"/>
                  <a:gd name="T3" fmla="*/ 148 h 148"/>
                  <a:gd name="T4" fmla="*/ 1 w 72"/>
                  <a:gd name="T5" fmla="*/ 10 h 148"/>
                  <a:gd name="T6" fmla="*/ 0 w 72"/>
                  <a:gd name="T7" fmla="*/ 4 h 148"/>
                  <a:gd name="T8" fmla="*/ 26 w 72"/>
                  <a:gd name="T9" fmla="*/ 0 h 148"/>
                  <a:gd name="T10" fmla="*/ 72 w 72"/>
                  <a:gd name="T11" fmla="*/ 132 h 14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2"/>
                  <a:gd name="T19" fmla="*/ 0 h 148"/>
                  <a:gd name="T20" fmla="*/ 72 w 72"/>
                  <a:gd name="T21" fmla="*/ 148 h 14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2" h="148">
                    <a:moveTo>
                      <a:pt x="72" y="132"/>
                    </a:moveTo>
                    <a:lnTo>
                      <a:pt x="49" y="148"/>
                    </a:lnTo>
                    <a:lnTo>
                      <a:pt x="1" y="10"/>
                    </a:lnTo>
                    <a:lnTo>
                      <a:pt x="0" y="4"/>
                    </a:lnTo>
                    <a:lnTo>
                      <a:pt x="26" y="0"/>
                    </a:lnTo>
                    <a:lnTo>
                      <a:pt x="72" y="1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62" name="Freeform 761"/>
              <p:cNvSpPr>
                <a:spLocks/>
              </p:cNvSpPr>
              <p:nvPr/>
            </p:nvSpPr>
            <p:spPr bwMode="auto">
              <a:xfrm>
                <a:off x="247" y="929"/>
                <a:ext cx="8" cy="35"/>
              </a:xfrm>
              <a:custGeom>
                <a:avLst/>
                <a:gdLst>
                  <a:gd name="T0" fmla="*/ 34 w 34"/>
                  <a:gd name="T1" fmla="*/ 174 h 178"/>
                  <a:gd name="T2" fmla="*/ 8 w 34"/>
                  <a:gd name="T3" fmla="*/ 178 h 178"/>
                  <a:gd name="T4" fmla="*/ 0 w 34"/>
                  <a:gd name="T5" fmla="*/ 2 h 178"/>
                  <a:gd name="T6" fmla="*/ 27 w 34"/>
                  <a:gd name="T7" fmla="*/ 0 h 178"/>
                  <a:gd name="T8" fmla="*/ 27 w 34"/>
                  <a:gd name="T9" fmla="*/ 0 h 178"/>
                  <a:gd name="T10" fmla="*/ 34 w 34"/>
                  <a:gd name="T11" fmla="*/ 174 h 17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4"/>
                  <a:gd name="T19" fmla="*/ 0 h 178"/>
                  <a:gd name="T20" fmla="*/ 34 w 34"/>
                  <a:gd name="T21" fmla="*/ 178 h 17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4" h="178">
                    <a:moveTo>
                      <a:pt x="34" y="174"/>
                    </a:moveTo>
                    <a:lnTo>
                      <a:pt x="8" y="178"/>
                    </a:lnTo>
                    <a:lnTo>
                      <a:pt x="0" y="2"/>
                    </a:lnTo>
                    <a:lnTo>
                      <a:pt x="27" y="0"/>
                    </a:lnTo>
                    <a:lnTo>
                      <a:pt x="34" y="17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63" name="Freeform 762"/>
              <p:cNvSpPr>
                <a:spLocks/>
              </p:cNvSpPr>
              <p:nvPr/>
            </p:nvSpPr>
            <p:spPr bwMode="auto">
              <a:xfrm>
                <a:off x="243" y="889"/>
                <a:ext cx="10" cy="40"/>
              </a:xfrm>
              <a:custGeom>
                <a:avLst/>
                <a:gdLst>
                  <a:gd name="T0" fmla="*/ 43 w 43"/>
                  <a:gd name="T1" fmla="*/ 197 h 199"/>
                  <a:gd name="T2" fmla="*/ 16 w 43"/>
                  <a:gd name="T3" fmla="*/ 199 h 199"/>
                  <a:gd name="T4" fmla="*/ 0 w 43"/>
                  <a:gd name="T5" fmla="*/ 2 h 199"/>
                  <a:gd name="T6" fmla="*/ 0 w 43"/>
                  <a:gd name="T7" fmla="*/ 0 h 199"/>
                  <a:gd name="T8" fmla="*/ 27 w 43"/>
                  <a:gd name="T9" fmla="*/ 1 h 199"/>
                  <a:gd name="T10" fmla="*/ 43 w 43"/>
                  <a:gd name="T11" fmla="*/ 197 h 19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3"/>
                  <a:gd name="T19" fmla="*/ 0 h 199"/>
                  <a:gd name="T20" fmla="*/ 43 w 43"/>
                  <a:gd name="T21" fmla="*/ 199 h 19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3" h="199">
                    <a:moveTo>
                      <a:pt x="43" y="197"/>
                    </a:moveTo>
                    <a:lnTo>
                      <a:pt x="16" y="199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7" y="1"/>
                    </a:lnTo>
                    <a:lnTo>
                      <a:pt x="43" y="19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64" name="Freeform 763"/>
              <p:cNvSpPr>
                <a:spLocks/>
              </p:cNvSpPr>
              <p:nvPr/>
            </p:nvSpPr>
            <p:spPr bwMode="auto">
              <a:xfrm>
                <a:off x="243" y="860"/>
                <a:ext cx="8" cy="30"/>
              </a:xfrm>
              <a:custGeom>
                <a:avLst/>
                <a:gdLst>
                  <a:gd name="T0" fmla="*/ 27 w 35"/>
                  <a:gd name="T1" fmla="*/ 150 h 150"/>
                  <a:gd name="T2" fmla="*/ 0 w 35"/>
                  <a:gd name="T3" fmla="*/ 149 h 150"/>
                  <a:gd name="T4" fmla="*/ 8 w 35"/>
                  <a:gd name="T5" fmla="*/ 1 h 150"/>
                  <a:gd name="T6" fmla="*/ 9 w 35"/>
                  <a:gd name="T7" fmla="*/ 0 h 150"/>
                  <a:gd name="T8" fmla="*/ 35 w 35"/>
                  <a:gd name="T9" fmla="*/ 5 h 150"/>
                  <a:gd name="T10" fmla="*/ 27 w 35"/>
                  <a:gd name="T11" fmla="*/ 150 h 15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"/>
                  <a:gd name="T19" fmla="*/ 0 h 150"/>
                  <a:gd name="T20" fmla="*/ 35 w 35"/>
                  <a:gd name="T21" fmla="*/ 150 h 15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" h="150">
                    <a:moveTo>
                      <a:pt x="27" y="150"/>
                    </a:moveTo>
                    <a:lnTo>
                      <a:pt x="0" y="149"/>
                    </a:lnTo>
                    <a:lnTo>
                      <a:pt x="8" y="1"/>
                    </a:lnTo>
                    <a:lnTo>
                      <a:pt x="9" y="0"/>
                    </a:lnTo>
                    <a:lnTo>
                      <a:pt x="35" y="5"/>
                    </a:lnTo>
                    <a:lnTo>
                      <a:pt x="27" y="15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65" name="Freeform 764"/>
              <p:cNvSpPr>
                <a:spLocks/>
              </p:cNvSpPr>
              <p:nvPr/>
            </p:nvSpPr>
            <p:spPr bwMode="auto">
              <a:xfrm>
                <a:off x="245" y="817"/>
                <a:ext cx="14" cy="44"/>
              </a:xfrm>
              <a:custGeom>
                <a:avLst/>
                <a:gdLst>
                  <a:gd name="T0" fmla="*/ 26 w 57"/>
                  <a:gd name="T1" fmla="*/ 218 h 218"/>
                  <a:gd name="T2" fmla="*/ 0 w 57"/>
                  <a:gd name="T3" fmla="*/ 213 h 218"/>
                  <a:gd name="T4" fmla="*/ 31 w 57"/>
                  <a:gd name="T5" fmla="*/ 6 h 218"/>
                  <a:gd name="T6" fmla="*/ 34 w 57"/>
                  <a:gd name="T7" fmla="*/ 0 h 218"/>
                  <a:gd name="T8" fmla="*/ 57 w 57"/>
                  <a:gd name="T9" fmla="*/ 16 h 218"/>
                  <a:gd name="T10" fmla="*/ 26 w 57"/>
                  <a:gd name="T11" fmla="*/ 218 h 21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7"/>
                  <a:gd name="T19" fmla="*/ 0 h 218"/>
                  <a:gd name="T20" fmla="*/ 57 w 57"/>
                  <a:gd name="T21" fmla="*/ 218 h 21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7" h="218">
                    <a:moveTo>
                      <a:pt x="26" y="218"/>
                    </a:moveTo>
                    <a:lnTo>
                      <a:pt x="0" y="213"/>
                    </a:lnTo>
                    <a:lnTo>
                      <a:pt x="31" y="6"/>
                    </a:lnTo>
                    <a:lnTo>
                      <a:pt x="34" y="0"/>
                    </a:lnTo>
                    <a:lnTo>
                      <a:pt x="57" y="16"/>
                    </a:lnTo>
                    <a:lnTo>
                      <a:pt x="26" y="21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66" name="Freeform 765"/>
              <p:cNvSpPr>
                <a:spLocks/>
              </p:cNvSpPr>
              <p:nvPr/>
            </p:nvSpPr>
            <p:spPr bwMode="auto">
              <a:xfrm>
                <a:off x="253" y="787"/>
                <a:ext cx="27" cy="33"/>
              </a:xfrm>
              <a:custGeom>
                <a:avLst/>
                <a:gdLst>
                  <a:gd name="T0" fmla="*/ 23 w 107"/>
                  <a:gd name="T1" fmla="*/ 168 h 168"/>
                  <a:gd name="T2" fmla="*/ 0 w 107"/>
                  <a:gd name="T3" fmla="*/ 152 h 168"/>
                  <a:gd name="T4" fmla="*/ 87 w 107"/>
                  <a:gd name="T5" fmla="*/ 5 h 168"/>
                  <a:gd name="T6" fmla="*/ 91 w 107"/>
                  <a:gd name="T7" fmla="*/ 0 h 168"/>
                  <a:gd name="T8" fmla="*/ 107 w 107"/>
                  <a:gd name="T9" fmla="*/ 26 h 168"/>
                  <a:gd name="T10" fmla="*/ 23 w 107"/>
                  <a:gd name="T11" fmla="*/ 168 h 16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7"/>
                  <a:gd name="T19" fmla="*/ 0 h 168"/>
                  <a:gd name="T20" fmla="*/ 107 w 107"/>
                  <a:gd name="T21" fmla="*/ 168 h 16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7" h="168">
                    <a:moveTo>
                      <a:pt x="23" y="168"/>
                    </a:moveTo>
                    <a:lnTo>
                      <a:pt x="0" y="152"/>
                    </a:lnTo>
                    <a:lnTo>
                      <a:pt x="87" y="5"/>
                    </a:lnTo>
                    <a:lnTo>
                      <a:pt x="91" y="0"/>
                    </a:lnTo>
                    <a:lnTo>
                      <a:pt x="107" y="26"/>
                    </a:lnTo>
                    <a:lnTo>
                      <a:pt x="23" y="16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67" name="Freeform 766"/>
              <p:cNvSpPr>
                <a:spLocks/>
              </p:cNvSpPr>
              <p:nvPr/>
            </p:nvSpPr>
            <p:spPr bwMode="auto">
              <a:xfrm>
                <a:off x="276" y="765"/>
                <a:ext cx="39" cy="27"/>
              </a:xfrm>
              <a:custGeom>
                <a:avLst/>
                <a:gdLst>
                  <a:gd name="T0" fmla="*/ 16 w 156"/>
                  <a:gd name="T1" fmla="*/ 135 h 135"/>
                  <a:gd name="T2" fmla="*/ 0 w 156"/>
                  <a:gd name="T3" fmla="*/ 109 h 135"/>
                  <a:gd name="T4" fmla="*/ 142 w 156"/>
                  <a:gd name="T5" fmla="*/ 1 h 135"/>
                  <a:gd name="T6" fmla="*/ 145 w 156"/>
                  <a:gd name="T7" fmla="*/ 0 h 135"/>
                  <a:gd name="T8" fmla="*/ 156 w 156"/>
                  <a:gd name="T9" fmla="*/ 30 h 135"/>
                  <a:gd name="T10" fmla="*/ 16 w 156"/>
                  <a:gd name="T11" fmla="*/ 135 h 13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56"/>
                  <a:gd name="T19" fmla="*/ 0 h 135"/>
                  <a:gd name="T20" fmla="*/ 156 w 156"/>
                  <a:gd name="T21" fmla="*/ 135 h 13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56" h="135">
                    <a:moveTo>
                      <a:pt x="16" y="135"/>
                    </a:moveTo>
                    <a:lnTo>
                      <a:pt x="0" y="109"/>
                    </a:lnTo>
                    <a:lnTo>
                      <a:pt x="142" y="1"/>
                    </a:lnTo>
                    <a:lnTo>
                      <a:pt x="145" y="0"/>
                    </a:lnTo>
                    <a:lnTo>
                      <a:pt x="156" y="30"/>
                    </a:lnTo>
                    <a:lnTo>
                      <a:pt x="16" y="13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68" name="Freeform 767"/>
              <p:cNvSpPr>
                <a:spLocks/>
              </p:cNvSpPr>
              <p:nvPr/>
            </p:nvSpPr>
            <p:spPr bwMode="auto">
              <a:xfrm>
                <a:off x="312" y="749"/>
                <a:ext cx="42" cy="22"/>
              </a:xfrm>
              <a:custGeom>
                <a:avLst/>
                <a:gdLst>
                  <a:gd name="T0" fmla="*/ 11 w 168"/>
                  <a:gd name="T1" fmla="*/ 109 h 109"/>
                  <a:gd name="T2" fmla="*/ 0 w 168"/>
                  <a:gd name="T3" fmla="*/ 79 h 109"/>
                  <a:gd name="T4" fmla="*/ 159 w 168"/>
                  <a:gd name="T5" fmla="*/ 0 h 109"/>
                  <a:gd name="T6" fmla="*/ 160 w 168"/>
                  <a:gd name="T7" fmla="*/ 0 h 109"/>
                  <a:gd name="T8" fmla="*/ 168 w 168"/>
                  <a:gd name="T9" fmla="*/ 31 h 109"/>
                  <a:gd name="T10" fmla="*/ 11 w 168"/>
                  <a:gd name="T11" fmla="*/ 109 h 10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68"/>
                  <a:gd name="T19" fmla="*/ 0 h 109"/>
                  <a:gd name="T20" fmla="*/ 168 w 168"/>
                  <a:gd name="T21" fmla="*/ 109 h 10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68" h="109">
                    <a:moveTo>
                      <a:pt x="11" y="109"/>
                    </a:moveTo>
                    <a:lnTo>
                      <a:pt x="0" y="79"/>
                    </a:lnTo>
                    <a:lnTo>
                      <a:pt x="159" y="0"/>
                    </a:lnTo>
                    <a:lnTo>
                      <a:pt x="160" y="0"/>
                    </a:lnTo>
                    <a:lnTo>
                      <a:pt x="168" y="31"/>
                    </a:lnTo>
                    <a:lnTo>
                      <a:pt x="11" y="10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69" name="Freeform 768"/>
              <p:cNvSpPr>
                <a:spLocks/>
              </p:cNvSpPr>
              <p:nvPr/>
            </p:nvSpPr>
            <p:spPr bwMode="auto">
              <a:xfrm>
                <a:off x="352" y="735"/>
                <a:ext cx="52" cy="20"/>
              </a:xfrm>
              <a:custGeom>
                <a:avLst/>
                <a:gdLst>
                  <a:gd name="T0" fmla="*/ 8 w 207"/>
                  <a:gd name="T1" fmla="*/ 101 h 101"/>
                  <a:gd name="T2" fmla="*/ 0 w 207"/>
                  <a:gd name="T3" fmla="*/ 70 h 101"/>
                  <a:gd name="T4" fmla="*/ 200 w 207"/>
                  <a:gd name="T5" fmla="*/ 0 h 101"/>
                  <a:gd name="T6" fmla="*/ 201 w 207"/>
                  <a:gd name="T7" fmla="*/ 0 h 101"/>
                  <a:gd name="T8" fmla="*/ 207 w 207"/>
                  <a:gd name="T9" fmla="*/ 33 h 101"/>
                  <a:gd name="T10" fmla="*/ 8 w 207"/>
                  <a:gd name="T11" fmla="*/ 101 h 10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07"/>
                  <a:gd name="T19" fmla="*/ 0 h 101"/>
                  <a:gd name="T20" fmla="*/ 207 w 207"/>
                  <a:gd name="T21" fmla="*/ 101 h 10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07" h="101">
                    <a:moveTo>
                      <a:pt x="8" y="101"/>
                    </a:moveTo>
                    <a:lnTo>
                      <a:pt x="0" y="70"/>
                    </a:lnTo>
                    <a:lnTo>
                      <a:pt x="200" y="0"/>
                    </a:lnTo>
                    <a:lnTo>
                      <a:pt x="201" y="0"/>
                    </a:lnTo>
                    <a:lnTo>
                      <a:pt x="207" y="33"/>
                    </a:lnTo>
                    <a:lnTo>
                      <a:pt x="8" y="10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70" name="Freeform 769"/>
              <p:cNvSpPr>
                <a:spLocks/>
              </p:cNvSpPr>
              <p:nvPr/>
            </p:nvSpPr>
            <p:spPr bwMode="auto">
              <a:xfrm>
                <a:off x="403" y="723"/>
                <a:ext cx="59" cy="19"/>
              </a:xfrm>
              <a:custGeom>
                <a:avLst/>
                <a:gdLst>
                  <a:gd name="T0" fmla="*/ 6 w 235"/>
                  <a:gd name="T1" fmla="*/ 91 h 91"/>
                  <a:gd name="T2" fmla="*/ 0 w 235"/>
                  <a:gd name="T3" fmla="*/ 58 h 91"/>
                  <a:gd name="T4" fmla="*/ 230 w 235"/>
                  <a:gd name="T5" fmla="*/ 0 h 91"/>
                  <a:gd name="T6" fmla="*/ 231 w 235"/>
                  <a:gd name="T7" fmla="*/ 0 h 91"/>
                  <a:gd name="T8" fmla="*/ 235 w 235"/>
                  <a:gd name="T9" fmla="*/ 32 h 91"/>
                  <a:gd name="T10" fmla="*/ 6 w 235"/>
                  <a:gd name="T11" fmla="*/ 91 h 9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35"/>
                  <a:gd name="T19" fmla="*/ 0 h 91"/>
                  <a:gd name="T20" fmla="*/ 235 w 235"/>
                  <a:gd name="T21" fmla="*/ 91 h 9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35" h="91">
                    <a:moveTo>
                      <a:pt x="6" y="91"/>
                    </a:moveTo>
                    <a:lnTo>
                      <a:pt x="0" y="58"/>
                    </a:lnTo>
                    <a:lnTo>
                      <a:pt x="230" y="0"/>
                    </a:lnTo>
                    <a:lnTo>
                      <a:pt x="231" y="0"/>
                    </a:lnTo>
                    <a:lnTo>
                      <a:pt x="235" y="32"/>
                    </a:lnTo>
                    <a:lnTo>
                      <a:pt x="6" y="9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71" name="Freeform 770"/>
              <p:cNvSpPr>
                <a:spLocks/>
              </p:cNvSpPr>
              <p:nvPr/>
            </p:nvSpPr>
            <p:spPr bwMode="auto">
              <a:xfrm>
                <a:off x="461" y="714"/>
                <a:ext cx="66" cy="16"/>
              </a:xfrm>
              <a:custGeom>
                <a:avLst/>
                <a:gdLst>
                  <a:gd name="T0" fmla="*/ 4 w 266"/>
                  <a:gd name="T1" fmla="*/ 81 h 81"/>
                  <a:gd name="T2" fmla="*/ 0 w 266"/>
                  <a:gd name="T3" fmla="*/ 49 h 81"/>
                  <a:gd name="T4" fmla="*/ 262 w 266"/>
                  <a:gd name="T5" fmla="*/ 0 h 81"/>
                  <a:gd name="T6" fmla="*/ 263 w 266"/>
                  <a:gd name="T7" fmla="*/ 0 h 81"/>
                  <a:gd name="T8" fmla="*/ 266 w 266"/>
                  <a:gd name="T9" fmla="*/ 32 h 81"/>
                  <a:gd name="T10" fmla="*/ 4 w 266"/>
                  <a:gd name="T11" fmla="*/ 81 h 8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66"/>
                  <a:gd name="T19" fmla="*/ 0 h 81"/>
                  <a:gd name="T20" fmla="*/ 266 w 266"/>
                  <a:gd name="T21" fmla="*/ 81 h 8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66" h="81">
                    <a:moveTo>
                      <a:pt x="4" y="81"/>
                    </a:moveTo>
                    <a:lnTo>
                      <a:pt x="0" y="49"/>
                    </a:lnTo>
                    <a:lnTo>
                      <a:pt x="262" y="0"/>
                    </a:lnTo>
                    <a:lnTo>
                      <a:pt x="263" y="0"/>
                    </a:lnTo>
                    <a:lnTo>
                      <a:pt x="266" y="32"/>
                    </a:lnTo>
                    <a:lnTo>
                      <a:pt x="4" y="8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72" name="Freeform 771"/>
              <p:cNvSpPr>
                <a:spLocks/>
              </p:cNvSpPr>
              <p:nvPr/>
            </p:nvSpPr>
            <p:spPr bwMode="auto">
              <a:xfrm>
                <a:off x="526" y="708"/>
                <a:ext cx="65" cy="12"/>
              </a:xfrm>
              <a:custGeom>
                <a:avLst/>
                <a:gdLst>
                  <a:gd name="T0" fmla="*/ 3 w 258"/>
                  <a:gd name="T1" fmla="*/ 62 h 62"/>
                  <a:gd name="T2" fmla="*/ 0 w 258"/>
                  <a:gd name="T3" fmla="*/ 30 h 62"/>
                  <a:gd name="T4" fmla="*/ 255 w 258"/>
                  <a:gd name="T5" fmla="*/ 0 h 62"/>
                  <a:gd name="T6" fmla="*/ 258 w 258"/>
                  <a:gd name="T7" fmla="*/ 32 h 62"/>
                  <a:gd name="T8" fmla="*/ 258 w 258"/>
                  <a:gd name="T9" fmla="*/ 32 h 62"/>
                  <a:gd name="T10" fmla="*/ 3 w 258"/>
                  <a:gd name="T11" fmla="*/ 62 h 6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8"/>
                  <a:gd name="T19" fmla="*/ 0 h 62"/>
                  <a:gd name="T20" fmla="*/ 258 w 258"/>
                  <a:gd name="T21" fmla="*/ 62 h 6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8" h="62">
                    <a:moveTo>
                      <a:pt x="3" y="62"/>
                    </a:moveTo>
                    <a:lnTo>
                      <a:pt x="0" y="30"/>
                    </a:lnTo>
                    <a:lnTo>
                      <a:pt x="255" y="0"/>
                    </a:lnTo>
                    <a:lnTo>
                      <a:pt x="258" y="32"/>
                    </a:lnTo>
                    <a:lnTo>
                      <a:pt x="3" y="6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73" name="Freeform 772"/>
              <p:cNvSpPr>
                <a:spLocks/>
              </p:cNvSpPr>
              <p:nvPr/>
            </p:nvSpPr>
            <p:spPr bwMode="auto">
              <a:xfrm>
                <a:off x="590" y="700"/>
                <a:ext cx="62" cy="14"/>
              </a:xfrm>
              <a:custGeom>
                <a:avLst/>
                <a:gdLst>
                  <a:gd name="T0" fmla="*/ 3 w 249"/>
                  <a:gd name="T1" fmla="*/ 72 h 72"/>
                  <a:gd name="T2" fmla="*/ 0 w 249"/>
                  <a:gd name="T3" fmla="*/ 40 h 72"/>
                  <a:gd name="T4" fmla="*/ 246 w 249"/>
                  <a:gd name="T5" fmla="*/ 0 h 72"/>
                  <a:gd name="T6" fmla="*/ 246 w 249"/>
                  <a:gd name="T7" fmla="*/ 0 h 72"/>
                  <a:gd name="T8" fmla="*/ 249 w 249"/>
                  <a:gd name="T9" fmla="*/ 32 h 72"/>
                  <a:gd name="T10" fmla="*/ 3 w 249"/>
                  <a:gd name="T11" fmla="*/ 72 h 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9"/>
                  <a:gd name="T19" fmla="*/ 0 h 72"/>
                  <a:gd name="T20" fmla="*/ 249 w 249"/>
                  <a:gd name="T21" fmla="*/ 72 h 7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9" h="72">
                    <a:moveTo>
                      <a:pt x="3" y="72"/>
                    </a:moveTo>
                    <a:lnTo>
                      <a:pt x="0" y="40"/>
                    </a:lnTo>
                    <a:lnTo>
                      <a:pt x="246" y="0"/>
                    </a:lnTo>
                    <a:lnTo>
                      <a:pt x="249" y="32"/>
                    </a:lnTo>
                    <a:lnTo>
                      <a:pt x="3" y="7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74" name="Freeform 773"/>
              <p:cNvSpPr>
                <a:spLocks/>
              </p:cNvSpPr>
              <p:nvPr/>
            </p:nvSpPr>
            <p:spPr bwMode="auto">
              <a:xfrm>
                <a:off x="652" y="692"/>
                <a:ext cx="66" cy="14"/>
              </a:xfrm>
              <a:custGeom>
                <a:avLst/>
                <a:gdLst>
                  <a:gd name="T0" fmla="*/ 3 w 266"/>
                  <a:gd name="T1" fmla="*/ 70 h 70"/>
                  <a:gd name="T2" fmla="*/ 0 w 266"/>
                  <a:gd name="T3" fmla="*/ 38 h 70"/>
                  <a:gd name="T4" fmla="*/ 262 w 266"/>
                  <a:gd name="T5" fmla="*/ 0 h 70"/>
                  <a:gd name="T6" fmla="*/ 266 w 266"/>
                  <a:gd name="T7" fmla="*/ 32 h 70"/>
                  <a:gd name="T8" fmla="*/ 266 w 266"/>
                  <a:gd name="T9" fmla="*/ 32 h 70"/>
                  <a:gd name="T10" fmla="*/ 3 w 266"/>
                  <a:gd name="T11" fmla="*/ 70 h 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66"/>
                  <a:gd name="T19" fmla="*/ 0 h 70"/>
                  <a:gd name="T20" fmla="*/ 266 w 266"/>
                  <a:gd name="T21" fmla="*/ 70 h 7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66" h="70">
                    <a:moveTo>
                      <a:pt x="3" y="70"/>
                    </a:moveTo>
                    <a:lnTo>
                      <a:pt x="0" y="38"/>
                    </a:lnTo>
                    <a:lnTo>
                      <a:pt x="262" y="0"/>
                    </a:lnTo>
                    <a:lnTo>
                      <a:pt x="266" y="32"/>
                    </a:lnTo>
                    <a:lnTo>
                      <a:pt x="3" y="7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75" name="Freeform 774"/>
              <p:cNvSpPr>
                <a:spLocks/>
              </p:cNvSpPr>
              <p:nvPr/>
            </p:nvSpPr>
            <p:spPr bwMode="auto">
              <a:xfrm>
                <a:off x="717" y="684"/>
                <a:ext cx="61" cy="14"/>
              </a:xfrm>
              <a:custGeom>
                <a:avLst/>
                <a:gdLst>
                  <a:gd name="T0" fmla="*/ 4 w 244"/>
                  <a:gd name="T1" fmla="*/ 72 h 72"/>
                  <a:gd name="T2" fmla="*/ 0 w 244"/>
                  <a:gd name="T3" fmla="*/ 40 h 72"/>
                  <a:gd name="T4" fmla="*/ 239 w 244"/>
                  <a:gd name="T5" fmla="*/ 0 h 72"/>
                  <a:gd name="T6" fmla="*/ 244 w 244"/>
                  <a:gd name="T7" fmla="*/ 32 h 72"/>
                  <a:gd name="T8" fmla="*/ 243 w 244"/>
                  <a:gd name="T9" fmla="*/ 32 h 72"/>
                  <a:gd name="T10" fmla="*/ 4 w 244"/>
                  <a:gd name="T11" fmla="*/ 72 h 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72"/>
                  <a:gd name="T20" fmla="*/ 244 w 244"/>
                  <a:gd name="T21" fmla="*/ 72 h 7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72">
                    <a:moveTo>
                      <a:pt x="4" y="72"/>
                    </a:moveTo>
                    <a:lnTo>
                      <a:pt x="0" y="40"/>
                    </a:lnTo>
                    <a:lnTo>
                      <a:pt x="239" y="0"/>
                    </a:lnTo>
                    <a:lnTo>
                      <a:pt x="244" y="32"/>
                    </a:lnTo>
                    <a:lnTo>
                      <a:pt x="243" y="32"/>
                    </a:lnTo>
                    <a:lnTo>
                      <a:pt x="4" y="7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76" name="Freeform 775"/>
              <p:cNvSpPr>
                <a:spLocks/>
              </p:cNvSpPr>
              <p:nvPr/>
            </p:nvSpPr>
            <p:spPr bwMode="auto">
              <a:xfrm>
                <a:off x="777" y="672"/>
                <a:ext cx="49" cy="18"/>
              </a:xfrm>
              <a:custGeom>
                <a:avLst/>
                <a:gdLst>
                  <a:gd name="T0" fmla="*/ 5 w 196"/>
                  <a:gd name="T1" fmla="*/ 91 h 91"/>
                  <a:gd name="T2" fmla="*/ 0 w 196"/>
                  <a:gd name="T3" fmla="*/ 59 h 91"/>
                  <a:gd name="T4" fmla="*/ 189 w 196"/>
                  <a:gd name="T5" fmla="*/ 0 h 91"/>
                  <a:gd name="T6" fmla="*/ 190 w 196"/>
                  <a:gd name="T7" fmla="*/ 0 h 91"/>
                  <a:gd name="T8" fmla="*/ 196 w 196"/>
                  <a:gd name="T9" fmla="*/ 32 h 91"/>
                  <a:gd name="T10" fmla="*/ 5 w 196"/>
                  <a:gd name="T11" fmla="*/ 91 h 9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96"/>
                  <a:gd name="T19" fmla="*/ 0 h 91"/>
                  <a:gd name="T20" fmla="*/ 196 w 196"/>
                  <a:gd name="T21" fmla="*/ 91 h 9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96" h="91">
                    <a:moveTo>
                      <a:pt x="5" y="91"/>
                    </a:moveTo>
                    <a:lnTo>
                      <a:pt x="0" y="59"/>
                    </a:lnTo>
                    <a:lnTo>
                      <a:pt x="189" y="0"/>
                    </a:lnTo>
                    <a:lnTo>
                      <a:pt x="190" y="0"/>
                    </a:lnTo>
                    <a:lnTo>
                      <a:pt x="196" y="32"/>
                    </a:lnTo>
                    <a:lnTo>
                      <a:pt x="5" y="9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77" name="Freeform 776"/>
              <p:cNvSpPr>
                <a:spLocks/>
              </p:cNvSpPr>
              <p:nvPr/>
            </p:nvSpPr>
            <p:spPr bwMode="auto">
              <a:xfrm>
                <a:off x="824" y="664"/>
                <a:ext cx="43" cy="15"/>
              </a:xfrm>
              <a:custGeom>
                <a:avLst/>
                <a:gdLst>
                  <a:gd name="T0" fmla="*/ 6 w 171"/>
                  <a:gd name="T1" fmla="*/ 71 h 71"/>
                  <a:gd name="T2" fmla="*/ 0 w 171"/>
                  <a:gd name="T3" fmla="*/ 39 h 71"/>
                  <a:gd name="T4" fmla="*/ 156 w 171"/>
                  <a:gd name="T5" fmla="*/ 0 h 71"/>
                  <a:gd name="T6" fmla="*/ 171 w 171"/>
                  <a:gd name="T7" fmla="*/ 29 h 71"/>
                  <a:gd name="T8" fmla="*/ 165 w 171"/>
                  <a:gd name="T9" fmla="*/ 33 h 71"/>
                  <a:gd name="T10" fmla="*/ 6 w 171"/>
                  <a:gd name="T11" fmla="*/ 71 h 7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71"/>
                  <a:gd name="T19" fmla="*/ 0 h 71"/>
                  <a:gd name="T20" fmla="*/ 171 w 171"/>
                  <a:gd name="T21" fmla="*/ 71 h 7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71" h="71">
                    <a:moveTo>
                      <a:pt x="6" y="71"/>
                    </a:moveTo>
                    <a:lnTo>
                      <a:pt x="0" y="39"/>
                    </a:lnTo>
                    <a:lnTo>
                      <a:pt x="156" y="0"/>
                    </a:lnTo>
                    <a:lnTo>
                      <a:pt x="171" y="29"/>
                    </a:lnTo>
                    <a:lnTo>
                      <a:pt x="165" y="33"/>
                    </a:lnTo>
                    <a:lnTo>
                      <a:pt x="6" y="7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78" name="Freeform 777"/>
              <p:cNvSpPr>
                <a:spLocks/>
              </p:cNvSpPr>
              <p:nvPr/>
            </p:nvSpPr>
            <p:spPr bwMode="auto">
              <a:xfrm>
                <a:off x="863" y="654"/>
                <a:ext cx="18" cy="16"/>
              </a:xfrm>
              <a:custGeom>
                <a:avLst/>
                <a:gdLst>
                  <a:gd name="T0" fmla="*/ 15 w 72"/>
                  <a:gd name="T1" fmla="*/ 83 h 83"/>
                  <a:gd name="T2" fmla="*/ 0 w 72"/>
                  <a:gd name="T3" fmla="*/ 54 h 83"/>
                  <a:gd name="T4" fmla="*/ 43 w 72"/>
                  <a:gd name="T5" fmla="*/ 10 h 83"/>
                  <a:gd name="T6" fmla="*/ 72 w 72"/>
                  <a:gd name="T7" fmla="*/ 0 h 83"/>
                  <a:gd name="T8" fmla="*/ 70 w 72"/>
                  <a:gd name="T9" fmla="*/ 23 h 83"/>
                  <a:gd name="T10" fmla="*/ 15 w 72"/>
                  <a:gd name="T11" fmla="*/ 83 h 8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2"/>
                  <a:gd name="T19" fmla="*/ 0 h 83"/>
                  <a:gd name="T20" fmla="*/ 72 w 72"/>
                  <a:gd name="T21" fmla="*/ 83 h 8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2" h="83">
                    <a:moveTo>
                      <a:pt x="15" y="83"/>
                    </a:moveTo>
                    <a:lnTo>
                      <a:pt x="0" y="54"/>
                    </a:lnTo>
                    <a:lnTo>
                      <a:pt x="43" y="10"/>
                    </a:lnTo>
                    <a:lnTo>
                      <a:pt x="72" y="0"/>
                    </a:lnTo>
                    <a:lnTo>
                      <a:pt x="70" y="23"/>
                    </a:lnTo>
                    <a:lnTo>
                      <a:pt x="15" y="8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79" name="Freeform 778"/>
              <p:cNvSpPr>
                <a:spLocks/>
              </p:cNvSpPr>
              <p:nvPr/>
            </p:nvSpPr>
            <p:spPr bwMode="auto">
              <a:xfrm>
                <a:off x="863" y="637"/>
                <a:ext cx="18" cy="19"/>
              </a:xfrm>
              <a:custGeom>
                <a:avLst/>
                <a:gdLst>
                  <a:gd name="T0" fmla="*/ 74 w 74"/>
                  <a:gd name="T1" fmla="*/ 82 h 92"/>
                  <a:gd name="T2" fmla="*/ 45 w 74"/>
                  <a:gd name="T3" fmla="*/ 92 h 92"/>
                  <a:gd name="T4" fmla="*/ 0 w 74"/>
                  <a:gd name="T5" fmla="*/ 27 h 92"/>
                  <a:gd name="T6" fmla="*/ 15 w 74"/>
                  <a:gd name="T7" fmla="*/ 0 h 92"/>
                  <a:gd name="T8" fmla="*/ 18 w 74"/>
                  <a:gd name="T9" fmla="*/ 4 h 92"/>
                  <a:gd name="T10" fmla="*/ 74 w 74"/>
                  <a:gd name="T11" fmla="*/ 82 h 9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4"/>
                  <a:gd name="T19" fmla="*/ 0 h 92"/>
                  <a:gd name="T20" fmla="*/ 74 w 74"/>
                  <a:gd name="T21" fmla="*/ 92 h 9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4" h="92">
                    <a:moveTo>
                      <a:pt x="74" y="82"/>
                    </a:moveTo>
                    <a:lnTo>
                      <a:pt x="45" y="92"/>
                    </a:lnTo>
                    <a:lnTo>
                      <a:pt x="0" y="27"/>
                    </a:lnTo>
                    <a:lnTo>
                      <a:pt x="15" y="0"/>
                    </a:lnTo>
                    <a:lnTo>
                      <a:pt x="18" y="4"/>
                    </a:lnTo>
                    <a:lnTo>
                      <a:pt x="74" y="8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80" name="Freeform 779"/>
              <p:cNvSpPr>
                <a:spLocks/>
              </p:cNvSpPr>
              <p:nvPr/>
            </p:nvSpPr>
            <p:spPr bwMode="auto">
              <a:xfrm>
                <a:off x="822" y="613"/>
                <a:ext cx="44" cy="30"/>
              </a:xfrm>
              <a:custGeom>
                <a:avLst/>
                <a:gdLst>
                  <a:gd name="T0" fmla="*/ 180 w 180"/>
                  <a:gd name="T1" fmla="*/ 119 h 146"/>
                  <a:gd name="T2" fmla="*/ 165 w 180"/>
                  <a:gd name="T3" fmla="*/ 146 h 146"/>
                  <a:gd name="T4" fmla="*/ 0 w 180"/>
                  <a:gd name="T5" fmla="*/ 30 h 146"/>
                  <a:gd name="T6" fmla="*/ 11 w 180"/>
                  <a:gd name="T7" fmla="*/ 0 h 146"/>
                  <a:gd name="T8" fmla="*/ 12 w 180"/>
                  <a:gd name="T9" fmla="*/ 2 h 146"/>
                  <a:gd name="T10" fmla="*/ 180 w 180"/>
                  <a:gd name="T11" fmla="*/ 119 h 14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80"/>
                  <a:gd name="T19" fmla="*/ 0 h 146"/>
                  <a:gd name="T20" fmla="*/ 180 w 180"/>
                  <a:gd name="T21" fmla="*/ 146 h 14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80" h="146">
                    <a:moveTo>
                      <a:pt x="180" y="119"/>
                    </a:moveTo>
                    <a:lnTo>
                      <a:pt x="165" y="146"/>
                    </a:lnTo>
                    <a:lnTo>
                      <a:pt x="0" y="30"/>
                    </a:lnTo>
                    <a:lnTo>
                      <a:pt x="11" y="0"/>
                    </a:lnTo>
                    <a:lnTo>
                      <a:pt x="12" y="2"/>
                    </a:lnTo>
                    <a:lnTo>
                      <a:pt x="180" y="11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81" name="Freeform 780"/>
              <p:cNvSpPr>
                <a:spLocks/>
              </p:cNvSpPr>
              <p:nvPr/>
            </p:nvSpPr>
            <p:spPr bwMode="auto">
              <a:xfrm>
                <a:off x="774" y="592"/>
                <a:ext cx="50" cy="27"/>
              </a:xfrm>
              <a:custGeom>
                <a:avLst/>
                <a:gdLst>
                  <a:gd name="T0" fmla="*/ 201 w 201"/>
                  <a:gd name="T1" fmla="*/ 107 h 137"/>
                  <a:gd name="T2" fmla="*/ 190 w 201"/>
                  <a:gd name="T3" fmla="*/ 137 h 137"/>
                  <a:gd name="T4" fmla="*/ 0 w 201"/>
                  <a:gd name="T5" fmla="*/ 29 h 137"/>
                  <a:gd name="T6" fmla="*/ 10 w 201"/>
                  <a:gd name="T7" fmla="*/ 0 h 137"/>
                  <a:gd name="T8" fmla="*/ 11 w 201"/>
                  <a:gd name="T9" fmla="*/ 0 h 137"/>
                  <a:gd name="T10" fmla="*/ 201 w 201"/>
                  <a:gd name="T11" fmla="*/ 107 h 13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01"/>
                  <a:gd name="T19" fmla="*/ 0 h 137"/>
                  <a:gd name="T20" fmla="*/ 201 w 201"/>
                  <a:gd name="T21" fmla="*/ 137 h 13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01" h="137">
                    <a:moveTo>
                      <a:pt x="201" y="107"/>
                    </a:moveTo>
                    <a:lnTo>
                      <a:pt x="190" y="137"/>
                    </a:lnTo>
                    <a:lnTo>
                      <a:pt x="0" y="29"/>
                    </a:lnTo>
                    <a:lnTo>
                      <a:pt x="10" y="0"/>
                    </a:lnTo>
                    <a:lnTo>
                      <a:pt x="11" y="0"/>
                    </a:lnTo>
                    <a:lnTo>
                      <a:pt x="201" y="10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82" name="Freeform 781"/>
              <p:cNvSpPr>
                <a:spLocks/>
              </p:cNvSpPr>
              <p:nvPr/>
            </p:nvSpPr>
            <p:spPr bwMode="auto">
              <a:xfrm>
                <a:off x="710" y="568"/>
                <a:ext cx="66" cy="30"/>
              </a:xfrm>
              <a:custGeom>
                <a:avLst/>
                <a:gdLst>
                  <a:gd name="T0" fmla="*/ 264 w 264"/>
                  <a:gd name="T1" fmla="*/ 119 h 148"/>
                  <a:gd name="T2" fmla="*/ 254 w 264"/>
                  <a:gd name="T3" fmla="*/ 148 h 148"/>
                  <a:gd name="T4" fmla="*/ 0 w 264"/>
                  <a:gd name="T5" fmla="*/ 31 h 148"/>
                  <a:gd name="T6" fmla="*/ 9 w 264"/>
                  <a:gd name="T7" fmla="*/ 0 h 148"/>
                  <a:gd name="T8" fmla="*/ 9 w 264"/>
                  <a:gd name="T9" fmla="*/ 0 h 148"/>
                  <a:gd name="T10" fmla="*/ 264 w 264"/>
                  <a:gd name="T11" fmla="*/ 119 h 14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64"/>
                  <a:gd name="T19" fmla="*/ 0 h 148"/>
                  <a:gd name="T20" fmla="*/ 264 w 264"/>
                  <a:gd name="T21" fmla="*/ 148 h 14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64" h="148">
                    <a:moveTo>
                      <a:pt x="264" y="119"/>
                    </a:moveTo>
                    <a:lnTo>
                      <a:pt x="254" y="148"/>
                    </a:lnTo>
                    <a:lnTo>
                      <a:pt x="0" y="31"/>
                    </a:lnTo>
                    <a:lnTo>
                      <a:pt x="9" y="0"/>
                    </a:lnTo>
                    <a:lnTo>
                      <a:pt x="264" y="11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83" name="Freeform 782"/>
              <p:cNvSpPr>
                <a:spLocks/>
              </p:cNvSpPr>
              <p:nvPr/>
            </p:nvSpPr>
            <p:spPr bwMode="auto">
              <a:xfrm>
                <a:off x="635" y="543"/>
                <a:ext cx="78" cy="31"/>
              </a:xfrm>
              <a:custGeom>
                <a:avLst/>
                <a:gdLst>
                  <a:gd name="T0" fmla="*/ 311 w 311"/>
                  <a:gd name="T1" fmla="*/ 128 h 159"/>
                  <a:gd name="T2" fmla="*/ 302 w 311"/>
                  <a:gd name="T3" fmla="*/ 159 h 159"/>
                  <a:gd name="T4" fmla="*/ 0 w 311"/>
                  <a:gd name="T5" fmla="*/ 31 h 159"/>
                  <a:gd name="T6" fmla="*/ 7 w 311"/>
                  <a:gd name="T7" fmla="*/ 0 h 159"/>
                  <a:gd name="T8" fmla="*/ 8 w 311"/>
                  <a:gd name="T9" fmla="*/ 0 h 159"/>
                  <a:gd name="T10" fmla="*/ 311 w 311"/>
                  <a:gd name="T11" fmla="*/ 128 h 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11"/>
                  <a:gd name="T19" fmla="*/ 0 h 159"/>
                  <a:gd name="T20" fmla="*/ 311 w 311"/>
                  <a:gd name="T21" fmla="*/ 159 h 15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11" h="159">
                    <a:moveTo>
                      <a:pt x="311" y="128"/>
                    </a:moveTo>
                    <a:lnTo>
                      <a:pt x="302" y="159"/>
                    </a:lnTo>
                    <a:lnTo>
                      <a:pt x="0" y="31"/>
                    </a:lnTo>
                    <a:lnTo>
                      <a:pt x="7" y="0"/>
                    </a:lnTo>
                    <a:lnTo>
                      <a:pt x="8" y="0"/>
                    </a:lnTo>
                    <a:lnTo>
                      <a:pt x="311" y="12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84" name="Freeform 783"/>
              <p:cNvSpPr>
                <a:spLocks/>
              </p:cNvSpPr>
              <p:nvPr/>
            </p:nvSpPr>
            <p:spPr bwMode="auto">
              <a:xfrm>
                <a:off x="538" y="515"/>
                <a:ext cx="99" cy="34"/>
              </a:xfrm>
              <a:custGeom>
                <a:avLst/>
                <a:gdLst>
                  <a:gd name="T0" fmla="*/ 396 w 396"/>
                  <a:gd name="T1" fmla="*/ 137 h 168"/>
                  <a:gd name="T2" fmla="*/ 389 w 396"/>
                  <a:gd name="T3" fmla="*/ 168 h 168"/>
                  <a:gd name="T4" fmla="*/ 0 w 396"/>
                  <a:gd name="T5" fmla="*/ 31 h 168"/>
                  <a:gd name="T6" fmla="*/ 6 w 396"/>
                  <a:gd name="T7" fmla="*/ 0 h 168"/>
                  <a:gd name="T8" fmla="*/ 7 w 396"/>
                  <a:gd name="T9" fmla="*/ 0 h 168"/>
                  <a:gd name="T10" fmla="*/ 396 w 396"/>
                  <a:gd name="T11" fmla="*/ 137 h 16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96"/>
                  <a:gd name="T19" fmla="*/ 0 h 168"/>
                  <a:gd name="T20" fmla="*/ 396 w 396"/>
                  <a:gd name="T21" fmla="*/ 168 h 16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96" h="168">
                    <a:moveTo>
                      <a:pt x="396" y="137"/>
                    </a:moveTo>
                    <a:lnTo>
                      <a:pt x="389" y="168"/>
                    </a:lnTo>
                    <a:lnTo>
                      <a:pt x="0" y="31"/>
                    </a:lnTo>
                    <a:lnTo>
                      <a:pt x="6" y="0"/>
                    </a:lnTo>
                    <a:lnTo>
                      <a:pt x="7" y="0"/>
                    </a:lnTo>
                    <a:lnTo>
                      <a:pt x="396" y="13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85" name="Freeform 784"/>
              <p:cNvSpPr>
                <a:spLocks/>
              </p:cNvSpPr>
              <p:nvPr/>
            </p:nvSpPr>
            <p:spPr bwMode="auto">
              <a:xfrm>
                <a:off x="438" y="491"/>
                <a:ext cx="101" cy="30"/>
              </a:xfrm>
              <a:custGeom>
                <a:avLst/>
                <a:gdLst>
                  <a:gd name="T0" fmla="*/ 404 w 404"/>
                  <a:gd name="T1" fmla="*/ 119 h 150"/>
                  <a:gd name="T2" fmla="*/ 398 w 404"/>
                  <a:gd name="T3" fmla="*/ 150 h 150"/>
                  <a:gd name="T4" fmla="*/ 0 w 404"/>
                  <a:gd name="T5" fmla="*/ 32 h 150"/>
                  <a:gd name="T6" fmla="*/ 6 w 404"/>
                  <a:gd name="T7" fmla="*/ 0 h 150"/>
                  <a:gd name="T8" fmla="*/ 6 w 404"/>
                  <a:gd name="T9" fmla="*/ 0 h 150"/>
                  <a:gd name="T10" fmla="*/ 404 w 404"/>
                  <a:gd name="T11" fmla="*/ 119 h 15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04"/>
                  <a:gd name="T19" fmla="*/ 0 h 150"/>
                  <a:gd name="T20" fmla="*/ 404 w 404"/>
                  <a:gd name="T21" fmla="*/ 150 h 15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04" h="150">
                    <a:moveTo>
                      <a:pt x="404" y="119"/>
                    </a:moveTo>
                    <a:lnTo>
                      <a:pt x="398" y="150"/>
                    </a:lnTo>
                    <a:lnTo>
                      <a:pt x="0" y="32"/>
                    </a:lnTo>
                    <a:lnTo>
                      <a:pt x="6" y="0"/>
                    </a:lnTo>
                    <a:lnTo>
                      <a:pt x="404" y="11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86" name="Freeform 785"/>
              <p:cNvSpPr>
                <a:spLocks/>
              </p:cNvSpPr>
              <p:nvPr/>
            </p:nvSpPr>
            <p:spPr bwMode="auto">
              <a:xfrm>
                <a:off x="363" y="476"/>
                <a:ext cx="77" cy="22"/>
              </a:xfrm>
              <a:custGeom>
                <a:avLst/>
                <a:gdLst>
                  <a:gd name="T0" fmla="*/ 308 w 308"/>
                  <a:gd name="T1" fmla="*/ 78 h 110"/>
                  <a:gd name="T2" fmla="*/ 302 w 308"/>
                  <a:gd name="T3" fmla="*/ 110 h 110"/>
                  <a:gd name="T4" fmla="*/ 0 w 308"/>
                  <a:gd name="T5" fmla="*/ 32 h 110"/>
                  <a:gd name="T6" fmla="*/ 0 w 308"/>
                  <a:gd name="T7" fmla="*/ 32 h 110"/>
                  <a:gd name="T8" fmla="*/ 5 w 308"/>
                  <a:gd name="T9" fmla="*/ 0 h 110"/>
                  <a:gd name="T10" fmla="*/ 308 w 308"/>
                  <a:gd name="T11" fmla="*/ 78 h 11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08"/>
                  <a:gd name="T19" fmla="*/ 0 h 110"/>
                  <a:gd name="T20" fmla="*/ 308 w 308"/>
                  <a:gd name="T21" fmla="*/ 110 h 11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08" h="110">
                    <a:moveTo>
                      <a:pt x="308" y="78"/>
                    </a:moveTo>
                    <a:lnTo>
                      <a:pt x="302" y="110"/>
                    </a:lnTo>
                    <a:lnTo>
                      <a:pt x="0" y="32"/>
                    </a:lnTo>
                    <a:lnTo>
                      <a:pt x="5" y="0"/>
                    </a:lnTo>
                    <a:lnTo>
                      <a:pt x="308" y="7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87" name="Freeform 786"/>
              <p:cNvSpPr>
                <a:spLocks/>
              </p:cNvSpPr>
              <p:nvPr/>
            </p:nvSpPr>
            <p:spPr bwMode="auto">
              <a:xfrm>
                <a:off x="281" y="458"/>
                <a:ext cx="83" cy="24"/>
              </a:xfrm>
              <a:custGeom>
                <a:avLst/>
                <a:gdLst>
                  <a:gd name="T0" fmla="*/ 332 w 332"/>
                  <a:gd name="T1" fmla="*/ 88 h 120"/>
                  <a:gd name="T2" fmla="*/ 327 w 332"/>
                  <a:gd name="T3" fmla="*/ 120 h 120"/>
                  <a:gd name="T4" fmla="*/ 1 w 332"/>
                  <a:gd name="T5" fmla="*/ 31 h 120"/>
                  <a:gd name="T6" fmla="*/ 0 w 332"/>
                  <a:gd name="T7" fmla="*/ 31 h 120"/>
                  <a:gd name="T8" fmla="*/ 6 w 332"/>
                  <a:gd name="T9" fmla="*/ 0 h 120"/>
                  <a:gd name="T10" fmla="*/ 332 w 332"/>
                  <a:gd name="T11" fmla="*/ 88 h 12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32"/>
                  <a:gd name="T19" fmla="*/ 0 h 120"/>
                  <a:gd name="T20" fmla="*/ 332 w 332"/>
                  <a:gd name="T21" fmla="*/ 120 h 12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32" h="120">
                    <a:moveTo>
                      <a:pt x="332" y="88"/>
                    </a:moveTo>
                    <a:lnTo>
                      <a:pt x="327" y="120"/>
                    </a:lnTo>
                    <a:lnTo>
                      <a:pt x="1" y="31"/>
                    </a:lnTo>
                    <a:lnTo>
                      <a:pt x="0" y="31"/>
                    </a:lnTo>
                    <a:lnTo>
                      <a:pt x="6" y="0"/>
                    </a:lnTo>
                    <a:lnTo>
                      <a:pt x="332" y="8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88" name="Freeform 787"/>
              <p:cNvSpPr>
                <a:spLocks/>
              </p:cNvSpPr>
              <p:nvPr/>
            </p:nvSpPr>
            <p:spPr bwMode="auto">
              <a:xfrm>
                <a:off x="194" y="436"/>
                <a:ext cx="89" cy="28"/>
              </a:xfrm>
              <a:custGeom>
                <a:avLst/>
                <a:gdLst>
                  <a:gd name="T0" fmla="*/ 356 w 356"/>
                  <a:gd name="T1" fmla="*/ 109 h 140"/>
                  <a:gd name="T2" fmla="*/ 350 w 356"/>
                  <a:gd name="T3" fmla="*/ 140 h 140"/>
                  <a:gd name="T4" fmla="*/ 0 w 356"/>
                  <a:gd name="T5" fmla="*/ 32 h 140"/>
                  <a:gd name="T6" fmla="*/ 0 w 356"/>
                  <a:gd name="T7" fmla="*/ 32 h 140"/>
                  <a:gd name="T8" fmla="*/ 7 w 356"/>
                  <a:gd name="T9" fmla="*/ 0 h 140"/>
                  <a:gd name="T10" fmla="*/ 356 w 356"/>
                  <a:gd name="T11" fmla="*/ 109 h 14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6"/>
                  <a:gd name="T19" fmla="*/ 0 h 140"/>
                  <a:gd name="T20" fmla="*/ 356 w 356"/>
                  <a:gd name="T21" fmla="*/ 140 h 14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6" h="140">
                    <a:moveTo>
                      <a:pt x="356" y="109"/>
                    </a:moveTo>
                    <a:lnTo>
                      <a:pt x="350" y="140"/>
                    </a:lnTo>
                    <a:lnTo>
                      <a:pt x="0" y="32"/>
                    </a:lnTo>
                    <a:lnTo>
                      <a:pt x="7" y="0"/>
                    </a:lnTo>
                    <a:lnTo>
                      <a:pt x="356" y="10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89" name="Freeform 788"/>
              <p:cNvSpPr>
                <a:spLocks/>
              </p:cNvSpPr>
              <p:nvPr/>
            </p:nvSpPr>
            <p:spPr bwMode="auto">
              <a:xfrm>
                <a:off x="114" y="415"/>
                <a:ext cx="81" cy="28"/>
              </a:xfrm>
              <a:custGeom>
                <a:avLst/>
                <a:gdLst>
                  <a:gd name="T0" fmla="*/ 327 w 327"/>
                  <a:gd name="T1" fmla="*/ 108 h 140"/>
                  <a:gd name="T2" fmla="*/ 320 w 327"/>
                  <a:gd name="T3" fmla="*/ 140 h 140"/>
                  <a:gd name="T4" fmla="*/ 1 w 327"/>
                  <a:gd name="T5" fmla="*/ 32 h 140"/>
                  <a:gd name="T6" fmla="*/ 0 w 327"/>
                  <a:gd name="T7" fmla="*/ 31 h 140"/>
                  <a:gd name="T8" fmla="*/ 9 w 327"/>
                  <a:gd name="T9" fmla="*/ 0 h 140"/>
                  <a:gd name="T10" fmla="*/ 327 w 327"/>
                  <a:gd name="T11" fmla="*/ 108 h 14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27"/>
                  <a:gd name="T19" fmla="*/ 0 h 140"/>
                  <a:gd name="T20" fmla="*/ 327 w 327"/>
                  <a:gd name="T21" fmla="*/ 140 h 14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27" h="140">
                    <a:moveTo>
                      <a:pt x="327" y="108"/>
                    </a:moveTo>
                    <a:lnTo>
                      <a:pt x="320" y="140"/>
                    </a:lnTo>
                    <a:lnTo>
                      <a:pt x="1" y="32"/>
                    </a:lnTo>
                    <a:lnTo>
                      <a:pt x="0" y="31"/>
                    </a:lnTo>
                    <a:lnTo>
                      <a:pt x="9" y="0"/>
                    </a:lnTo>
                    <a:lnTo>
                      <a:pt x="327" y="10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90" name="Freeform 789"/>
              <p:cNvSpPr>
                <a:spLocks/>
              </p:cNvSpPr>
              <p:nvPr/>
            </p:nvSpPr>
            <p:spPr bwMode="auto">
              <a:xfrm>
                <a:off x="59" y="396"/>
                <a:ext cx="57" cy="25"/>
              </a:xfrm>
              <a:custGeom>
                <a:avLst/>
                <a:gdLst>
                  <a:gd name="T0" fmla="*/ 225 w 225"/>
                  <a:gd name="T1" fmla="*/ 96 h 127"/>
                  <a:gd name="T2" fmla="*/ 216 w 225"/>
                  <a:gd name="T3" fmla="*/ 127 h 127"/>
                  <a:gd name="T4" fmla="*/ 2 w 225"/>
                  <a:gd name="T5" fmla="*/ 29 h 127"/>
                  <a:gd name="T6" fmla="*/ 0 w 225"/>
                  <a:gd name="T7" fmla="*/ 28 h 127"/>
                  <a:gd name="T8" fmla="*/ 13 w 225"/>
                  <a:gd name="T9" fmla="*/ 0 h 127"/>
                  <a:gd name="T10" fmla="*/ 225 w 225"/>
                  <a:gd name="T11" fmla="*/ 96 h 12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25"/>
                  <a:gd name="T19" fmla="*/ 0 h 127"/>
                  <a:gd name="T20" fmla="*/ 225 w 225"/>
                  <a:gd name="T21" fmla="*/ 127 h 12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25" h="127">
                    <a:moveTo>
                      <a:pt x="225" y="96"/>
                    </a:moveTo>
                    <a:lnTo>
                      <a:pt x="216" y="127"/>
                    </a:lnTo>
                    <a:lnTo>
                      <a:pt x="2" y="29"/>
                    </a:lnTo>
                    <a:lnTo>
                      <a:pt x="0" y="28"/>
                    </a:lnTo>
                    <a:lnTo>
                      <a:pt x="13" y="0"/>
                    </a:lnTo>
                    <a:lnTo>
                      <a:pt x="225" y="9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91" name="Freeform 790"/>
              <p:cNvSpPr>
                <a:spLocks/>
              </p:cNvSpPr>
              <p:nvPr/>
            </p:nvSpPr>
            <p:spPr bwMode="auto">
              <a:xfrm>
                <a:off x="21" y="372"/>
                <a:ext cx="42" cy="29"/>
              </a:xfrm>
              <a:custGeom>
                <a:avLst/>
                <a:gdLst>
                  <a:gd name="T0" fmla="*/ 169 w 169"/>
                  <a:gd name="T1" fmla="*/ 116 h 144"/>
                  <a:gd name="T2" fmla="*/ 156 w 169"/>
                  <a:gd name="T3" fmla="*/ 144 h 144"/>
                  <a:gd name="T4" fmla="*/ 4 w 169"/>
                  <a:gd name="T5" fmla="*/ 25 h 144"/>
                  <a:gd name="T6" fmla="*/ 0 w 169"/>
                  <a:gd name="T7" fmla="*/ 20 h 144"/>
                  <a:gd name="T8" fmla="*/ 20 w 169"/>
                  <a:gd name="T9" fmla="*/ 0 h 144"/>
                  <a:gd name="T10" fmla="*/ 169 w 169"/>
                  <a:gd name="T11" fmla="*/ 116 h 14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69"/>
                  <a:gd name="T19" fmla="*/ 0 h 144"/>
                  <a:gd name="T20" fmla="*/ 169 w 169"/>
                  <a:gd name="T21" fmla="*/ 144 h 14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69" h="144">
                    <a:moveTo>
                      <a:pt x="169" y="116"/>
                    </a:moveTo>
                    <a:lnTo>
                      <a:pt x="156" y="144"/>
                    </a:lnTo>
                    <a:lnTo>
                      <a:pt x="4" y="25"/>
                    </a:lnTo>
                    <a:lnTo>
                      <a:pt x="0" y="20"/>
                    </a:lnTo>
                    <a:lnTo>
                      <a:pt x="20" y="0"/>
                    </a:lnTo>
                    <a:lnTo>
                      <a:pt x="169" y="11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92" name="Freeform 791"/>
              <p:cNvSpPr>
                <a:spLocks/>
              </p:cNvSpPr>
              <p:nvPr/>
            </p:nvSpPr>
            <p:spPr bwMode="auto">
              <a:xfrm>
                <a:off x="6" y="352"/>
                <a:ext cx="20" cy="24"/>
              </a:xfrm>
              <a:custGeom>
                <a:avLst/>
                <a:gdLst>
                  <a:gd name="T0" fmla="*/ 78 w 78"/>
                  <a:gd name="T1" fmla="*/ 102 h 122"/>
                  <a:gd name="T2" fmla="*/ 58 w 78"/>
                  <a:gd name="T3" fmla="*/ 122 h 122"/>
                  <a:gd name="T4" fmla="*/ 2 w 78"/>
                  <a:gd name="T5" fmla="*/ 15 h 122"/>
                  <a:gd name="T6" fmla="*/ 0 w 78"/>
                  <a:gd name="T7" fmla="*/ 7 h 122"/>
                  <a:gd name="T8" fmla="*/ 26 w 78"/>
                  <a:gd name="T9" fmla="*/ 0 h 122"/>
                  <a:gd name="T10" fmla="*/ 78 w 78"/>
                  <a:gd name="T11" fmla="*/ 102 h 12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8"/>
                  <a:gd name="T19" fmla="*/ 0 h 122"/>
                  <a:gd name="T20" fmla="*/ 78 w 78"/>
                  <a:gd name="T21" fmla="*/ 122 h 12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8" h="122">
                    <a:moveTo>
                      <a:pt x="78" y="102"/>
                    </a:moveTo>
                    <a:lnTo>
                      <a:pt x="58" y="122"/>
                    </a:lnTo>
                    <a:lnTo>
                      <a:pt x="2" y="15"/>
                    </a:lnTo>
                    <a:lnTo>
                      <a:pt x="0" y="7"/>
                    </a:lnTo>
                    <a:lnTo>
                      <a:pt x="26" y="0"/>
                    </a:lnTo>
                    <a:lnTo>
                      <a:pt x="78" y="10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93" name="Freeform 792"/>
              <p:cNvSpPr>
                <a:spLocks/>
              </p:cNvSpPr>
              <p:nvPr/>
            </p:nvSpPr>
            <p:spPr bwMode="auto">
              <a:xfrm>
                <a:off x="2" y="318"/>
                <a:ext cx="11" cy="35"/>
              </a:xfrm>
              <a:custGeom>
                <a:avLst/>
                <a:gdLst>
                  <a:gd name="T0" fmla="*/ 42 w 42"/>
                  <a:gd name="T1" fmla="*/ 172 h 179"/>
                  <a:gd name="T2" fmla="*/ 16 w 42"/>
                  <a:gd name="T3" fmla="*/ 179 h 179"/>
                  <a:gd name="T4" fmla="*/ 0 w 42"/>
                  <a:gd name="T5" fmla="*/ 3 h 179"/>
                  <a:gd name="T6" fmla="*/ 0 w 42"/>
                  <a:gd name="T7" fmla="*/ 2 h 179"/>
                  <a:gd name="T8" fmla="*/ 27 w 42"/>
                  <a:gd name="T9" fmla="*/ 0 h 179"/>
                  <a:gd name="T10" fmla="*/ 42 w 42"/>
                  <a:gd name="T11" fmla="*/ 172 h 17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2"/>
                  <a:gd name="T19" fmla="*/ 0 h 179"/>
                  <a:gd name="T20" fmla="*/ 42 w 42"/>
                  <a:gd name="T21" fmla="*/ 179 h 17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2" h="179">
                    <a:moveTo>
                      <a:pt x="42" y="172"/>
                    </a:moveTo>
                    <a:lnTo>
                      <a:pt x="16" y="179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27" y="0"/>
                    </a:lnTo>
                    <a:lnTo>
                      <a:pt x="42" y="17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94" name="Freeform 793"/>
              <p:cNvSpPr>
                <a:spLocks/>
              </p:cNvSpPr>
              <p:nvPr/>
            </p:nvSpPr>
            <p:spPr bwMode="auto">
              <a:xfrm>
                <a:off x="0" y="286"/>
                <a:ext cx="9" cy="32"/>
              </a:xfrm>
              <a:custGeom>
                <a:avLst/>
                <a:gdLst>
                  <a:gd name="T0" fmla="*/ 35 w 35"/>
                  <a:gd name="T1" fmla="*/ 158 h 160"/>
                  <a:gd name="T2" fmla="*/ 8 w 35"/>
                  <a:gd name="T3" fmla="*/ 160 h 160"/>
                  <a:gd name="T4" fmla="*/ 0 w 35"/>
                  <a:gd name="T5" fmla="*/ 3 h 160"/>
                  <a:gd name="T6" fmla="*/ 0 w 35"/>
                  <a:gd name="T7" fmla="*/ 0 h 160"/>
                  <a:gd name="T8" fmla="*/ 27 w 35"/>
                  <a:gd name="T9" fmla="*/ 1 h 160"/>
                  <a:gd name="T10" fmla="*/ 35 w 35"/>
                  <a:gd name="T11" fmla="*/ 158 h 16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"/>
                  <a:gd name="T19" fmla="*/ 0 h 160"/>
                  <a:gd name="T20" fmla="*/ 35 w 35"/>
                  <a:gd name="T21" fmla="*/ 160 h 16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" h="160">
                    <a:moveTo>
                      <a:pt x="35" y="158"/>
                    </a:moveTo>
                    <a:lnTo>
                      <a:pt x="8" y="160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27" y="1"/>
                    </a:lnTo>
                    <a:lnTo>
                      <a:pt x="35" y="15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95" name="Freeform 794"/>
              <p:cNvSpPr>
                <a:spLocks/>
              </p:cNvSpPr>
              <p:nvPr/>
            </p:nvSpPr>
            <p:spPr bwMode="auto">
              <a:xfrm>
                <a:off x="0" y="249"/>
                <a:ext cx="9" cy="37"/>
              </a:xfrm>
              <a:custGeom>
                <a:avLst/>
                <a:gdLst>
                  <a:gd name="T0" fmla="*/ 27 w 35"/>
                  <a:gd name="T1" fmla="*/ 186 h 186"/>
                  <a:gd name="T2" fmla="*/ 0 w 35"/>
                  <a:gd name="T3" fmla="*/ 185 h 186"/>
                  <a:gd name="T4" fmla="*/ 8 w 35"/>
                  <a:gd name="T5" fmla="*/ 0 h 186"/>
                  <a:gd name="T6" fmla="*/ 35 w 35"/>
                  <a:gd name="T7" fmla="*/ 1 h 186"/>
                  <a:gd name="T8" fmla="*/ 35 w 35"/>
                  <a:gd name="T9" fmla="*/ 1 h 186"/>
                  <a:gd name="T10" fmla="*/ 27 w 35"/>
                  <a:gd name="T11" fmla="*/ 186 h 18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"/>
                  <a:gd name="T19" fmla="*/ 0 h 186"/>
                  <a:gd name="T20" fmla="*/ 35 w 35"/>
                  <a:gd name="T21" fmla="*/ 186 h 18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" h="186">
                    <a:moveTo>
                      <a:pt x="27" y="186"/>
                    </a:moveTo>
                    <a:lnTo>
                      <a:pt x="0" y="185"/>
                    </a:lnTo>
                    <a:lnTo>
                      <a:pt x="8" y="0"/>
                    </a:lnTo>
                    <a:lnTo>
                      <a:pt x="35" y="1"/>
                    </a:lnTo>
                    <a:lnTo>
                      <a:pt x="27" y="18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96" name="Freeform 795"/>
              <p:cNvSpPr>
                <a:spLocks/>
              </p:cNvSpPr>
              <p:nvPr/>
            </p:nvSpPr>
            <p:spPr bwMode="auto">
              <a:xfrm>
                <a:off x="2" y="198"/>
                <a:ext cx="9" cy="51"/>
              </a:xfrm>
              <a:custGeom>
                <a:avLst/>
                <a:gdLst>
                  <a:gd name="T0" fmla="*/ 27 w 34"/>
                  <a:gd name="T1" fmla="*/ 258 h 258"/>
                  <a:gd name="T2" fmla="*/ 0 w 34"/>
                  <a:gd name="T3" fmla="*/ 257 h 258"/>
                  <a:gd name="T4" fmla="*/ 8 w 34"/>
                  <a:gd name="T5" fmla="*/ 11 h 258"/>
                  <a:gd name="T6" fmla="*/ 12 w 34"/>
                  <a:gd name="T7" fmla="*/ 0 h 258"/>
                  <a:gd name="T8" fmla="*/ 34 w 34"/>
                  <a:gd name="T9" fmla="*/ 19 h 258"/>
                  <a:gd name="T10" fmla="*/ 27 w 34"/>
                  <a:gd name="T11" fmla="*/ 258 h 25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4"/>
                  <a:gd name="T19" fmla="*/ 0 h 258"/>
                  <a:gd name="T20" fmla="*/ 34 w 34"/>
                  <a:gd name="T21" fmla="*/ 258 h 25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4" h="258">
                    <a:moveTo>
                      <a:pt x="27" y="258"/>
                    </a:moveTo>
                    <a:lnTo>
                      <a:pt x="0" y="257"/>
                    </a:lnTo>
                    <a:lnTo>
                      <a:pt x="8" y="11"/>
                    </a:lnTo>
                    <a:lnTo>
                      <a:pt x="12" y="0"/>
                    </a:lnTo>
                    <a:lnTo>
                      <a:pt x="34" y="19"/>
                    </a:lnTo>
                    <a:lnTo>
                      <a:pt x="27" y="25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97" name="Freeform 796"/>
              <p:cNvSpPr>
                <a:spLocks/>
              </p:cNvSpPr>
              <p:nvPr/>
            </p:nvSpPr>
            <p:spPr bwMode="auto">
              <a:xfrm>
                <a:off x="1" y="3"/>
                <a:ext cx="1251" cy="1561"/>
              </a:xfrm>
              <a:custGeom>
                <a:avLst/>
                <a:gdLst>
                  <a:gd name="T0" fmla="*/ 119 w 5005"/>
                  <a:gd name="T1" fmla="*/ 727 h 7802"/>
                  <a:gd name="T2" fmla="*/ 676 w 5005"/>
                  <a:gd name="T3" fmla="*/ 383 h 7802"/>
                  <a:gd name="T4" fmla="*/ 1687 w 5005"/>
                  <a:gd name="T5" fmla="*/ 68 h 7802"/>
                  <a:gd name="T6" fmla="*/ 2951 w 5005"/>
                  <a:gd name="T7" fmla="*/ 20 h 7802"/>
                  <a:gd name="T8" fmla="*/ 4002 w 5005"/>
                  <a:gd name="T9" fmla="*/ 216 h 7802"/>
                  <a:gd name="T10" fmla="*/ 4973 w 5005"/>
                  <a:gd name="T11" fmla="*/ 677 h 7802"/>
                  <a:gd name="T12" fmla="*/ 4957 w 5005"/>
                  <a:gd name="T13" fmla="*/ 1710 h 7802"/>
                  <a:gd name="T14" fmla="*/ 4512 w 5005"/>
                  <a:gd name="T15" fmla="*/ 1169 h 7802"/>
                  <a:gd name="T16" fmla="*/ 3557 w 5005"/>
                  <a:gd name="T17" fmla="*/ 944 h 7802"/>
                  <a:gd name="T18" fmla="*/ 2212 w 5005"/>
                  <a:gd name="T19" fmla="*/ 727 h 7802"/>
                  <a:gd name="T20" fmla="*/ 907 w 5005"/>
                  <a:gd name="T21" fmla="*/ 1032 h 7802"/>
                  <a:gd name="T22" fmla="*/ 875 w 5005"/>
                  <a:gd name="T23" fmla="*/ 1386 h 7802"/>
                  <a:gd name="T24" fmla="*/ 2251 w 5005"/>
                  <a:gd name="T25" fmla="*/ 1768 h 7802"/>
                  <a:gd name="T26" fmla="*/ 3596 w 5005"/>
                  <a:gd name="T27" fmla="*/ 2485 h 7802"/>
                  <a:gd name="T28" fmla="*/ 3835 w 5005"/>
                  <a:gd name="T29" fmla="*/ 3361 h 7802"/>
                  <a:gd name="T30" fmla="*/ 3541 w 5005"/>
                  <a:gd name="T31" fmla="*/ 3851 h 7802"/>
                  <a:gd name="T32" fmla="*/ 2801 w 5005"/>
                  <a:gd name="T33" fmla="*/ 4038 h 7802"/>
                  <a:gd name="T34" fmla="*/ 1853 w 5005"/>
                  <a:gd name="T35" fmla="*/ 4205 h 7802"/>
                  <a:gd name="T36" fmla="*/ 1345 w 5005"/>
                  <a:gd name="T37" fmla="*/ 4392 h 7802"/>
                  <a:gd name="T38" fmla="*/ 2132 w 5005"/>
                  <a:gd name="T39" fmla="*/ 4775 h 7802"/>
                  <a:gd name="T40" fmla="*/ 2706 w 5005"/>
                  <a:gd name="T41" fmla="*/ 5286 h 7802"/>
                  <a:gd name="T42" fmla="*/ 2753 w 5005"/>
                  <a:gd name="T43" fmla="*/ 5906 h 7802"/>
                  <a:gd name="T44" fmla="*/ 2617 w 5005"/>
                  <a:gd name="T45" fmla="*/ 6446 h 7802"/>
                  <a:gd name="T46" fmla="*/ 2522 w 5005"/>
                  <a:gd name="T47" fmla="*/ 6820 h 7802"/>
                  <a:gd name="T48" fmla="*/ 2609 w 5005"/>
                  <a:gd name="T49" fmla="*/ 7232 h 7802"/>
                  <a:gd name="T50" fmla="*/ 2427 w 5005"/>
                  <a:gd name="T51" fmla="*/ 7694 h 7802"/>
                  <a:gd name="T52" fmla="*/ 2379 w 5005"/>
                  <a:gd name="T53" fmla="*/ 7389 h 7802"/>
                  <a:gd name="T54" fmla="*/ 2251 w 5005"/>
                  <a:gd name="T55" fmla="*/ 6878 h 7802"/>
                  <a:gd name="T56" fmla="*/ 2267 w 5005"/>
                  <a:gd name="T57" fmla="*/ 6308 h 7802"/>
                  <a:gd name="T58" fmla="*/ 2506 w 5005"/>
                  <a:gd name="T59" fmla="*/ 5896 h 7802"/>
                  <a:gd name="T60" fmla="*/ 2259 w 5005"/>
                  <a:gd name="T61" fmla="*/ 5502 h 7802"/>
                  <a:gd name="T62" fmla="*/ 1639 w 5005"/>
                  <a:gd name="T63" fmla="*/ 5217 h 7802"/>
                  <a:gd name="T64" fmla="*/ 1042 w 5005"/>
                  <a:gd name="T65" fmla="*/ 4815 h 7802"/>
                  <a:gd name="T66" fmla="*/ 971 w 5005"/>
                  <a:gd name="T67" fmla="*/ 4303 h 7802"/>
                  <a:gd name="T68" fmla="*/ 1098 w 5005"/>
                  <a:gd name="T69" fmla="*/ 3803 h 7802"/>
                  <a:gd name="T70" fmla="*/ 1599 w 5005"/>
                  <a:gd name="T71" fmla="*/ 3547 h 7802"/>
                  <a:gd name="T72" fmla="*/ 2347 w 5005"/>
                  <a:gd name="T73" fmla="*/ 3409 h 7802"/>
                  <a:gd name="T74" fmla="*/ 3095 w 5005"/>
                  <a:gd name="T75" fmla="*/ 3292 h 7802"/>
                  <a:gd name="T76" fmla="*/ 3501 w 5005"/>
                  <a:gd name="T77" fmla="*/ 3134 h 7802"/>
                  <a:gd name="T78" fmla="*/ 3087 w 5005"/>
                  <a:gd name="T79" fmla="*/ 2830 h 7802"/>
                  <a:gd name="T80" fmla="*/ 2140 w 5005"/>
                  <a:gd name="T81" fmla="*/ 2447 h 7802"/>
                  <a:gd name="T82" fmla="*/ 1114 w 5005"/>
                  <a:gd name="T83" fmla="*/ 2162 h 7802"/>
                  <a:gd name="T84" fmla="*/ 231 w 5005"/>
                  <a:gd name="T85" fmla="*/ 1848 h 7802"/>
                  <a:gd name="T86" fmla="*/ 8 w 5005"/>
                  <a:gd name="T87" fmla="*/ 1444 h 7802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5005"/>
                  <a:gd name="T133" fmla="*/ 0 h 7802"/>
                  <a:gd name="T134" fmla="*/ 5005 w 5005"/>
                  <a:gd name="T135" fmla="*/ 7802 h 7802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5005" h="7802">
                    <a:moveTo>
                      <a:pt x="8" y="1101"/>
                    </a:moveTo>
                    <a:lnTo>
                      <a:pt x="16" y="855"/>
                    </a:lnTo>
                    <a:lnTo>
                      <a:pt x="119" y="727"/>
                    </a:lnTo>
                    <a:lnTo>
                      <a:pt x="270" y="609"/>
                    </a:lnTo>
                    <a:lnTo>
                      <a:pt x="461" y="492"/>
                    </a:lnTo>
                    <a:lnTo>
                      <a:pt x="676" y="383"/>
                    </a:lnTo>
                    <a:lnTo>
                      <a:pt x="955" y="255"/>
                    </a:lnTo>
                    <a:lnTo>
                      <a:pt x="1337" y="138"/>
                    </a:lnTo>
                    <a:lnTo>
                      <a:pt x="1687" y="68"/>
                    </a:lnTo>
                    <a:lnTo>
                      <a:pt x="2093" y="10"/>
                    </a:lnTo>
                    <a:lnTo>
                      <a:pt x="2498" y="0"/>
                    </a:lnTo>
                    <a:lnTo>
                      <a:pt x="2951" y="20"/>
                    </a:lnTo>
                    <a:lnTo>
                      <a:pt x="3294" y="60"/>
                    </a:lnTo>
                    <a:lnTo>
                      <a:pt x="3660" y="128"/>
                    </a:lnTo>
                    <a:lnTo>
                      <a:pt x="4002" y="216"/>
                    </a:lnTo>
                    <a:lnTo>
                      <a:pt x="4273" y="305"/>
                    </a:lnTo>
                    <a:lnTo>
                      <a:pt x="4591" y="452"/>
                    </a:lnTo>
                    <a:lnTo>
                      <a:pt x="4973" y="677"/>
                    </a:lnTo>
                    <a:lnTo>
                      <a:pt x="4591" y="1091"/>
                    </a:lnTo>
                    <a:lnTo>
                      <a:pt x="5005" y="1661"/>
                    </a:lnTo>
                    <a:lnTo>
                      <a:pt x="4957" y="1710"/>
                    </a:lnTo>
                    <a:lnTo>
                      <a:pt x="4750" y="1424"/>
                    </a:lnTo>
                    <a:lnTo>
                      <a:pt x="4781" y="1543"/>
                    </a:lnTo>
                    <a:lnTo>
                      <a:pt x="4512" y="1169"/>
                    </a:lnTo>
                    <a:lnTo>
                      <a:pt x="4384" y="1316"/>
                    </a:lnTo>
                    <a:lnTo>
                      <a:pt x="3986" y="1111"/>
                    </a:lnTo>
                    <a:lnTo>
                      <a:pt x="3557" y="944"/>
                    </a:lnTo>
                    <a:lnTo>
                      <a:pt x="3095" y="806"/>
                    </a:lnTo>
                    <a:lnTo>
                      <a:pt x="2706" y="737"/>
                    </a:lnTo>
                    <a:lnTo>
                      <a:pt x="2212" y="727"/>
                    </a:lnTo>
                    <a:lnTo>
                      <a:pt x="1742" y="767"/>
                    </a:lnTo>
                    <a:lnTo>
                      <a:pt x="1384" y="845"/>
                    </a:lnTo>
                    <a:lnTo>
                      <a:pt x="907" y="1032"/>
                    </a:lnTo>
                    <a:lnTo>
                      <a:pt x="644" y="1169"/>
                    </a:lnTo>
                    <a:lnTo>
                      <a:pt x="477" y="1287"/>
                    </a:lnTo>
                    <a:lnTo>
                      <a:pt x="875" y="1386"/>
                    </a:lnTo>
                    <a:lnTo>
                      <a:pt x="1337" y="1494"/>
                    </a:lnTo>
                    <a:lnTo>
                      <a:pt x="1758" y="1611"/>
                    </a:lnTo>
                    <a:lnTo>
                      <a:pt x="2251" y="1768"/>
                    </a:lnTo>
                    <a:lnTo>
                      <a:pt x="2809" y="1985"/>
                    </a:lnTo>
                    <a:lnTo>
                      <a:pt x="3238" y="2201"/>
                    </a:lnTo>
                    <a:lnTo>
                      <a:pt x="3596" y="2485"/>
                    </a:lnTo>
                    <a:lnTo>
                      <a:pt x="3843" y="2790"/>
                    </a:lnTo>
                    <a:lnTo>
                      <a:pt x="3843" y="3164"/>
                    </a:lnTo>
                    <a:lnTo>
                      <a:pt x="3835" y="3361"/>
                    </a:lnTo>
                    <a:lnTo>
                      <a:pt x="3811" y="3616"/>
                    </a:lnTo>
                    <a:lnTo>
                      <a:pt x="3699" y="3744"/>
                    </a:lnTo>
                    <a:lnTo>
                      <a:pt x="3541" y="3851"/>
                    </a:lnTo>
                    <a:lnTo>
                      <a:pt x="3349" y="3921"/>
                    </a:lnTo>
                    <a:lnTo>
                      <a:pt x="3095" y="3989"/>
                    </a:lnTo>
                    <a:lnTo>
                      <a:pt x="2801" y="4038"/>
                    </a:lnTo>
                    <a:lnTo>
                      <a:pt x="2482" y="4098"/>
                    </a:lnTo>
                    <a:lnTo>
                      <a:pt x="2164" y="4136"/>
                    </a:lnTo>
                    <a:lnTo>
                      <a:pt x="1853" y="4205"/>
                    </a:lnTo>
                    <a:lnTo>
                      <a:pt x="1575" y="4275"/>
                    </a:lnTo>
                    <a:lnTo>
                      <a:pt x="1416" y="4343"/>
                    </a:lnTo>
                    <a:lnTo>
                      <a:pt x="1345" y="4392"/>
                    </a:lnTo>
                    <a:lnTo>
                      <a:pt x="1575" y="4510"/>
                    </a:lnTo>
                    <a:lnTo>
                      <a:pt x="1869" y="4638"/>
                    </a:lnTo>
                    <a:lnTo>
                      <a:pt x="2132" y="4775"/>
                    </a:lnTo>
                    <a:lnTo>
                      <a:pt x="2387" y="4942"/>
                    </a:lnTo>
                    <a:lnTo>
                      <a:pt x="2585" y="5109"/>
                    </a:lnTo>
                    <a:lnTo>
                      <a:pt x="2706" y="5286"/>
                    </a:lnTo>
                    <a:lnTo>
                      <a:pt x="2745" y="5532"/>
                    </a:lnTo>
                    <a:lnTo>
                      <a:pt x="2753" y="5729"/>
                    </a:lnTo>
                    <a:lnTo>
                      <a:pt x="2753" y="5906"/>
                    </a:lnTo>
                    <a:lnTo>
                      <a:pt x="2745" y="6121"/>
                    </a:lnTo>
                    <a:lnTo>
                      <a:pt x="2721" y="6278"/>
                    </a:lnTo>
                    <a:lnTo>
                      <a:pt x="2617" y="6446"/>
                    </a:lnTo>
                    <a:lnTo>
                      <a:pt x="2522" y="6563"/>
                    </a:lnTo>
                    <a:lnTo>
                      <a:pt x="2490" y="6691"/>
                    </a:lnTo>
                    <a:lnTo>
                      <a:pt x="2522" y="6820"/>
                    </a:lnTo>
                    <a:lnTo>
                      <a:pt x="2585" y="6957"/>
                    </a:lnTo>
                    <a:lnTo>
                      <a:pt x="2617" y="7085"/>
                    </a:lnTo>
                    <a:lnTo>
                      <a:pt x="2609" y="7232"/>
                    </a:lnTo>
                    <a:lnTo>
                      <a:pt x="2538" y="7399"/>
                    </a:lnTo>
                    <a:lnTo>
                      <a:pt x="2482" y="7546"/>
                    </a:lnTo>
                    <a:lnTo>
                      <a:pt x="2427" y="7694"/>
                    </a:lnTo>
                    <a:lnTo>
                      <a:pt x="2403" y="7802"/>
                    </a:lnTo>
                    <a:lnTo>
                      <a:pt x="2387" y="7615"/>
                    </a:lnTo>
                    <a:lnTo>
                      <a:pt x="2379" y="7389"/>
                    </a:lnTo>
                    <a:lnTo>
                      <a:pt x="2363" y="7212"/>
                    </a:lnTo>
                    <a:lnTo>
                      <a:pt x="2315" y="7055"/>
                    </a:lnTo>
                    <a:lnTo>
                      <a:pt x="2251" y="6878"/>
                    </a:lnTo>
                    <a:lnTo>
                      <a:pt x="2235" y="6691"/>
                    </a:lnTo>
                    <a:lnTo>
                      <a:pt x="2243" y="6505"/>
                    </a:lnTo>
                    <a:lnTo>
                      <a:pt x="2267" y="6308"/>
                    </a:lnTo>
                    <a:lnTo>
                      <a:pt x="2332" y="6131"/>
                    </a:lnTo>
                    <a:lnTo>
                      <a:pt x="2419" y="5994"/>
                    </a:lnTo>
                    <a:lnTo>
                      <a:pt x="2506" y="5896"/>
                    </a:lnTo>
                    <a:lnTo>
                      <a:pt x="2474" y="5709"/>
                    </a:lnTo>
                    <a:lnTo>
                      <a:pt x="2363" y="5571"/>
                    </a:lnTo>
                    <a:lnTo>
                      <a:pt x="2259" y="5502"/>
                    </a:lnTo>
                    <a:lnTo>
                      <a:pt x="2108" y="5414"/>
                    </a:lnTo>
                    <a:lnTo>
                      <a:pt x="1917" y="5335"/>
                    </a:lnTo>
                    <a:lnTo>
                      <a:pt x="1639" y="5217"/>
                    </a:lnTo>
                    <a:lnTo>
                      <a:pt x="1392" y="5099"/>
                    </a:lnTo>
                    <a:lnTo>
                      <a:pt x="1209" y="4982"/>
                    </a:lnTo>
                    <a:lnTo>
                      <a:pt x="1042" y="4815"/>
                    </a:lnTo>
                    <a:lnTo>
                      <a:pt x="995" y="4677"/>
                    </a:lnTo>
                    <a:lnTo>
                      <a:pt x="987" y="4500"/>
                    </a:lnTo>
                    <a:lnTo>
                      <a:pt x="971" y="4303"/>
                    </a:lnTo>
                    <a:lnTo>
                      <a:pt x="979" y="4156"/>
                    </a:lnTo>
                    <a:lnTo>
                      <a:pt x="1010" y="3950"/>
                    </a:lnTo>
                    <a:lnTo>
                      <a:pt x="1098" y="3803"/>
                    </a:lnTo>
                    <a:lnTo>
                      <a:pt x="1240" y="3694"/>
                    </a:lnTo>
                    <a:lnTo>
                      <a:pt x="1400" y="3616"/>
                    </a:lnTo>
                    <a:lnTo>
                      <a:pt x="1599" y="3547"/>
                    </a:lnTo>
                    <a:lnTo>
                      <a:pt x="1830" y="3488"/>
                    </a:lnTo>
                    <a:lnTo>
                      <a:pt x="2093" y="3439"/>
                    </a:lnTo>
                    <a:lnTo>
                      <a:pt x="2347" y="3409"/>
                    </a:lnTo>
                    <a:lnTo>
                      <a:pt x="2593" y="3371"/>
                    </a:lnTo>
                    <a:lnTo>
                      <a:pt x="2856" y="3331"/>
                    </a:lnTo>
                    <a:lnTo>
                      <a:pt x="3095" y="3292"/>
                    </a:lnTo>
                    <a:lnTo>
                      <a:pt x="3286" y="3232"/>
                    </a:lnTo>
                    <a:lnTo>
                      <a:pt x="3445" y="3194"/>
                    </a:lnTo>
                    <a:lnTo>
                      <a:pt x="3501" y="3134"/>
                    </a:lnTo>
                    <a:lnTo>
                      <a:pt x="3445" y="3056"/>
                    </a:lnTo>
                    <a:lnTo>
                      <a:pt x="3278" y="2937"/>
                    </a:lnTo>
                    <a:lnTo>
                      <a:pt x="3087" y="2830"/>
                    </a:lnTo>
                    <a:lnTo>
                      <a:pt x="2832" y="2712"/>
                    </a:lnTo>
                    <a:lnTo>
                      <a:pt x="2530" y="2584"/>
                    </a:lnTo>
                    <a:lnTo>
                      <a:pt x="2140" y="2447"/>
                    </a:lnTo>
                    <a:lnTo>
                      <a:pt x="1742" y="2328"/>
                    </a:lnTo>
                    <a:lnTo>
                      <a:pt x="1440" y="2250"/>
                    </a:lnTo>
                    <a:lnTo>
                      <a:pt x="1114" y="2162"/>
                    </a:lnTo>
                    <a:lnTo>
                      <a:pt x="763" y="2053"/>
                    </a:lnTo>
                    <a:lnTo>
                      <a:pt x="445" y="1945"/>
                    </a:lnTo>
                    <a:lnTo>
                      <a:pt x="231" y="1848"/>
                    </a:lnTo>
                    <a:lnTo>
                      <a:pt x="79" y="1729"/>
                    </a:lnTo>
                    <a:lnTo>
                      <a:pt x="23" y="1621"/>
                    </a:lnTo>
                    <a:lnTo>
                      <a:pt x="8" y="1444"/>
                    </a:lnTo>
                    <a:lnTo>
                      <a:pt x="0" y="1287"/>
                    </a:lnTo>
                    <a:lnTo>
                      <a:pt x="8" y="1101"/>
                    </a:lnTo>
                    <a:close/>
                  </a:path>
                </a:pathLst>
              </a:custGeom>
              <a:solidFill>
                <a:srgbClr val="ABBF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98" name="Freeform 797"/>
              <p:cNvSpPr>
                <a:spLocks/>
              </p:cNvSpPr>
              <p:nvPr/>
            </p:nvSpPr>
            <p:spPr bwMode="auto">
              <a:xfrm>
                <a:off x="2" y="146"/>
                <a:ext cx="30" cy="30"/>
              </a:xfrm>
              <a:custGeom>
                <a:avLst/>
                <a:gdLst>
                  <a:gd name="T0" fmla="*/ 23 w 121"/>
                  <a:gd name="T1" fmla="*/ 149 h 149"/>
                  <a:gd name="T2" fmla="*/ 0 w 121"/>
                  <a:gd name="T3" fmla="*/ 130 h 149"/>
                  <a:gd name="T4" fmla="*/ 103 w 121"/>
                  <a:gd name="T5" fmla="*/ 3 h 149"/>
                  <a:gd name="T6" fmla="*/ 106 w 121"/>
                  <a:gd name="T7" fmla="*/ 0 h 149"/>
                  <a:gd name="T8" fmla="*/ 121 w 121"/>
                  <a:gd name="T9" fmla="*/ 26 h 149"/>
                  <a:gd name="T10" fmla="*/ 23 w 121"/>
                  <a:gd name="T11" fmla="*/ 149 h 14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1"/>
                  <a:gd name="T19" fmla="*/ 0 h 149"/>
                  <a:gd name="T20" fmla="*/ 121 w 121"/>
                  <a:gd name="T21" fmla="*/ 149 h 14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1" h="149">
                    <a:moveTo>
                      <a:pt x="23" y="149"/>
                    </a:moveTo>
                    <a:lnTo>
                      <a:pt x="0" y="130"/>
                    </a:lnTo>
                    <a:lnTo>
                      <a:pt x="103" y="3"/>
                    </a:lnTo>
                    <a:lnTo>
                      <a:pt x="106" y="0"/>
                    </a:lnTo>
                    <a:lnTo>
                      <a:pt x="121" y="26"/>
                    </a:lnTo>
                    <a:lnTo>
                      <a:pt x="23" y="14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99" name="Freeform 798"/>
              <p:cNvSpPr>
                <a:spLocks/>
              </p:cNvSpPr>
              <p:nvPr/>
            </p:nvSpPr>
            <p:spPr bwMode="auto">
              <a:xfrm>
                <a:off x="29" y="122"/>
                <a:ext cx="41" cy="29"/>
              </a:xfrm>
              <a:custGeom>
                <a:avLst/>
                <a:gdLst>
                  <a:gd name="T0" fmla="*/ 15 w 165"/>
                  <a:gd name="T1" fmla="*/ 145 h 145"/>
                  <a:gd name="T2" fmla="*/ 0 w 165"/>
                  <a:gd name="T3" fmla="*/ 119 h 145"/>
                  <a:gd name="T4" fmla="*/ 151 w 165"/>
                  <a:gd name="T5" fmla="*/ 2 h 145"/>
                  <a:gd name="T6" fmla="*/ 153 w 165"/>
                  <a:gd name="T7" fmla="*/ 0 h 145"/>
                  <a:gd name="T8" fmla="*/ 165 w 165"/>
                  <a:gd name="T9" fmla="*/ 29 h 145"/>
                  <a:gd name="T10" fmla="*/ 15 w 165"/>
                  <a:gd name="T11" fmla="*/ 145 h 14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65"/>
                  <a:gd name="T19" fmla="*/ 0 h 145"/>
                  <a:gd name="T20" fmla="*/ 165 w 165"/>
                  <a:gd name="T21" fmla="*/ 145 h 14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65" h="145">
                    <a:moveTo>
                      <a:pt x="15" y="145"/>
                    </a:moveTo>
                    <a:lnTo>
                      <a:pt x="0" y="119"/>
                    </a:lnTo>
                    <a:lnTo>
                      <a:pt x="151" y="2"/>
                    </a:lnTo>
                    <a:lnTo>
                      <a:pt x="153" y="0"/>
                    </a:lnTo>
                    <a:lnTo>
                      <a:pt x="165" y="29"/>
                    </a:lnTo>
                    <a:lnTo>
                      <a:pt x="15" y="14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800" name="Freeform 799"/>
              <p:cNvSpPr>
                <a:spLocks/>
              </p:cNvSpPr>
              <p:nvPr/>
            </p:nvSpPr>
            <p:spPr bwMode="auto">
              <a:xfrm>
                <a:off x="67" y="98"/>
                <a:ext cx="50" cy="30"/>
              </a:xfrm>
              <a:custGeom>
                <a:avLst/>
                <a:gdLst>
                  <a:gd name="T0" fmla="*/ 12 w 201"/>
                  <a:gd name="T1" fmla="*/ 147 h 147"/>
                  <a:gd name="T2" fmla="*/ 0 w 201"/>
                  <a:gd name="T3" fmla="*/ 118 h 147"/>
                  <a:gd name="T4" fmla="*/ 190 w 201"/>
                  <a:gd name="T5" fmla="*/ 1 h 147"/>
                  <a:gd name="T6" fmla="*/ 191 w 201"/>
                  <a:gd name="T7" fmla="*/ 0 h 147"/>
                  <a:gd name="T8" fmla="*/ 201 w 201"/>
                  <a:gd name="T9" fmla="*/ 31 h 147"/>
                  <a:gd name="T10" fmla="*/ 12 w 201"/>
                  <a:gd name="T11" fmla="*/ 147 h 14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01"/>
                  <a:gd name="T19" fmla="*/ 0 h 147"/>
                  <a:gd name="T20" fmla="*/ 201 w 201"/>
                  <a:gd name="T21" fmla="*/ 147 h 14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01" h="147">
                    <a:moveTo>
                      <a:pt x="12" y="147"/>
                    </a:moveTo>
                    <a:lnTo>
                      <a:pt x="0" y="118"/>
                    </a:lnTo>
                    <a:lnTo>
                      <a:pt x="190" y="1"/>
                    </a:lnTo>
                    <a:lnTo>
                      <a:pt x="191" y="0"/>
                    </a:lnTo>
                    <a:lnTo>
                      <a:pt x="201" y="31"/>
                    </a:lnTo>
                    <a:lnTo>
                      <a:pt x="12" y="14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801" name="Freeform 800"/>
              <p:cNvSpPr>
                <a:spLocks/>
              </p:cNvSpPr>
              <p:nvPr/>
            </p:nvSpPr>
            <p:spPr bwMode="auto">
              <a:xfrm>
                <a:off x="115" y="77"/>
                <a:ext cx="56" cy="28"/>
              </a:xfrm>
              <a:custGeom>
                <a:avLst/>
                <a:gdLst>
                  <a:gd name="T0" fmla="*/ 10 w 225"/>
                  <a:gd name="T1" fmla="*/ 139 h 139"/>
                  <a:gd name="T2" fmla="*/ 0 w 225"/>
                  <a:gd name="T3" fmla="*/ 108 h 139"/>
                  <a:gd name="T4" fmla="*/ 215 w 225"/>
                  <a:gd name="T5" fmla="*/ 0 h 139"/>
                  <a:gd name="T6" fmla="*/ 216 w 225"/>
                  <a:gd name="T7" fmla="*/ 0 h 139"/>
                  <a:gd name="T8" fmla="*/ 225 w 225"/>
                  <a:gd name="T9" fmla="*/ 31 h 139"/>
                  <a:gd name="T10" fmla="*/ 10 w 225"/>
                  <a:gd name="T11" fmla="*/ 139 h 13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25"/>
                  <a:gd name="T19" fmla="*/ 0 h 139"/>
                  <a:gd name="T20" fmla="*/ 225 w 225"/>
                  <a:gd name="T21" fmla="*/ 139 h 13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25" h="139">
                    <a:moveTo>
                      <a:pt x="10" y="139"/>
                    </a:moveTo>
                    <a:lnTo>
                      <a:pt x="0" y="108"/>
                    </a:lnTo>
                    <a:lnTo>
                      <a:pt x="215" y="0"/>
                    </a:lnTo>
                    <a:lnTo>
                      <a:pt x="216" y="0"/>
                    </a:lnTo>
                    <a:lnTo>
                      <a:pt x="225" y="31"/>
                    </a:lnTo>
                    <a:lnTo>
                      <a:pt x="10" y="1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802" name="Freeform 801"/>
              <p:cNvSpPr>
                <a:spLocks/>
              </p:cNvSpPr>
              <p:nvPr/>
            </p:nvSpPr>
            <p:spPr bwMode="auto">
              <a:xfrm>
                <a:off x="168" y="51"/>
                <a:ext cx="72" cy="32"/>
              </a:xfrm>
              <a:custGeom>
                <a:avLst/>
                <a:gdLst>
                  <a:gd name="T0" fmla="*/ 9 w 287"/>
                  <a:gd name="T1" fmla="*/ 160 h 160"/>
                  <a:gd name="T2" fmla="*/ 0 w 287"/>
                  <a:gd name="T3" fmla="*/ 129 h 160"/>
                  <a:gd name="T4" fmla="*/ 278 w 287"/>
                  <a:gd name="T5" fmla="*/ 1 h 160"/>
                  <a:gd name="T6" fmla="*/ 280 w 287"/>
                  <a:gd name="T7" fmla="*/ 0 h 160"/>
                  <a:gd name="T8" fmla="*/ 287 w 287"/>
                  <a:gd name="T9" fmla="*/ 32 h 160"/>
                  <a:gd name="T10" fmla="*/ 9 w 287"/>
                  <a:gd name="T11" fmla="*/ 160 h 16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87"/>
                  <a:gd name="T19" fmla="*/ 0 h 160"/>
                  <a:gd name="T20" fmla="*/ 287 w 287"/>
                  <a:gd name="T21" fmla="*/ 160 h 16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87" h="160">
                    <a:moveTo>
                      <a:pt x="9" y="160"/>
                    </a:moveTo>
                    <a:lnTo>
                      <a:pt x="0" y="129"/>
                    </a:lnTo>
                    <a:lnTo>
                      <a:pt x="278" y="1"/>
                    </a:lnTo>
                    <a:lnTo>
                      <a:pt x="280" y="0"/>
                    </a:lnTo>
                    <a:lnTo>
                      <a:pt x="287" y="32"/>
                    </a:lnTo>
                    <a:lnTo>
                      <a:pt x="9" y="16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803" name="Freeform 802"/>
              <p:cNvSpPr>
                <a:spLocks/>
              </p:cNvSpPr>
              <p:nvPr/>
            </p:nvSpPr>
            <p:spPr bwMode="auto">
              <a:xfrm>
                <a:off x="238" y="27"/>
                <a:ext cx="97" cy="30"/>
              </a:xfrm>
              <a:custGeom>
                <a:avLst/>
                <a:gdLst>
                  <a:gd name="T0" fmla="*/ 7 w 387"/>
                  <a:gd name="T1" fmla="*/ 150 h 150"/>
                  <a:gd name="T2" fmla="*/ 0 w 387"/>
                  <a:gd name="T3" fmla="*/ 118 h 150"/>
                  <a:gd name="T4" fmla="*/ 382 w 387"/>
                  <a:gd name="T5" fmla="*/ 0 h 150"/>
                  <a:gd name="T6" fmla="*/ 383 w 387"/>
                  <a:gd name="T7" fmla="*/ 0 h 150"/>
                  <a:gd name="T8" fmla="*/ 387 w 387"/>
                  <a:gd name="T9" fmla="*/ 33 h 150"/>
                  <a:gd name="T10" fmla="*/ 7 w 387"/>
                  <a:gd name="T11" fmla="*/ 150 h 15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87"/>
                  <a:gd name="T19" fmla="*/ 0 h 150"/>
                  <a:gd name="T20" fmla="*/ 387 w 387"/>
                  <a:gd name="T21" fmla="*/ 150 h 15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87" h="150">
                    <a:moveTo>
                      <a:pt x="7" y="150"/>
                    </a:moveTo>
                    <a:lnTo>
                      <a:pt x="0" y="118"/>
                    </a:lnTo>
                    <a:lnTo>
                      <a:pt x="382" y="0"/>
                    </a:lnTo>
                    <a:lnTo>
                      <a:pt x="383" y="0"/>
                    </a:lnTo>
                    <a:lnTo>
                      <a:pt x="387" y="33"/>
                    </a:lnTo>
                    <a:lnTo>
                      <a:pt x="7" y="15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804" name="Freeform 803"/>
              <p:cNvSpPr>
                <a:spLocks/>
              </p:cNvSpPr>
              <p:nvPr/>
            </p:nvSpPr>
            <p:spPr bwMode="auto">
              <a:xfrm>
                <a:off x="334" y="14"/>
                <a:ext cx="89" cy="20"/>
              </a:xfrm>
              <a:custGeom>
                <a:avLst/>
                <a:gdLst>
                  <a:gd name="T0" fmla="*/ 4 w 354"/>
                  <a:gd name="T1" fmla="*/ 102 h 102"/>
                  <a:gd name="T2" fmla="*/ 0 w 354"/>
                  <a:gd name="T3" fmla="*/ 69 h 102"/>
                  <a:gd name="T4" fmla="*/ 350 w 354"/>
                  <a:gd name="T5" fmla="*/ 0 h 102"/>
                  <a:gd name="T6" fmla="*/ 350 w 354"/>
                  <a:gd name="T7" fmla="*/ 0 h 102"/>
                  <a:gd name="T8" fmla="*/ 354 w 354"/>
                  <a:gd name="T9" fmla="*/ 34 h 102"/>
                  <a:gd name="T10" fmla="*/ 4 w 354"/>
                  <a:gd name="T11" fmla="*/ 102 h 10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4"/>
                  <a:gd name="T19" fmla="*/ 0 h 102"/>
                  <a:gd name="T20" fmla="*/ 354 w 354"/>
                  <a:gd name="T21" fmla="*/ 102 h 10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4" h="102">
                    <a:moveTo>
                      <a:pt x="4" y="102"/>
                    </a:moveTo>
                    <a:lnTo>
                      <a:pt x="0" y="69"/>
                    </a:lnTo>
                    <a:lnTo>
                      <a:pt x="350" y="0"/>
                    </a:lnTo>
                    <a:lnTo>
                      <a:pt x="354" y="34"/>
                    </a:lnTo>
                    <a:lnTo>
                      <a:pt x="4" y="10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805" name="Freeform 804"/>
              <p:cNvSpPr>
                <a:spLocks/>
              </p:cNvSpPr>
              <p:nvPr/>
            </p:nvSpPr>
            <p:spPr bwMode="auto">
              <a:xfrm>
                <a:off x="422" y="2"/>
                <a:ext cx="102" cy="18"/>
              </a:xfrm>
              <a:custGeom>
                <a:avLst/>
                <a:gdLst>
                  <a:gd name="T0" fmla="*/ 4 w 408"/>
                  <a:gd name="T1" fmla="*/ 92 h 92"/>
                  <a:gd name="T2" fmla="*/ 0 w 408"/>
                  <a:gd name="T3" fmla="*/ 58 h 92"/>
                  <a:gd name="T4" fmla="*/ 406 w 408"/>
                  <a:gd name="T5" fmla="*/ 0 h 92"/>
                  <a:gd name="T6" fmla="*/ 407 w 408"/>
                  <a:gd name="T7" fmla="*/ 0 h 92"/>
                  <a:gd name="T8" fmla="*/ 408 w 408"/>
                  <a:gd name="T9" fmla="*/ 32 h 92"/>
                  <a:gd name="T10" fmla="*/ 4 w 408"/>
                  <a:gd name="T11" fmla="*/ 92 h 9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08"/>
                  <a:gd name="T19" fmla="*/ 0 h 92"/>
                  <a:gd name="T20" fmla="*/ 408 w 408"/>
                  <a:gd name="T21" fmla="*/ 92 h 9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08" h="92">
                    <a:moveTo>
                      <a:pt x="4" y="92"/>
                    </a:moveTo>
                    <a:lnTo>
                      <a:pt x="0" y="58"/>
                    </a:lnTo>
                    <a:lnTo>
                      <a:pt x="406" y="0"/>
                    </a:lnTo>
                    <a:lnTo>
                      <a:pt x="407" y="0"/>
                    </a:lnTo>
                    <a:lnTo>
                      <a:pt x="408" y="32"/>
                    </a:lnTo>
                    <a:lnTo>
                      <a:pt x="4" y="9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806" name="Freeform 805"/>
              <p:cNvSpPr>
                <a:spLocks/>
              </p:cNvSpPr>
              <p:nvPr/>
            </p:nvSpPr>
            <p:spPr bwMode="auto">
              <a:xfrm>
                <a:off x="523" y="0"/>
                <a:ext cx="102" cy="8"/>
              </a:xfrm>
              <a:custGeom>
                <a:avLst/>
                <a:gdLst>
                  <a:gd name="T0" fmla="*/ 1 w 407"/>
                  <a:gd name="T1" fmla="*/ 42 h 42"/>
                  <a:gd name="T2" fmla="*/ 0 w 407"/>
                  <a:gd name="T3" fmla="*/ 10 h 42"/>
                  <a:gd name="T4" fmla="*/ 406 w 407"/>
                  <a:gd name="T5" fmla="*/ 0 h 42"/>
                  <a:gd name="T6" fmla="*/ 407 w 407"/>
                  <a:gd name="T7" fmla="*/ 0 h 42"/>
                  <a:gd name="T8" fmla="*/ 406 w 407"/>
                  <a:gd name="T9" fmla="*/ 32 h 42"/>
                  <a:gd name="T10" fmla="*/ 1 w 407"/>
                  <a:gd name="T11" fmla="*/ 42 h 4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07"/>
                  <a:gd name="T19" fmla="*/ 0 h 42"/>
                  <a:gd name="T20" fmla="*/ 407 w 407"/>
                  <a:gd name="T21" fmla="*/ 42 h 4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07" h="42">
                    <a:moveTo>
                      <a:pt x="1" y="42"/>
                    </a:moveTo>
                    <a:lnTo>
                      <a:pt x="0" y="10"/>
                    </a:lnTo>
                    <a:lnTo>
                      <a:pt x="406" y="0"/>
                    </a:lnTo>
                    <a:lnTo>
                      <a:pt x="407" y="0"/>
                    </a:lnTo>
                    <a:lnTo>
                      <a:pt x="406" y="32"/>
                    </a:lnTo>
                    <a:lnTo>
                      <a:pt x="1" y="4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807" name="Freeform 806"/>
              <p:cNvSpPr>
                <a:spLocks/>
              </p:cNvSpPr>
              <p:nvPr/>
            </p:nvSpPr>
            <p:spPr bwMode="auto">
              <a:xfrm>
                <a:off x="625" y="0"/>
                <a:ext cx="114" cy="10"/>
              </a:xfrm>
              <a:custGeom>
                <a:avLst/>
                <a:gdLst>
                  <a:gd name="T0" fmla="*/ 0 w 455"/>
                  <a:gd name="T1" fmla="*/ 32 h 52"/>
                  <a:gd name="T2" fmla="*/ 1 w 455"/>
                  <a:gd name="T3" fmla="*/ 0 h 52"/>
                  <a:gd name="T4" fmla="*/ 454 w 455"/>
                  <a:gd name="T5" fmla="*/ 20 h 52"/>
                  <a:gd name="T6" fmla="*/ 455 w 455"/>
                  <a:gd name="T7" fmla="*/ 20 h 52"/>
                  <a:gd name="T8" fmla="*/ 453 w 455"/>
                  <a:gd name="T9" fmla="*/ 52 h 52"/>
                  <a:gd name="T10" fmla="*/ 0 w 455"/>
                  <a:gd name="T11" fmla="*/ 32 h 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55"/>
                  <a:gd name="T19" fmla="*/ 0 h 52"/>
                  <a:gd name="T20" fmla="*/ 455 w 455"/>
                  <a:gd name="T21" fmla="*/ 52 h 5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55" h="52">
                    <a:moveTo>
                      <a:pt x="0" y="32"/>
                    </a:moveTo>
                    <a:lnTo>
                      <a:pt x="1" y="0"/>
                    </a:lnTo>
                    <a:lnTo>
                      <a:pt x="454" y="20"/>
                    </a:lnTo>
                    <a:lnTo>
                      <a:pt x="455" y="20"/>
                    </a:lnTo>
                    <a:lnTo>
                      <a:pt x="453" y="52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808" name="Freeform 807"/>
              <p:cNvSpPr>
                <a:spLocks/>
              </p:cNvSpPr>
              <p:nvPr/>
            </p:nvSpPr>
            <p:spPr bwMode="auto">
              <a:xfrm>
                <a:off x="738" y="4"/>
                <a:ext cx="87" cy="14"/>
              </a:xfrm>
              <a:custGeom>
                <a:avLst/>
                <a:gdLst>
                  <a:gd name="T0" fmla="*/ 0 w 345"/>
                  <a:gd name="T1" fmla="*/ 32 h 72"/>
                  <a:gd name="T2" fmla="*/ 2 w 345"/>
                  <a:gd name="T3" fmla="*/ 0 h 72"/>
                  <a:gd name="T4" fmla="*/ 344 w 345"/>
                  <a:gd name="T5" fmla="*/ 38 h 72"/>
                  <a:gd name="T6" fmla="*/ 345 w 345"/>
                  <a:gd name="T7" fmla="*/ 38 h 72"/>
                  <a:gd name="T8" fmla="*/ 341 w 345"/>
                  <a:gd name="T9" fmla="*/ 72 h 72"/>
                  <a:gd name="T10" fmla="*/ 0 w 345"/>
                  <a:gd name="T11" fmla="*/ 32 h 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45"/>
                  <a:gd name="T19" fmla="*/ 0 h 72"/>
                  <a:gd name="T20" fmla="*/ 345 w 345"/>
                  <a:gd name="T21" fmla="*/ 72 h 7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45" h="72">
                    <a:moveTo>
                      <a:pt x="0" y="32"/>
                    </a:moveTo>
                    <a:lnTo>
                      <a:pt x="2" y="0"/>
                    </a:lnTo>
                    <a:lnTo>
                      <a:pt x="344" y="38"/>
                    </a:lnTo>
                    <a:lnTo>
                      <a:pt x="345" y="38"/>
                    </a:lnTo>
                    <a:lnTo>
                      <a:pt x="341" y="72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809" name="Freeform 808"/>
              <p:cNvSpPr>
                <a:spLocks/>
              </p:cNvSpPr>
              <p:nvPr/>
            </p:nvSpPr>
            <p:spPr bwMode="auto">
              <a:xfrm>
                <a:off x="824" y="12"/>
                <a:ext cx="92" cy="20"/>
              </a:xfrm>
              <a:custGeom>
                <a:avLst/>
                <a:gdLst>
                  <a:gd name="T0" fmla="*/ 0 w 370"/>
                  <a:gd name="T1" fmla="*/ 34 h 102"/>
                  <a:gd name="T2" fmla="*/ 4 w 370"/>
                  <a:gd name="T3" fmla="*/ 0 h 102"/>
                  <a:gd name="T4" fmla="*/ 370 w 370"/>
                  <a:gd name="T5" fmla="*/ 70 h 102"/>
                  <a:gd name="T6" fmla="*/ 370 w 370"/>
                  <a:gd name="T7" fmla="*/ 70 h 102"/>
                  <a:gd name="T8" fmla="*/ 365 w 370"/>
                  <a:gd name="T9" fmla="*/ 102 h 102"/>
                  <a:gd name="T10" fmla="*/ 0 w 370"/>
                  <a:gd name="T11" fmla="*/ 34 h 10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70"/>
                  <a:gd name="T19" fmla="*/ 0 h 102"/>
                  <a:gd name="T20" fmla="*/ 370 w 370"/>
                  <a:gd name="T21" fmla="*/ 102 h 10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70" h="102">
                    <a:moveTo>
                      <a:pt x="0" y="34"/>
                    </a:moveTo>
                    <a:lnTo>
                      <a:pt x="4" y="0"/>
                    </a:lnTo>
                    <a:lnTo>
                      <a:pt x="370" y="70"/>
                    </a:lnTo>
                    <a:lnTo>
                      <a:pt x="365" y="102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810" name="Freeform 809"/>
              <p:cNvSpPr>
                <a:spLocks/>
              </p:cNvSpPr>
              <p:nvPr/>
            </p:nvSpPr>
            <p:spPr bwMode="auto">
              <a:xfrm>
                <a:off x="915" y="26"/>
                <a:ext cx="87" cy="24"/>
              </a:xfrm>
              <a:custGeom>
                <a:avLst/>
                <a:gdLst>
                  <a:gd name="T0" fmla="*/ 0 w 348"/>
                  <a:gd name="T1" fmla="*/ 32 h 120"/>
                  <a:gd name="T2" fmla="*/ 5 w 348"/>
                  <a:gd name="T3" fmla="*/ 0 h 120"/>
                  <a:gd name="T4" fmla="*/ 348 w 348"/>
                  <a:gd name="T5" fmla="*/ 89 h 120"/>
                  <a:gd name="T6" fmla="*/ 348 w 348"/>
                  <a:gd name="T7" fmla="*/ 89 h 120"/>
                  <a:gd name="T8" fmla="*/ 342 w 348"/>
                  <a:gd name="T9" fmla="*/ 120 h 120"/>
                  <a:gd name="T10" fmla="*/ 0 w 348"/>
                  <a:gd name="T11" fmla="*/ 32 h 12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48"/>
                  <a:gd name="T19" fmla="*/ 0 h 120"/>
                  <a:gd name="T20" fmla="*/ 348 w 348"/>
                  <a:gd name="T21" fmla="*/ 120 h 12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48" h="120">
                    <a:moveTo>
                      <a:pt x="0" y="32"/>
                    </a:moveTo>
                    <a:lnTo>
                      <a:pt x="5" y="0"/>
                    </a:lnTo>
                    <a:lnTo>
                      <a:pt x="348" y="89"/>
                    </a:lnTo>
                    <a:lnTo>
                      <a:pt x="342" y="12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811" name="Freeform 810"/>
              <p:cNvSpPr>
                <a:spLocks/>
              </p:cNvSpPr>
              <p:nvPr/>
            </p:nvSpPr>
            <p:spPr bwMode="auto">
              <a:xfrm>
                <a:off x="1000" y="43"/>
                <a:ext cx="70" cy="24"/>
              </a:xfrm>
              <a:custGeom>
                <a:avLst/>
                <a:gdLst>
                  <a:gd name="T0" fmla="*/ 0 w 278"/>
                  <a:gd name="T1" fmla="*/ 31 h 119"/>
                  <a:gd name="T2" fmla="*/ 6 w 278"/>
                  <a:gd name="T3" fmla="*/ 0 h 119"/>
                  <a:gd name="T4" fmla="*/ 277 w 278"/>
                  <a:gd name="T5" fmla="*/ 88 h 119"/>
                  <a:gd name="T6" fmla="*/ 278 w 278"/>
                  <a:gd name="T7" fmla="*/ 89 h 119"/>
                  <a:gd name="T8" fmla="*/ 270 w 278"/>
                  <a:gd name="T9" fmla="*/ 119 h 119"/>
                  <a:gd name="T10" fmla="*/ 0 w 278"/>
                  <a:gd name="T11" fmla="*/ 31 h 11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78"/>
                  <a:gd name="T19" fmla="*/ 0 h 119"/>
                  <a:gd name="T20" fmla="*/ 278 w 278"/>
                  <a:gd name="T21" fmla="*/ 119 h 11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78" h="119">
                    <a:moveTo>
                      <a:pt x="0" y="31"/>
                    </a:moveTo>
                    <a:lnTo>
                      <a:pt x="6" y="0"/>
                    </a:lnTo>
                    <a:lnTo>
                      <a:pt x="277" y="88"/>
                    </a:lnTo>
                    <a:lnTo>
                      <a:pt x="278" y="89"/>
                    </a:lnTo>
                    <a:lnTo>
                      <a:pt x="270" y="119"/>
                    </a:lnTo>
                    <a:lnTo>
                      <a:pt x="0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812" name="Freeform 811"/>
              <p:cNvSpPr>
                <a:spLocks/>
              </p:cNvSpPr>
              <p:nvPr/>
            </p:nvSpPr>
            <p:spPr bwMode="auto">
              <a:xfrm>
                <a:off x="1068" y="61"/>
                <a:ext cx="82" cy="36"/>
              </a:xfrm>
              <a:custGeom>
                <a:avLst/>
                <a:gdLst>
                  <a:gd name="T0" fmla="*/ 0 w 328"/>
                  <a:gd name="T1" fmla="*/ 30 h 177"/>
                  <a:gd name="T2" fmla="*/ 8 w 328"/>
                  <a:gd name="T3" fmla="*/ 0 h 177"/>
                  <a:gd name="T4" fmla="*/ 327 w 328"/>
                  <a:gd name="T5" fmla="*/ 147 h 177"/>
                  <a:gd name="T6" fmla="*/ 328 w 328"/>
                  <a:gd name="T7" fmla="*/ 147 h 177"/>
                  <a:gd name="T8" fmla="*/ 317 w 328"/>
                  <a:gd name="T9" fmla="*/ 177 h 177"/>
                  <a:gd name="T10" fmla="*/ 0 w 328"/>
                  <a:gd name="T11" fmla="*/ 30 h 17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28"/>
                  <a:gd name="T19" fmla="*/ 0 h 177"/>
                  <a:gd name="T20" fmla="*/ 328 w 328"/>
                  <a:gd name="T21" fmla="*/ 177 h 17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28" h="177">
                    <a:moveTo>
                      <a:pt x="0" y="30"/>
                    </a:moveTo>
                    <a:lnTo>
                      <a:pt x="8" y="0"/>
                    </a:lnTo>
                    <a:lnTo>
                      <a:pt x="327" y="147"/>
                    </a:lnTo>
                    <a:lnTo>
                      <a:pt x="328" y="147"/>
                    </a:lnTo>
                    <a:lnTo>
                      <a:pt x="317" y="177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813" name="Freeform 812"/>
              <p:cNvSpPr>
                <a:spLocks/>
              </p:cNvSpPr>
              <p:nvPr/>
            </p:nvSpPr>
            <p:spPr bwMode="auto">
              <a:xfrm>
                <a:off x="1147" y="91"/>
                <a:ext cx="99" cy="50"/>
              </a:xfrm>
              <a:custGeom>
                <a:avLst/>
                <a:gdLst>
                  <a:gd name="T0" fmla="*/ 0 w 396"/>
                  <a:gd name="T1" fmla="*/ 30 h 253"/>
                  <a:gd name="T2" fmla="*/ 11 w 396"/>
                  <a:gd name="T3" fmla="*/ 0 h 253"/>
                  <a:gd name="T4" fmla="*/ 393 w 396"/>
                  <a:gd name="T5" fmla="*/ 226 h 253"/>
                  <a:gd name="T6" fmla="*/ 396 w 396"/>
                  <a:gd name="T7" fmla="*/ 253 h 253"/>
                  <a:gd name="T8" fmla="*/ 363 w 396"/>
                  <a:gd name="T9" fmla="*/ 245 h 253"/>
                  <a:gd name="T10" fmla="*/ 0 w 396"/>
                  <a:gd name="T11" fmla="*/ 30 h 25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96"/>
                  <a:gd name="T19" fmla="*/ 0 h 253"/>
                  <a:gd name="T20" fmla="*/ 396 w 396"/>
                  <a:gd name="T21" fmla="*/ 253 h 25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96" h="253">
                    <a:moveTo>
                      <a:pt x="0" y="30"/>
                    </a:moveTo>
                    <a:lnTo>
                      <a:pt x="11" y="0"/>
                    </a:lnTo>
                    <a:lnTo>
                      <a:pt x="393" y="226"/>
                    </a:lnTo>
                    <a:lnTo>
                      <a:pt x="396" y="253"/>
                    </a:lnTo>
                    <a:lnTo>
                      <a:pt x="363" y="245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814" name="Freeform 813"/>
              <p:cNvSpPr>
                <a:spLocks/>
              </p:cNvSpPr>
              <p:nvPr/>
            </p:nvSpPr>
            <p:spPr bwMode="auto">
              <a:xfrm>
                <a:off x="1146" y="140"/>
                <a:ext cx="100" cy="83"/>
              </a:xfrm>
              <a:custGeom>
                <a:avLst/>
                <a:gdLst>
                  <a:gd name="T0" fmla="*/ 368 w 401"/>
                  <a:gd name="T1" fmla="*/ 0 h 419"/>
                  <a:gd name="T2" fmla="*/ 401 w 401"/>
                  <a:gd name="T3" fmla="*/ 8 h 419"/>
                  <a:gd name="T4" fmla="*/ 29 w 401"/>
                  <a:gd name="T5" fmla="*/ 410 h 419"/>
                  <a:gd name="T6" fmla="*/ 0 w 401"/>
                  <a:gd name="T7" fmla="*/ 419 h 419"/>
                  <a:gd name="T8" fmla="*/ 1 w 401"/>
                  <a:gd name="T9" fmla="*/ 397 h 419"/>
                  <a:gd name="T10" fmla="*/ 368 w 401"/>
                  <a:gd name="T11" fmla="*/ 0 h 41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01"/>
                  <a:gd name="T19" fmla="*/ 0 h 419"/>
                  <a:gd name="T20" fmla="*/ 401 w 401"/>
                  <a:gd name="T21" fmla="*/ 419 h 41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01" h="419">
                    <a:moveTo>
                      <a:pt x="368" y="0"/>
                    </a:moveTo>
                    <a:lnTo>
                      <a:pt x="401" y="8"/>
                    </a:lnTo>
                    <a:lnTo>
                      <a:pt x="29" y="410"/>
                    </a:lnTo>
                    <a:lnTo>
                      <a:pt x="0" y="419"/>
                    </a:lnTo>
                    <a:lnTo>
                      <a:pt x="1" y="397"/>
                    </a:lnTo>
                    <a:lnTo>
                      <a:pt x="36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815" name="Freeform 814"/>
              <p:cNvSpPr>
                <a:spLocks/>
              </p:cNvSpPr>
              <p:nvPr/>
            </p:nvSpPr>
            <p:spPr bwMode="auto">
              <a:xfrm>
                <a:off x="1146" y="222"/>
                <a:ext cx="108" cy="116"/>
              </a:xfrm>
              <a:custGeom>
                <a:avLst/>
                <a:gdLst>
                  <a:gd name="T0" fmla="*/ 0 w 433"/>
                  <a:gd name="T1" fmla="*/ 9 h 581"/>
                  <a:gd name="T2" fmla="*/ 29 w 433"/>
                  <a:gd name="T3" fmla="*/ 0 h 581"/>
                  <a:gd name="T4" fmla="*/ 433 w 433"/>
                  <a:gd name="T5" fmla="*/ 558 h 581"/>
                  <a:gd name="T6" fmla="*/ 432 w 433"/>
                  <a:gd name="T7" fmla="*/ 581 h 581"/>
                  <a:gd name="T8" fmla="*/ 405 w 433"/>
                  <a:gd name="T9" fmla="*/ 566 h 581"/>
                  <a:gd name="T10" fmla="*/ 0 w 433"/>
                  <a:gd name="T11" fmla="*/ 9 h 58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33"/>
                  <a:gd name="T19" fmla="*/ 0 h 581"/>
                  <a:gd name="T20" fmla="*/ 433 w 433"/>
                  <a:gd name="T21" fmla="*/ 581 h 58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33" h="581">
                    <a:moveTo>
                      <a:pt x="0" y="9"/>
                    </a:moveTo>
                    <a:lnTo>
                      <a:pt x="29" y="0"/>
                    </a:lnTo>
                    <a:lnTo>
                      <a:pt x="433" y="558"/>
                    </a:lnTo>
                    <a:lnTo>
                      <a:pt x="432" y="581"/>
                    </a:lnTo>
                    <a:lnTo>
                      <a:pt x="405" y="566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816" name="Freeform 815"/>
              <p:cNvSpPr>
                <a:spLocks/>
              </p:cNvSpPr>
              <p:nvPr/>
            </p:nvSpPr>
            <p:spPr bwMode="auto">
              <a:xfrm>
                <a:off x="1237" y="335"/>
                <a:ext cx="17" cy="13"/>
              </a:xfrm>
              <a:custGeom>
                <a:avLst/>
                <a:gdLst>
                  <a:gd name="T0" fmla="*/ 39 w 66"/>
                  <a:gd name="T1" fmla="*/ 0 h 65"/>
                  <a:gd name="T2" fmla="*/ 66 w 66"/>
                  <a:gd name="T3" fmla="*/ 15 h 65"/>
                  <a:gd name="T4" fmla="*/ 19 w 66"/>
                  <a:gd name="T5" fmla="*/ 65 h 65"/>
                  <a:gd name="T6" fmla="*/ 0 w 66"/>
                  <a:gd name="T7" fmla="*/ 62 h 65"/>
                  <a:gd name="T8" fmla="*/ 11 w 66"/>
                  <a:gd name="T9" fmla="*/ 29 h 65"/>
                  <a:gd name="T10" fmla="*/ 39 w 66"/>
                  <a:gd name="T11" fmla="*/ 0 h 6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6"/>
                  <a:gd name="T19" fmla="*/ 0 h 65"/>
                  <a:gd name="T20" fmla="*/ 66 w 66"/>
                  <a:gd name="T21" fmla="*/ 65 h 6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6" h="65">
                    <a:moveTo>
                      <a:pt x="39" y="0"/>
                    </a:moveTo>
                    <a:lnTo>
                      <a:pt x="66" y="15"/>
                    </a:lnTo>
                    <a:lnTo>
                      <a:pt x="19" y="65"/>
                    </a:lnTo>
                    <a:lnTo>
                      <a:pt x="0" y="62"/>
                    </a:lnTo>
                    <a:lnTo>
                      <a:pt x="11" y="29"/>
                    </a:lnTo>
                    <a:lnTo>
                      <a:pt x="3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817" name="Freeform 816"/>
              <p:cNvSpPr>
                <a:spLocks/>
              </p:cNvSpPr>
              <p:nvPr/>
            </p:nvSpPr>
            <p:spPr bwMode="auto">
              <a:xfrm>
                <a:off x="1185" y="286"/>
                <a:ext cx="55" cy="61"/>
              </a:xfrm>
              <a:custGeom>
                <a:avLst/>
                <a:gdLst>
                  <a:gd name="T0" fmla="*/ 221 w 221"/>
                  <a:gd name="T1" fmla="*/ 273 h 306"/>
                  <a:gd name="T2" fmla="*/ 210 w 221"/>
                  <a:gd name="T3" fmla="*/ 306 h 306"/>
                  <a:gd name="T4" fmla="*/ 3 w 221"/>
                  <a:gd name="T5" fmla="*/ 21 h 306"/>
                  <a:gd name="T6" fmla="*/ 13 w 221"/>
                  <a:gd name="T7" fmla="*/ 10 h 306"/>
                  <a:gd name="T8" fmla="*/ 0 w 221"/>
                  <a:gd name="T9" fmla="*/ 16 h 306"/>
                  <a:gd name="T10" fmla="*/ 23 w 221"/>
                  <a:gd name="T11" fmla="*/ 0 h 306"/>
                  <a:gd name="T12" fmla="*/ 221 w 221"/>
                  <a:gd name="T13" fmla="*/ 273 h 3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21"/>
                  <a:gd name="T22" fmla="*/ 0 h 306"/>
                  <a:gd name="T23" fmla="*/ 221 w 221"/>
                  <a:gd name="T24" fmla="*/ 306 h 3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21" h="306">
                    <a:moveTo>
                      <a:pt x="221" y="273"/>
                    </a:moveTo>
                    <a:lnTo>
                      <a:pt x="210" y="306"/>
                    </a:lnTo>
                    <a:lnTo>
                      <a:pt x="3" y="21"/>
                    </a:lnTo>
                    <a:lnTo>
                      <a:pt x="13" y="10"/>
                    </a:lnTo>
                    <a:lnTo>
                      <a:pt x="0" y="16"/>
                    </a:lnTo>
                    <a:lnTo>
                      <a:pt x="23" y="0"/>
                    </a:lnTo>
                    <a:lnTo>
                      <a:pt x="221" y="27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818" name="Freeform 817"/>
              <p:cNvSpPr>
                <a:spLocks/>
              </p:cNvSpPr>
              <p:nvPr/>
            </p:nvSpPr>
            <p:spPr bwMode="auto">
              <a:xfrm>
                <a:off x="1185" y="287"/>
                <a:ext cx="14" cy="27"/>
              </a:xfrm>
              <a:custGeom>
                <a:avLst/>
                <a:gdLst>
                  <a:gd name="T0" fmla="*/ 0 w 57"/>
                  <a:gd name="T1" fmla="*/ 11 h 134"/>
                  <a:gd name="T2" fmla="*/ 13 w 57"/>
                  <a:gd name="T3" fmla="*/ 5 h 134"/>
                  <a:gd name="T4" fmla="*/ 25 w 57"/>
                  <a:gd name="T5" fmla="*/ 0 h 134"/>
                  <a:gd name="T6" fmla="*/ 57 w 57"/>
                  <a:gd name="T7" fmla="*/ 118 h 134"/>
                  <a:gd name="T8" fmla="*/ 35 w 57"/>
                  <a:gd name="T9" fmla="*/ 134 h 134"/>
                  <a:gd name="T10" fmla="*/ 44 w 57"/>
                  <a:gd name="T11" fmla="*/ 124 h 134"/>
                  <a:gd name="T12" fmla="*/ 32 w 57"/>
                  <a:gd name="T13" fmla="*/ 129 h 134"/>
                  <a:gd name="T14" fmla="*/ 0 w 57"/>
                  <a:gd name="T15" fmla="*/ 11 h 13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7"/>
                  <a:gd name="T25" fmla="*/ 0 h 134"/>
                  <a:gd name="T26" fmla="*/ 57 w 57"/>
                  <a:gd name="T27" fmla="*/ 134 h 13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7" h="134">
                    <a:moveTo>
                      <a:pt x="0" y="11"/>
                    </a:moveTo>
                    <a:lnTo>
                      <a:pt x="13" y="5"/>
                    </a:lnTo>
                    <a:lnTo>
                      <a:pt x="25" y="0"/>
                    </a:lnTo>
                    <a:lnTo>
                      <a:pt x="57" y="118"/>
                    </a:lnTo>
                    <a:lnTo>
                      <a:pt x="35" y="134"/>
                    </a:lnTo>
                    <a:lnTo>
                      <a:pt x="44" y="124"/>
                    </a:lnTo>
                    <a:lnTo>
                      <a:pt x="32" y="129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819" name="Freeform 818"/>
              <p:cNvSpPr>
                <a:spLocks/>
              </p:cNvSpPr>
              <p:nvPr/>
            </p:nvSpPr>
            <p:spPr bwMode="auto">
              <a:xfrm>
                <a:off x="1126" y="235"/>
                <a:ext cx="72" cy="79"/>
              </a:xfrm>
              <a:custGeom>
                <a:avLst/>
                <a:gdLst>
                  <a:gd name="T0" fmla="*/ 288 w 288"/>
                  <a:gd name="T1" fmla="*/ 375 h 396"/>
                  <a:gd name="T2" fmla="*/ 278 w 288"/>
                  <a:gd name="T3" fmla="*/ 386 h 396"/>
                  <a:gd name="T4" fmla="*/ 269 w 288"/>
                  <a:gd name="T5" fmla="*/ 396 h 396"/>
                  <a:gd name="T6" fmla="*/ 8 w 288"/>
                  <a:gd name="T7" fmla="*/ 36 h 396"/>
                  <a:gd name="T8" fmla="*/ 0 w 288"/>
                  <a:gd name="T9" fmla="*/ 0 h 396"/>
                  <a:gd name="T10" fmla="*/ 19 w 288"/>
                  <a:gd name="T11" fmla="*/ 1 h 396"/>
                  <a:gd name="T12" fmla="*/ 288 w 288"/>
                  <a:gd name="T13" fmla="*/ 375 h 39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88"/>
                  <a:gd name="T22" fmla="*/ 0 h 396"/>
                  <a:gd name="T23" fmla="*/ 288 w 288"/>
                  <a:gd name="T24" fmla="*/ 396 h 39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88" h="396">
                    <a:moveTo>
                      <a:pt x="288" y="375"/>
                    </a:moveTo>
                    <a:lnTo>
                      <a:pt x="278" y="386"/>
                    </a:lnTo>
                    <a:lnTo>
                      <a:pt x="269" y="396"/>
                    </a:lnTo>
                    <a:lnTo>
                      <a:pt x="8" y="36"/>
                    </a:lnTo>
                    <a:lnTo>
                      <a:pt x="0" y="0"/>
                    </a:lnTo>
                    <a:lnTo>
                      <a:pt x="19" y="1"/>
                    </a:lnTo>
                    <a:lnTo>
                      <a:pt x="288" y="37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820" name="Freeform 819"/>
              <p:cNvSpPr>
                <a:spLocks/>
              </p:cNvSpPr>
              <p:nvPr/>
            </p:nvSpPr>
            <p:spPr bwMode="auto">
              <a:xfrm>
                <a:off x="1095" y="235"/>
                <a:ext cx="33" cy="34"/>
              </a:xfrm>
              <a:custGeom>
                <a:avLst/>
                <a:gdLst>
                  <a:gd name="T0" fmla="*/ 124 w 132"/>
                  <a:gd name="T1" fmla="*/ 0 h 174"/>
                  <a:gd name="T2" fmla="*/ 132 w 132"/>
                  <a:gd name="T3" fmla="*/ 36 h 174"/>
                  <a:gd name="T4" fmla="*/ 14 w 132"/>
                  <a:gd name="T5" fmla="*/ 172 h 174"/>
                  <a:gd name="T6" fmla="*/ 0 w 132"/>
                  <a:gd name="T7" fmla="*/ 174 h 174"/>
                  <a:gd name="T8" fmla="*/ 2 w 132"/>
                  <a:gd name="T9" fmla="*/ 141 h 174"/>
                  <a:gd name="T10" fmla="*/ 124 w 132"/>
                  <a:gd name="T11" fmla="*/ 0 h 17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32"/>
                  <a:gd name="T19" fmla="*/ 0 h 174"/>
                  <a:gd name="T20" fmla="*/ 132 w 132"/>
                  <a:gd name="T21" fmla="*/ 174 h 17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32" h="174">
                    <a:moveTo>
                      <a:pt x="124" y="0"/>
                    </a:moveTo>
                    <a:lnTo>
                      <a:pt x="132" y="36"/>
                    </a:lnTo>
                    <a:lnTo>
                      <a:pt x="14" y="172"/>
                    </a:lnTo>
                    <a:lnTo>
                      <a:pt x="0" y="174"/>
                    </a:lnTo>
                    <a:lnTo>
                      <a:pt x="2" y="141"/>
                    </a:lnTo>
                    <a:lnTo>
                      <a:pt x="12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821" name="Freeform 820"/>
              <p:cNvSpPr>
                <a:spLocks/>
              </p:cNvSpPr>
              <p:nvPr/>
            </p:nvSpPr>
            <p:spPr bwMode="auto">
              <a:xfrm>
                <a:off x="996" y="222"/>
                <a:ext cx="100" cy="47"/>
              </a:xfrm>
              <a:custGeom>
                <a:avLst/>
                <a:gdLst>
                  <a:gd name="T0" fmla="*/ 400 w 400"/>
                  <a:gd name="T1" fmla="*/ 203 h 236"/>
                  <a:gd name="T2" fmla="*/ 398 w 400"/>
                  <a:gd name="T3" fmla="*/ 236 h 236"/>
                  <a:gd name="T4" fmla="*/ 0 w 400"/>
                  <a:gd name="T5" fmla="*/ 31 h 236"/>
                  <a:gd name="T6" fmla="*/ 9 w 400"/>
                  <a:gd name="T7" fmla="*/ 0 h 236"/>
                  <a:gd name="T8" fmla="*/ 10 w 400"/>
                  <a:gd name="T9" fmla="*/ 0 h 236"/>
                  <a:gd name="T10" fmla="*/ 400 w 400"/>
                  <a:gd name="T11" fmla="*/ 203 h 2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00"/>
                  <a:gd name="T19" fmla="*/ 0 h 236"/>
                  <a:gd name="T20" fmla="*/ 400 w 400"/>
                  <a:gd name="T21" fmla="*/ 236 h 2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00" h="236">
                    <a:moveTo>
                      <a:pt x="400" y="203"/>
                    </a:moveTo>
                    <a:lnTo>
                      <a:pt x="398" y="236"/>
                    </a:lnTo>
                    <a:lnTo>
                      <a:pt x="0" y="31"/>
                    </a:lnTo>
                    <a:lnTo>
                      <a:pt x="9" y="0"/>
                    </a:lnTo>
                    <a:lnTo>
                      <a:pt x="10" y="0"/>
                    </a:lnTo>
                    <a:lnTo>
                      <a:pt x="400" y="20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822" name="Freeform 821"/>
              <p:cNvSpPr>
                <a:spLocks/>
              </p:cNvSpPr>
              <p:nvPr/>
            </p:nvSpPr>
            <p:spPr bwMode="auto">
              <a:xfrm>
                <a:off x="889" y="189"/>
                <a:ext cx="109" cy="39"/>
              </a:xfrm>
              <a:custGeom>
                <a:avLst/>
                <a:gdLst>
                  <a:gd name="T0" fmla="*/ 437 w 437"/>
                  <a:gd name="T1" fmla="*/ 167 h 198"/>
                  <a:gd name="T2" fmla="*/ 428 w 437"/>
                  <a:gd name="T3" fmla="*/ 198 h 198"/>
                  <a:gd name="T4" fmla="*/ 0 w 437"/>
                  <a:gd name="T5" fmla="*/ 31 h 198"/>
                  <a:gd name="T6" fmla="*/ 7 w 437"/>
                  <a:gd name="T7" fmla="*/ 0 h 198"/>
                  <a:gd name="T8" fmla="*/ 7 w 437"/>
                  <a:gd name="T9" fmla="*/ 0 h 198"/>
                  <a:gd name="T10" fmla="*/ 437 w 437"/>
                  <a:gd name="T11" fmla="*/ 167 h 19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37"/>
                  <a:gd name="T19" fmla="*/ 0 h 198"/>
                  <a:gd name="T20" fmla="*/ 437 w 437"/>
                  <a:gd name="T21" fmla="*/ 198 h 19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37" h="198">
                    <a:moveTo>
                      <a:pt x="437" y="167"/>
                    </a:moveTo>
                    <a:lnTo>
                      <a:pt x="428" y="198"/>
                    </a:lnTo>
                    <a:lnTo>
                      <a:pt x="0" y="31"/>
                    </a:lnTo>
                    <a:lnTo>
                      <a:pt x="7" y="0"/>
                    </a:lnTo>
                    <a:lnTo>
                      <a:pt x="437" y="16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823" name="Freeform 822"/>
              <p:cNvSpPr>
                <a:spLocks/>
              </p:cNvSpPr>
              <p:nvPr/>
            </p:nvSpPr>
            <p:spPr bwMode="auto">
              <a:xfrm>
                <a:off x="774" y="161"/>
                <a:ext cx="116" cy="34"/>
              </a:xfrm>
              <a:custGeom>
                <a:avLst/>
                <a:gdLst>
                  <a:gd name="T0" fmla="*/ 467 w 467"/>
                  <a:gd name="T1" fmla="*/ 139 h 170"/>
                  <a:gd name="T2" fmla="*/ 460 w 467"/>
                  <a:gd name="T3" fmla="*/ 170 h 170"/>
                  <a:gd name="T4" fmla="*/ 0 w 467"/>
                  <a:gd name="T5" fmla="*/ 33 h 170"/>
                  <a:gd name="T6" fmla="*/ 4 w 467"/>
                  <a:gd name="T7" fmla="*/ 0 h 170"/>
                  <a:gd name="T8" fmla="*/ 5 w 467"/>
                  <a:gd name="T9" fmla="*/ 1 h 170"/>
                  <a:gd name="T10" fmla="*/ 467 w 467"/>
                  <a:gd name="T11" fmla="*/ 139 h 1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67"/>
                  <a:gd name="T19" fmla="*/ 0 h 170"/>
                  <a:gd name="T20" fmla="*/ 467 w 467"/>
                  <a:gd name="T21" fmla="*/ 170 h 17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67" h="170">
                    <a:moveTo>
                      <a:pt x="467" y="139"/>
                    </a:moveTo>
                    <a:lnTo>
                      <a:pt x="460" y="170"/>
                    </a:lnTo>
                    <a:lnTo>
                      <a:pt x="0" y="33"/>
                    </a:lnTo>
                    <a:lnTo>
                      <a:pt x="4" y="0"/>
                    </a:lnTo>
                    <a:lnTo>
                      <a:pt x="5" y="1"/>
                    </a:lnTo>
                    <a:lnTo>
                      <a:pt x="467" y="1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824" name="Freeform 823"/>
              <p:cNvSpPr>
                <a:spLocks/>
              </p:cNvSpPr>
              <p:nvPr/>
            </p:nvSpPr>
            <p:spPr bwMode="auto">
              <a:xfrm>
                <a:off x="676" y="147"/>
                <a:ext cx="99" cy="21"/>
              </a:xfrm>
              <a:custGeom>
                <a:avLst/>
                <a:gdLst>
                  <a:gd name="T0" fmla="*/ 393 w 393"/>
                  <a:gd name="T1" fmla="*/ 68 h 101"/>
                  <a:gd name="T2" fmla="*/ 389 w 393"/>
                  <a:gd name="T3" fmla="*/ 101 h 101"/>
                  <a:gd name="T4" fmla="*/ 0 w 393"/>
                  <a:gd name="T5" fmla="*/ 32 h 101"/>
                  <a:gd name="T6" fmla="*/ 2 w 393"/>
                  <a:gd name="T7" fmla="*/ 0 h 101"/>
                  <a:gd name="T8" fmla="*/ 3 w 393"/>
                  <a:gd name="T9" fmla="*/ 0 h 101"/>
                  <a:gd name="T10" fmla="*/ 393 w 393"/>
                  <a:gd name="T11" fmla="*/ 68 h 10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93"/>
                  <a:gd name="T19" fmla="*/ 0 h 101"/>
                  <a:gd name="T20" fmla="*/ 393 w 393"/>
                  <a:gd name="T21" fmla="*/ 101 h 10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93" h="101">
                    <a:moveTo>
                      <a:pt x="393" y="68"/>
                    </a:moveTo>
                    <a:lnTo>
                      <a:pt x="389" y="101"/>
                    </a:lnTo>
                    <a:lnTo>
                      <a:pt x="0" y="32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393" y="6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825" name="Freeform 824"/>
              <p:cNvSpPr>
                <a:spLocks/>
              </p:cNvSpPr>
              <p:nvPr/>
            </p:nvSpPr>
            <p:spPr bwMode="auto">
              <a:xfrm>
                <a:off x="553" y="145"/>
                <a:ext cx="124" cy="9"/>
              </a:xfrm>
              <a:custGeom>
                <a:avLst/>
                <a:gdLst>
                  <a:gd name="T0" fmla="*/ 495 w 495"/>
                  <a:gd name="T1" fmla="*/ 10 h 42"/>
                  <a:gd name="T2" fmla="*/ 493 w 495"/>
                  <a:gd name="T3" fmla="*/ 42 h 42"/>
                  <a:gd name="T4" fmla="*/ 1 w 495"/>
                  <a:gd name="T5" fmla="*/ 32 h 42"/>
                  <a:gd name="T6" fmla="*/ 0 w 495"/>
                  <a:gd name="T7" fmla="*/ 0 h 42"/>
                  <a:gd name="T8" fmla="*/ 1 w 495"/>
                  <a:gd name="T9" fmla="*/ 0 h 42"/>
                  <a:gd name="T10" fmla="*/ 495 w 495"/>
                  <a:gd name="T11" fmla="*/ 10 h 4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95"/>
                  <a:gd name="T19" fmla="*/ 0 h 42"/>
                  <a:gd name="T20" fmla="*/ 495 w 495"/>
                  <a:gd name="T21" fmla="*/ 42 h 4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95" h="42">
                    <a:moveTo>
                      <a:pt x="495" y="10"/>
                    </a:moveTo>
                    <a:lnTo>
                      <a:pt x="493" y="42"/>
                    </a:lnTo>
                    <a:lnTo>
                      <a:pt x="1" y="32"/>
                    </a:lnTo>
                    <a:lnTo>
                      <a:pt x="0" y="0"/>
                    </a:lnTo>
                    <a:lnTo>
                      <a:pt x="1" y="0"/>
                    </a:lnTo>
                    <a:lnTo>
                      <a:pt x="495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826" name="Freeform 825"/>
              <p:cNvSpPr>
                <a:spLocks/>
              </p:cNvSpPr>
              <p:nvPr/>
            </p:nvSpPr>
            <p:spPr bwMode="auto">
              <a:xfrm>
                <a:off x="435" y="145"/>
                <a:ext cx="119" cy="15"/>
              </a:xfrm>
              <a:custGeom>
                <a:avLst/>
                <a:gdLst>
                  <a:gd name="T0" fmla="*/ 471 w 472"/>
                  <a:gd name="T1" fmla="*/ 0 h 72"/>
                  <a:gd name="T2" fmla="*/ 472 w 472"/>
                  <a:gd name="T3" fmla="*/ 32 h 72"/>
                  <a:gd name="T4" fmla="*/ 4 w 472"/>
                  <a:gd name="T5" fmla="*/ 72 h 72"/>
                  <a:gd name="T6" fmla="*/ 0 w 472"/>
                  <a:gd name="T7" fmla="*/ 40 h 72"/>
                  <a:gd name="T8" fmla="*/ 2 w 472"/>
                  <a:gd name="T9" fmla="*/ 40 h 72"/>
                  <a:gd name="T10" fmla="*/ 471 w 472"/>
                  <a:gd name="T11" fmla="*/ 0 h 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72"/>
                  <a:gd name="T19" fmla="*/ 0 h 72"/>
                  <a:gd name="T20" fmla="*/ 472 w 472"/>
                  <a:gd name="T21" fmla="*/ 72 h 7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72" h="72">
                    <a:moveTo>
                      <a:pt x="471" y="0"/>
                    </a:moveTo>
                    <a:lnTo>
                      <a:pt x="472" y="32"/>
                    </a:lnTo>
                    <a:lnTo>
                      <a:pt x="4" y="72"/>
                    </a:lnTo>
                    <a:lnTo>
                      <a:pt x="0" y="40"/>
                    </a:lnTo>
                    <a:lnTo>
                      <a:pt x="2" y="40"/>
                    </a:lnTo>
                    <a:lnTo>
                      <a:pt x="47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827" name="Freeform 826"/>
              <p:cNvSpPr>
                <a:spLocks/>
              </p:cNvSpPr>
              <p:nvPr/>
            </p:nvSpPr>
            <p:spPr bwMode="auto">
              <a:xfrm>
                <a:off x="345" y="153"/>
                <a:ext cx="91" cy="22"/>
              </a:xfrm>
              <a:custGeom>
                <a:avLst/>
                <a:gdLst>
                  <a:gd name="T0" fmla="*/ 360 w 364"/>
                  <a:gd name="T1" fmla="*/ 0 h 110"/>
                  <a:gd name="T2" fmla="*/ 364 w 364"/>
                  <a:gd name="T3" fmla="*/ 32 h 110"/>
                  <a:gd name="T4" fmla="*/ 7 w 364"/>
                  <a:gd name="T5" fmla="*/ 110 h 110"/>
                  <a:gd name="T6" fmla="*/ 0 w 364"/>
                  <a:gd name="T7" fmla="*/ 79 h 110"/>
                  <a:gd name="T8" fmla="*/ 2 w 364"/>
                  <a:gd name="T9" fmla="*/ 78 h 110"/>
                  <a:gd name="T10" fmla="*/ 360 w 364"/>
                  <a:gd name="T11" fmla="*/ 0 h 11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64"/>
                  <a:gd name="T19" fmla="*/ 0 h 110"/>
                  <a:gd name="T20" fmla="*/ 364 w 364"/>
                  <a:gd name="T21" fmla="*/ 110 h 11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64" h="110">
                    <a:moveTo>
                      <a:pt x="360" y="0"/>
                    </a:moveTo>
                    <a:lnTo>
                      <a:pt x="364" y="32"/>
                    </a:lnTo>
                    <a:lnTo>
                      <a:pt x="7" y="110"/>
                    </a:lnTo>
                    <a:lnTo>
                      <a:pt x="0" y="79"/>
                    </a:lnTo>
                    <a:lnTo>
                      <a:pt x="2" y="78"/>
                    </a:lnTo>
                    <a:lnTo>
                      <a:pt x="36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828" name="Freeform 827"/>
              <p:cNvSpPr>
                <a:spLocks/>
              </p:cNvSpPr>
              <p:nvPr/>
            </p:nvSpPr>
            <p:spPr bwMode="auto">
              <a:xfrm>
                <a:off x="226" y="169"/>
                <a:ext cx="121" cy="43"/>
              </a:xfrm>
              <a:custGeom>
                <a:avLst/>
                <a:gdLst>
                  <a:gd name="T0" fmla="*/ 478 w 485"/>
                  <a:gd name="T1" fmla="*/ 0 h 216"/>
                  <a:gd name="T2" fmla="*/ 485 w 485"/>
                  <a:gd name="T3" fmla="*/ 31 h 216"/>
                  <a:gd name="T4" fmla="*/ 10 w 485"/>
                  <a:gd name="T5" fmla="*/ 216 h 216"/>
                  <a:gd name="T6" fmla="*/ 0 w 485"/>
                  <a:gd name="T7" fmla="*/ 187 h 216"/>
                  <a:gd name="T8" fmla="*/ 1 w 485"/>
                  <a:gd name="T9" fmla="*/ 186 h 216"/>
                  <a:gd name="T10" fmla="*/ 478 w 485"/>
                  <a:gd name="T11" fmla="*/ 0 h 21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85"/>
                  <a:gd name="T19" fmla="*/ 0 h 216"/>
                  <a:gd name="T20" fmla="*/ 485 w 485"/>
                  <a:gd name="T21" fmla="*/ 216 h 21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85" h="216">
                    <a:moveTo>
                      <a:pt x="478" y="0"/>
                    </a:moveTo>
                    <a:lnTo>
                      <a:pt x="485" y="31"/>
                    </a:lnTo>
                    <a:lnTo>
                      <a:pt x="10" y="216"/>
                    </a:lnTo>
                    <a:lnTo>
                      <a:pt x="0" y="187"/>
                    </a:lnTo>
                    <a:lnTo>
                      <a:pt x="1" y="186"/>
                    </a:lnTo>
                    <a:lnTo>
                      <a:pt x="47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829" name="Freeform 828"/>
              <p:cNvSpPr>
                <a:spLocks/>
              </p:cNvSpPr>
              <p:nvPr/>
            </p:nvSpPr>
            <p:spPr bwMode="auto">
              <a:xfrm>
                <a:off x="160" y="207"/>
                <a:ext cx="68" cy="33"/>
              </a:xfrm>
              <a:custGeom>
                <a:avLst/>
                <a:gdLst>
                  <a:gd name="T0" fmla="*/ 264 w 274"/>
                  <a:gd name="T1" fmla="*/ 0 h 167"/>
                  <a:gd name="T2" fmla="*/ 274 w 274"/>
                  <a:gd name="T3" fmla="*/ 29 h 167"/>
                  <a:gd name="T4" fmla="*/ 12 w 274"/>
                  <a:gd name="T5" fmla="*/ 167 h 167"/>
                  <a:gd name="T6" fmla="*/ 0 w 274"/>
                  <a:gd name="T7" fmla="*/ 138 h 167"/>
                  <a:gd name="T8" fmla="*/ 1 w 274"/>
                  <a:gd name="T9" fmla="*/ 137 h 167"/>
                  <a:gd name="T10" fmla="*/ 264 w 274"/>
                  <a:gd name="T11" fmla="*/ 0 h 16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74"/>
                  <a:gd name="T19" fmla="*/ 0 h 167"/>
                  <a:gd name="T20" fmla="*/ 274 w 274"/>
                  <a:gd name="T21" fmla="*/ 167 h 16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74" h="167">
                    <a:moveTo>
                      <a:pt x="264" y="0"/>
                    </a:moveTo>
                    <a:lnTo>
                      <a:pt x="274" y="29"/>
                    </a:lnTo>
                    <a:lnTo>
                      <a:pt x="12" y="167"/>
                    </a:lnTo>
                    <a:lnTo>
                      <a:pt x="0" y="138"/>
                    </a:lnTo>
                    <a:lnTo>
                      <a:pt x="1" y="137"/>
                    </a:lnTo>
                    <a:lnTo>
                      <a:pt x="26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830" name="Freeform 829"/>
              <p:cNvSpPr>
                <a:spLocks/>
              </p:cNvSpPr>
              <p:nvPr/>
            </p:nvSpPr>
            <p:spPr bwMode="auto">
              <a:xfrm>
                <a:off x="118" y="234"/>
                <a:ext cx="45" cy="30"/>
              </a:xfrm>
              <a:custGeom>
                <a:avLst/>
                <a:gdLst>
                  <a:gd name="T0" fmla="*/ 168 w 180"/>
                  <a:gd name="T1" fmla="*/ 0 h 148"/>
                  <a:gd name="T2" fmla="*/ 180 w 180"/>
                  <a:gd name="T3" fmla="*/ 29 h 148"/>
                  <a:gd name="T4" fmla="*/ 44 w 180"/>
                  <a:gd name="T5" fmla="*/ 124 h 148"/>
                  <a:gd name="T6" fmla="*/ 4 w 180"/>
                  <a:gd name="T7" fmla="*/ 148 h 148"/>
                  <a:gd name="T8" fmla="*/ 0 w 180"/>
                  <a:gd name="T9" fmla="*/ 118 h 148"/>
                  <a:gd name="T10" fmla="*/ 168 w 180"/>
                  <a:gd name="T11" fmla="*/ 0 h 14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80"/>
                  <a:gd name="T19" fmla="*/ 0 h 148"/>
                  <a:gd name="T20" fmla="*/ 180 w 180"/>
                  <a:gd name="T21" fmla="*/ 148 h 14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80" h="148">
                    <a:moveTo>
                      <a:pt x="168" y="0"/>
                    </a:moveTo>
                    <a:lnTo>
                      <a:pt x="180" y="29"/>
                    </a:lnTo>
                    <a:lnTo>
                      <a:pt x="44" y="124"/>
                    </a:lnTo>
                    <a:lnTo>
                      <a:pt x="4" y="148"/>
                    </a:lnTo>
                    <a:lnTo>
                      <a:pt x="0" y="118"/>
                    </a:lnTo>
                    <a:lnTo>
                      <a:pt x="16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831" name="Freeform 830"/>
              <p:cNvSpPr>
                <a:spLocks/>
              </p:cNvSpPr>
              <p:nvPr/>
            </p:nvSpPr>
            <p:spPr bwMode="auto">
              <a:xfrm>
                <a:off x="119" y="259"/>
                <a:ext cx="101" cy="25"/>
              </a:xfrm>
              <a:custGeom>
                <a:avLst/>
                <a:gdLst>
                  <a:gd name="T0" fmla="*/ 0 w 403"/>
                  <a:gd name="T1" fmla="*/ 24 h 123"/>
                  <a:gd name="T2" fmla="*/ 40 w 403"/>
                  <a:gd name="T3" fmla="*/ 0 h 123"/>
                  <a:gd name="T4" fmla="*/ 403 w 403"/>
                  <a:gd name="T5" fmla="*/ 91 h 123"/>
                  <a:gd name="T6" fmla="*/ 398 w 403"/>
                  <a:gd name="T7" fmla="*/ 123 h 123"/>
                  <a:gd name="T8" fmla="*/ 398 w 403"/>
                  <a:gd name="T9" fmla="*/ 123 h 123"/>
                  <a:gd name="T10" fmla="*/ 0 w 403"/>
                  <a:gd name="T11" fmla="*/ 24 h 1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03"/>
                  <a:gd name="T19" fmla="*/ 0 h 123"/>
                  <a:gd name="T20" fmla="*/ 403 w 403"/>
                  <a:gd name="T21" fmla="*/ 123 h 1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03" h="123">
                    <a:moveTo>
                      <a:pt x="0" y="24"/>
                    </a:moveTo>
                    <a:lnTo>
                      <a:pt x="40" y="0"/>
                    </a:lnTo>
                    <a:lnTo>
                      <a:pt x="403" y="91"/>
                    </a:lnTo>
                    <a:lnTo>
                      <a:pt x="398" y="123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832" name="Freeform 831"/>
              <p:cNvSpPr>
                <a:spLocks/>
              </p:cNvSpPr>
              <p:nvPr/>
            </p:nvSpPr>
            <p:spPr bwMode="auto">
              <a:xfrm>
                <a:off x="219" y="277"/>
                <a:ext cx="116" cy="28"/>
              </a:xfrm>
              <a:custGeom>
                <a:avLst/>
                <a:gdLst>
                  <a:gd name="T0" fmla="*/ 0 w 468"/>
                  <a:gd name="T1" fmla="*/ 32 h 140"/>
                  <a:gd name="T2" fmla="*/ 5 w 468"/>
                  <a:gd name="T3" fmla="*/ 0 h 140"/>
                  <a:gd name="T4" fmla="*/ 467 w 468"/>
                  <a:gd name="T5" fmla="*/ 107 h 140"/>
                  <a:gd name="T6" fmla="*/ 468 w 468"/>
                  <a:gd name="T7" fmla="*/ 107 h 140"/>
                  <a:gd name="T8" fmla="*/ 462 w 468"/>
                  <a:gd name="T9" fmla="*/ 140 h 140"/>
                  <a:gd name="T10" fmla="*/ 0 w 468"/>
                  <a:gd name="T11" fmla="*/ 32 h 14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68"/>
                  <a:gd name="T19" fmla="*/ 0 h 140"/>
                  <a:gd name="T20" fmla="*/ 468 w 468"/>
                  <a:gd name="T21" fmla="*/ 140 h 14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68" h="140">
                    <a:moveTo>
                      <a:pt x="0" y="32"/>
                    </a:moveTo>
                    <a:lnTo>
                      <a:pt x="5" y="0"/>
                    </a:lnTo>
                    <a:lnTo>
                      <a:pt x="467" y="107"/>
                    </a:lnTo>
                    <a:lnTo>
                      <a:pt x="468" y="107"/>
                    </a:lnTo>
                    <a:lnTo>
                      <a:pt x="462" y="14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833" name="Freeform 832"/>
              <p:cNvSpPr>
                <a:spLocks/>
              </p:cNvSpPr>
              <p:nvPr/>
            </p:nvSpPr>
            <p:spPr bwMode="auto">
              <a:xfrm>
                <a:off x="334" y="299"/>
                <a:ext cx="107" cy="30"/>
              </a:xfrm>
              <a:custGeom>
                <a:avLst/>
                <a:gdLst>
                  <a:gd name="T0" fmla="*/ 0 w 428"/>
                  <a:gd name="T1" fmla="*/ 33 h 150"/>
                  <a:gd name="T2" fmla="*/ 6 w 428"/>
                  <a:gd name="T3" fmla="*/ 0 h 150"/>
                  <a:gd name="T4" fmla="*/ 427 w 428"/>
                  <a:gd name="T5" fmla="*/ 118 h 150"/>
                  <a:gd name="T6" fmla="*/ 428 w 428"/>
                  <a:gd name="T7" fmla="*/ 118 h 150"/>
                  <a:gd name="T8" fmla="*/ 421 w 428"/>
                  <a:gd name="T9" fmla="*/ 150 h 150"/>
                  <a:gd name="T10" fmla="*/ 0 w 428"/>
                  <a:gd name="T11" fmla="*/ 33 h 15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28"/>
                  <a:gd name="T19" fmla="*/ 0 h 150"/>
                  <a:gd name="T20" fmla="*/ 428 w 428"/>
                  <a:gd name="T21" fmla="*/ 150 h 15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28" h="150">
                    <a:moveTo>
                      <a:pt x="0" y="33"/>
                    </a:moveTo>
                    <a:lnTo>
                      <a:pt x="6" y="0"/>
                    </a:lnTo>
                    <a:lnTo>
                      <a:pt x="427" y="118"/>
                    </a:lnTo>
                    <a:lnTo>
                      <a:pt x="428" y="118"/>
                    </a:lnTo>
                    <a:lnTo>
                      <a:pt x="421" y="150"/>
                    </a:lnTo>
                    <a:lnTo>
                      <a:pt x="0" y="3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834" name="Freeform 833"/>
              <p:cNvSpPr>
                <a:spLocks/>
              </p:cNvSpPr>
              <p:nvPr/>
            </p:nvSpPr>
            <p:spPr bwMode="auto">
              <a:xfrm>
                <a:off x="439" y="322"/>
                <a:ext cx="125" cy="38"/>
              </a:xfrm>
              <a:custGeom>
                <a:avLst/>
                <a:gdLst>
                  <a:gd name="T0" fmla="*/ 0 w 500"/>
                  <a:gd name="T1" fmla="*/ 32 h 190"/>
                  <a:gd name="T2" fmla="*/ 7 w 500"/>
                  <a:gd name="T3" fmla="*/ 0 h 190"/>
                  <a:gd name="T4" fmla="*/ 500 w 500"/>
                  <a:gd name="T5" fmla="*/ 157 h 190"/>
                  <a:gd name="T6" fmla="*/ 500 w 500"/>
                  <a:gd name="T7" fmla="*/ 159 h 190"/>
                  <a:gd name="T8" fmla="*/ 493 w 500"/>
                  <a:gd name="T9" fmla="*/ 190 h 190"/>
                  <a:gd name="T10" fmla="*/ 0 w 500"/>
                  <a:gd name="T11" fmla="*/ 32 h 19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00"/>
                  <a:gd name="T19" fmla="*/ 0 h 190"/>
                  <a:gd name="T20" fmla="*/ 500 w 500"/>
                  <a:gd name="T21" fmla="*/ 190 h 19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00" h="190">
                    <a:moveTo>
                      <a:pt x="0" y="32"/>
                    </a:moveTo>
                    <a:lnTo>
                      <a:pt x="7" y="0"/>
                    </a:lnTo>
                    <a:lnTo>
                      <a:pt x="500" y="157"/>
                    </a:lnTo>
                    <a:lnTo>
                      <a:pt x="500" y="159"/>
                    </a:lnTo>
                    <a:lnTo>
                      <a:pt x="493" y="19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835" name="Freeform 834"/>
              <p:cNvSpPr>
                <a:spLocks/>
              </p:cNvSpPr>
              <p:nvPr/>
            </p:nvSpPr>
            <p:spPr bwMode="auto">
              <a:xfrm>
                <a:off x="563" y="354"/>
                <a:ext cx="141" cy="49"/>
              </a:xfrm>
              <a:custGeom>
                <a:avLst/>
                <a:gdLst>
                  <a:gd name="T0" fmla="*/ 0 w 566"/>
                  <a:gd name="T1" fmla="*/ 31 h 246"/>
                  <a:gd name="T2" fmla="*/ 7 w 566"/>
                  <a:gd name="T3" fmla="*/ 0 h 246"/>
                  <a:gd name="T4" fmla="*/ 565 w 566"/>
                  <a:gd name="T5" fmla="*/ 215 h 246"/>
                  <a:gd name="T6" fmla="*/ 566 w 566"/>
                  <a:gd name="T7" fmla="*/ 215 h 246"/>
                  <a:gd name="T8" fmla="*/ 556 w 566"/>
                  <a:gd name="T9" fmla="*/ 246 h 246"/>
                  <a:gd name="T10" fmla="*/ 0 w 566"/>
                  <a:gd name="T11" fmla="*/ 31 h 24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66"/>
                  <a:gd name="T19" fmla="*/ 0 h 246"/>
                  <a:gd name="T20" fmla="*/ 566 w 566"/>
                  <a:gd name="T21" fmla="*/ 246 h 24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66" h="246">
                    <a:moveTo>
                      <a:pt x="0" y="31"/>
                    </a:moveTo>
                    <a:lnTo>
                      <a:pt x="7" y="0"/>
                    </a:lnTo>
                    <a:lnTo>
                      <a:pt x="565" y="215"/>
                    </a:lnTo>
                    <a:lnTo>
                      <a:pt x="566" y="215"/>
                    </a:lnTo>
                    <a:lnTo>
                      <a:pt x="556" y="246"/>
                    </a:lnTo>
                    <a:lnTo>
                      <a:pt x="0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836" name="Freeform 835"/>
              <p:cNvSpPr>
                <a:spLocks/>
              </p:cNvSpPr>
              <p:nvPr/>
            </p:nvSpPr>
            <p:spPr bwMode="auto">
              <a:xfrm>
                <a:off x="701" y="397"/>
                <a:ext cx="111" cy="49"/>
              </a:xfrm>
              <a:custGeom>
                <a:avLst/>
                <a:gdLst>
                  <a:gd name="T0" fmla="*/ 0 w 441"/>
                  <a:gd name="T1" fmla="*/ 31 h 246"/>
                  <a:gd name="T2" fmla="*/ 10 w 441"/>
                  <a:gd name="T3" fmla="*/ 0 h 246"/>
                  <a:gd name="T4" fmla="*/ 439 w 441"/>
                  <a:gd name="T5" fmla="*/ 217 h 246"/>
                  <a:gd name="T6" fmla="*/ 441 w 441"/>
                  <a:gd name="T7" fmla="*/ 218 h 246"/>
                  <a:gd name="T8" fmla="*/ 428 w 441"/>
                  <a:gd name="T9" fmla="*/ 246 h 246"/>
                  <a:gd name="T10" fmla="*/ 0 w 441"/>
                  <a:gd name="T11" fmla="*/ 31 h 24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41"/>
                  <a:gd name="T19" fmla="*/ 0 h 246"/>
                  <a:gd name="T20" fmla="*/ 441 w 441"/>
                  <a:gd name="T21" fmla="*/ 246 h 24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41" h="246">
                    <a:moveTo>
                      <a:pt x="0" y="31"/>
                    </a:moveTo>
                    <a:lnTo>
                      <a:pt x="10" y="0"/>
                    </a:lnTo>
                    <a:lnTo>
                      <a:pt x="439" y="217"/>
                    </a:lnTo>
                    <a:lnTo>
                      <a:pt x="441" y="218"/>
                    </a:lnTo>
                    <a:lnTo>
                      <a:pt x="428" y="246"/>
                    </a:lnTo>
                    <a:lnTo>
                      <a:pt x="0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837" name="Freeform 836"/>
              <p:cNvSpPr>
                <a:spLocks/>
              </p:cNvSpPr>
              <p:nvPr/>
            </p:nvSpPr>
            <p:spPr bwMode="auto">
              <a:xfrm>
                <a:off x="809" y="441"/>
                <a:ext cx="93" cy="62"/>
              </a:xfrm>
              <a:custGeom>
                <a:avLst/>
                <a:gdLst>
                  <a:gd name="T0" fmla="*/ 0 w 374"/>
                  <a:gd name="T1" fmla="*/ 28 h 312"/>
                  <a:gd name="T2" fmla="*/ 13 w 374"/>
                  <a:gd name="T3" fmla="*/ 0 h 312"/>
                  <a:gd name="T4" fmla="*/ 371 w 374"/>
                  <a:gd name="T5" fmla="*/ 285 h 312"/>
                  <a:gd name="T6" fmla="*/ 374 w 374"/>
                  <a:gd name="T7" fmla="*/ 287 h 312"/>
                  <a:gd name="T8" fmla="*/ 356 w 374"/>
                  <a:gd name="T9" fmla="*/ 312 h 312"/>
                  <a:gd name="T10" fmla="*/ 0 w 374"/>
                  <a:gd name="T11" fmla="*/ 28 h 3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74"/>
                  <a:gd name="T19" fmla="*/ 0 h 312"/>
                  <a:gd name="T20" fmla="*/ 374 w 374"/>
                  <a:gd name="T21" fmla="*/ 312 h 31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74" h="312">
                    <a:moveTo>
                      <a:pt x="0" y="28"/>
                    </a:moveTo>
                    <a:lnTo>
                      <a:pt x="13" y="0"/>
                    </a:lnTo>
                    <a:lnTo>
                      <a:pt x="371" y="285"/>
                    </a:lnTo>
                    <a:lnTo>
                      <a:pt x="374" y="287"/>
                    </a:lnTo>
                    <a:lnTo>
                      <a:pt x="356" y="312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838" name="Freeform 837"/>
              <p:cNvSpPr>
                <a:spLocks/>
              </p:cNvSpPr>
              <p:nvPr/>
            </p:nvSpPr>
            <p:spPr bwMode="auto">
              <a:xfrm>
                <a:off x="898" y="498"/>
                <a:ext cx="66" cy="65"/>
              </a:xfrm>
              <a:custGeom>
                <a:avLst/>
                <a:gdLst>
                  <a:gd name="T0" fmla="*/ 0 w 268"/>
                  <a:gd name="T1" fmla="*/ 25 h 323"/>
                  <a:gd name="T2" fmla="*/ 18 w 268"/>
                  <a:gd name="T3" fmla="*/ 0 h 323"/>
                  <a:gd name="T4" fmla="*/ 265 w 268"/>
                  <a:gd name="T5" fmla="*/ 305 h 323"/>
                  <a:gd name="T6" fmla="*/ 268 w 268"/>
                  <a:gd name="T7" fmla="*/ 316 h 323"/>
                  <a:gd name="T8" fmla="*/ 242 w 268"/>
                  <a:gd name="T9" fmla="*/ 323 h 323"/>
                  <a:gd name="T10" fmla="*/ 0 w 268"/>
                  <a:gd name="T11" fmla="*/ 25 h 3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68"/>
                  <a:gd name="T19" fmla="*/ 0 h 323"/>
                  <a:gd name="T20" fmla="*/ 268 w 268"/>
                  <a:gd name="T21" fmla="*/ 323 h 32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68" h="323">
                    <a:moveTo>
                      <a:pt x="0" y="25"/>
                    </a:moveTo>
                    <a:lnTo>
                      <a:pt x="18" y="0"/>
                    </a:lnTo>
                    <a:lnTo>
                      <a:pt x="265" y="305"/>
                    </a:lnTo>
                    <a:lnTo>
                      <a:pt x="268" y="316"/>
                    </a:lnTo>
                    <a:lnTo>
                      <a:pt x="242" y="323"/>
                    </a:lnTo>
                    <a:lnTo>
                      <a:pt x="0" y="2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839" name="Freeform 838"/>
              <p:cNvSpPr>
                <a:spLocks/>
              </p:cNvSpPr>
              <p:nvPr/>
            </p:nvSpPr>
            <p:spPr bwMode="auto">
              <a:xfrm>
                <a:off x="958" y="561"/>
                <a:ext cx="6" cy="75"/>
              </a:xfrm>
              <a:custGeom>
                <a:avLst/>
                <a:gdLst>
                  <a:gd name="T0" fmla="*/ 0 w 26"/>
                  <a:gd name="T1" fmla="*/ 7 h 375"/>
                  <a:gd name="T2" fmla="*/ 26 w 26"/>
                  <a:gd name="T3" fmla="*/ 0 h 375"/>
                  <a:gd name="T4" fmla="*/ 26 w 26"/>
                  <a:gd name="T5" fmla="*/ 374 h 375"/>
                  <a:gd name="T6" fmla="*/ 26 w 26"/>
                  <a:gd name="T7" fmla="*/ 375 h 375"/>
                  <a:gd name="T8" fmla="*/ 0 w 26"/>
                  <a:gd name="T9" fmla="*/ 374 h 375"/>
                  <a:gd name="T10" fmla="*/ 0 w 26"/>
                  <a:gd name="T11" fmla="*/ 7 h 37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6"/>
                  <a:gd name="T19" fmla="*/ 0 h 375"/>
                  <a:gd name="T20" fmla="*/ 26 w 26"/>
                  <a:gd name="T21" fmla="*/ 375 h 37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6" h="375">
                    <a:moveTo>
                      <a:pt x="0" y="7"/>
                    </a:moveTo>
                    <a:lnTo>
                      <a:pt x="26" y="0"/>
                    </a:lnTo>
                    <a:lnTo>
                      <a:pt x="26" y="374"/>
                    </a:lnTo>
                    <a:lnTo>
                      <a:pt x="26" y="375"/>
                    </a:lnTo>
                    <a:lnTo>
                      <a:pt x="0" y="374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840" name="Freeform 839"/>
              <p:cNvSpPr>
                <a:spLocks/>
              </p:cNvSpPr>
              <p:nvPr/>
            </p:nvSpPr>
            <p:spPr bwMode="auto">
              <a:xfrm>
                <a:off x="956" y="636"/>
                <a:ext cx="8" cy="40"/>
              </a:xfrm>
              <a:custGeom>
                <a:avLst/>
                <a:gdLst>
                  <a:gd name="T0" fmla="*/ 8 w 34"/>
                  <a:gd name="T1" fmla="*/ 0 h 198"/>
                  <a:gd name="T2" fmla="*/ 34 w 34"/>
                  <a:gd name="T3" fmla="*/ 1 h 198"/>
                  <a:gd name="T4" fmla="*/ 26 w 34"/>
                  <a:gd name="T5" fmla="*/ 197 h 198"/>
                  <a:gd name="T6" fmla="*/ 26 w 34"/>
                  <a:gd name="T7" fmla="*/ 198 h 198"/>
                  <a:gd name="T8" fmla="*/ 0 w 34"/>
                  <a:gd name="T9" fmla="*/ 196 h 198"/>
                  <a:gd name="T10" fmla="*/ 8 w 34"/>
                  <a:gd name="T11" fmla="*/ 0 h 19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4"/>
                  <a:gd name="T19" fmla="*/ 0 h 198"/>
                  <a:gd name="T20" fmla="*/ 34 w 34"/>
                  <a:gd name="T21" fmla="*/ 198 h 19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4" h="198">
                    <a:moveTo>
                      <a:pt x="8" y="0"/>
                    </a:moveTo>
                    <a:lnTo>
                      <a:pt x="34" y="1"/>
                    </a:lnTo>
                    <a:lnTo>
                      <a:pt x="26" y="197"/>
                    </a:lnTo>
                    <a:lnTo>
                      <a:pt x="26" y="198"/>
                    </a:lnTo>
                    <a:lnTo>
                      <a:pt x="0" y="196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841" name="Freeform 840"/>
              <p:cNvSpPr>
                <a:spLocks/>
              </p:cNvSpPr>
              <p:nvPr/>
            </p:nvSpPr>
            <p:spPr bwMode="auto">
              <a:xfrm>
                <a:off x="950" y="675"/>
                <a:ext cx="12" cy="54"/>
              </a:xfrm>
              <a:custGeom>
                <a:avLst/>
                <a:gdLst>
                  <a:gd name="T0" fmla="*/ 23 w 49"/>
                  <a:gd name="T1" fmla="*/ 0 h 268"/>
                  <a:gd name="T2" fmla="*/ 49 w 49"/>
                  <a:gd name="T3" fmla="*/ 2 h 268"/>
                  <a:gd name="T4" fmla="*/ 26 w 49"/>
                  <a:gd name="T5" fmla="*/ 257 h 268"/>
                  <a:gd name="T6" fmla="*/ 21 w 49"/>
                  <a:gd name="T7" fmla="*/ 268 h 268"/>
                  <a:gd name="T8" fmla="*/ 0 w 49"/>
                  <a:gd name="T9" fmla="*/ 249 h 268"/>
                  <a:gd name="T10" fmla="*/ 23 w 49"/>
                  <a:gd name="T11" fmla="*/ 0 h 26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9"/>
                  <a:gd name="T19" fmla="*/ 0 h 268"/>
                  <a:gd name="T20" fmla="*/ 49 w 49"/>
                  <a:gd name="T21" fmla="*/ 268 h 26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9" h="268">
                    <a:moveTo>
                      <a:pt x="23" y="0"/>
                    </a:moveTo>
                    <a:lnTo>
                      <a:pt x="49" y="2"/>
                    </a:lnTo>
                    <a:lnTo>
                      <a:pt x="26" y="257"/>
                    </a:lnTo>
                    <a:lnTo>
                      <a:pt x="21" y="268"/>
                    </a:lnTo>
                    <a:lnTo>
                      <a:pt x="0" y="249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842" name="Freeform 841"/>
              <p:cNvSpPr>
                <a:spLocks/>
              </p:cNvSpPr>
              <p:nvPr/>
            </p:nvSpPr>
            <p:spPr bwMode="auto">
              <a:xfrm>
                <a:off x="924" y="725"/>
                <a:ext cx="31" cy="30"/>
              </a:xfrm>
              <a:custGeom>
                <a:avLst/>
                <a:gdLst>
                  <a:gd name="T0" fmla="*/ 107 w 128"/>
                  <a:gd name="T1" fmla="*/ 0 h 149"/>
                  <a:gd name="T2" fmla="*/ 128 w 128"/>
                  <a:gd name="T3" fmla="*/ 19 h 149"/>
                  <a:gd name="T4" fmla="*/ 16 w 128"/>
                  <a:gd name="T5" fmla="*/ 147 h 149"/>
                  <a:gd name="T6" fmla="*/ 14 w 128"/>
                  <a:gd name="T7" fmla="*/ 149 h 149"/>
                  <a:gd name="T8" fmla="*/ 0 w 128"/>
                  <a:gd name="T9" fmla="*/ 121 h 149"/>
                  <a:gd name="T10" fmla="*/ 107 w 128"/>
                  <a:gd name="T11" fmla="*/ 0 h 14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8"/>
                  <a:gd name="T19" fmla="*/ 0 h 149"/>
                  <a:gd name="T20" fmla="*/ 128 w 128"/>
                  <a:gd name="T21" fmla="*/ 149 h 14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8" h="149">
                    <a:moveTo>
                      <a:pt x="107" y="0"/>
                    </a:moveTo>
                    <a:lnTo>
                      <a:pt x="128" y="19"/>
                    </a:lnTo>
                    <a:lnTo>
                      <a:pt x="16" y="147"/>
                    </a:lnTo>
                    <a:lnTo>
                      <a:pt x="14" y="149"/>
                    </a:lnTo>
                    <a:lnTo>
                      <a:pt x="0" y="121"/>
                    </a:lnTo>
                    <a:lnTo>
                      <a:pt x="10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843" name="Freeform 842"/>
              <p:cNvSpPr>
                <a:spLocks/>
              </p:cNvSpPr>
              <p:nvPr/>
            </p:nvSpPr>
            <p:spPr bwMode="auto">
              <a:xfrm>
                <a:off x="884" y="749"/>
                <a:ext cx="43" cy="28"/>
              </a:xfrm>
              <a:custGeom>
                <a:avLst/>
                <a:gdLst>
                  <a:gd name="T0" fmla="*/ 156 w 170"/>
                  <a:gd name="T1" fmla="*/ 0 h 137"/>
                  <a:gd name="T2" fmla="*/ 170 w 170"/>
                  <a:gd name="T3" fmla="*/ 28 h 137"/>
                  <a:gd name="T4" fmla="*/ 11 w 170"/>
                  <a:gd name="T5" fmla="*/ 136 h 137"/>
                  <a:gd name="T6" fmla="*/ 8 w 170"/>
                  <a:gd name="T7" fmla="*/ 137 h 137"/>
                  <a:gd name="T8" fmla="*/ 0 w 170"/>
                  <a:gd name="T9" fmla="*/ 106 h 137"/>
                  <a:gd name="T10" fmla="*/ 156 w 170"/>
                  <a:gd name="T11" fmla="*/ 0 h 13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70"/>
                  <a:gd name="T19" fmla="*/ 0 h 137"/>
                  <a:gd name="T20" fmla="*/ 170 w 170"/>
                  <a:gd name="T21" fmla="*/ 137 h 13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70" h="137">
                    <a:moveTo>
                      <a:pt x="156" y="0"/>
                    </a:moveTo>
                    <a:lnTo>
                      <a:pt x="170" y="28"/>
                    </a:lnTo>
                    <a:lnTo>
                      <a:pt x="11" y="136"/>
                    </a:lnTo>
                    <a:lnTo>
                      <a:pt x="8" y="137"/>
                    </a:lnTo>
                    <a:lnTo>
                      <a:pt x="0" y="106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844" name="Freeform 843"/>
              <p:cNvSpPr>
                <a:spLocks/>
              </p:cNvSpPr>
              <p:nvPr/>
            </p:nvSpPr>
            <p:spPr bwMode="auto">
              <a:xfrm>
                <a:off x="837" y="770"/>
                <a:ext cx="49" cy="21"/>
              </a:xfrm>
              <a:custGeom>
                <a:avLst/>
                <a:gdLst>
                  <a:gd name="T0" fmla="*/ 190 w 198"/>
                  <a:gd name="T1" fmla="*/ 0 h 101"/>
                  <a:gd name="T2" fmla="*/ 198 w 198"/>
                  <a:gd name="T3" fmla="*/ 31 h 101"/>
                  <a:gd name="T4" fmla="*/ 7 w 198"/>
                  <a:gd name="T5" fmla="*/ 101 h 101"/>
                  <a:gd name="T6" fmla="*/ 6 w 198"/>
                  <a:gd name="T7" fmla="*/ 101 h 101"/>
                  <a:gd name="T8" fmla="*/ 0 w 198"/>
                  <a:gd name="T9" fmla="*/ 69 h 101"/>
                  <a:gd name="T10" fmla="*/ 190 w 198"/>
                  <a:gd name="T11" fmla="*/ 0 h 10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98"/>
                  <a:gd name="T19" fmla="*/ 0 h 101"/>
                  <a:gd name="T20" fmla="*/ 198 w 198"/>
                  <a:gd name="T21" fmla="*/ 101 h 10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98" h="101">
                    <a:moveTo>
                      <a:pt x="190" y="0"/>
                    </a:moveTo>
                    <a:lnTo>
                      <a:pt x="198" y="31"/>
                    </a:lnTo>
                    <a:lnTo>
                      <a:pt x="7" y="101"/>
                    </a:lnTo>
                    <a:lnTo>
                      <a:pt x="6" y="101"/>
                    </a:lnTo>
                    <a:lnTo>
                      <a:pt x="0" y="69"/>
                    </a:lnTo>
                    <a:lnTo>
                      <a:pt x="19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845" name="Freeform 844"/>
              <p:cNvSpPr>
                <a:spLocks/>
              </p:cNvSpPr>
              <p:nvPr/>
            </p:nvSpPr>
            <p:spPr bwMode="auto">
              <a:xfrm>
                <a:off x="774" y="784"/>
                <a:ext cx="65" cy="20"/>
              </a:xfrm>
              <a:custGeom>
                <a:avLst/>
                <a:gdLst>
                  <a:gd name="T0" fmla="*/ 253 w 259"/>
                  <a:gd name="T1" fmla="*/ 0 h 101"/>
                  <a:gd name="T2" fmla="*/ 259 w 259"/>
                  <a:gd name="T3" fmla="*/ 32 h 101"/>
                  <a:gd name="T4" fmla="*/ 5 w 259"/>
                  <a:gd name="T5" fmla="*/ 100 h 101"/>
                  <a:gd name="T6" fmla="*/ 4 w 259"/>
                  <a:gd name="T7" fmla="*/ 101 h 101"/>
                  <a:gd name="T8" fmla="*/ 0 w 259"/>
                  <a:gd name="T9" fmla="*/ 68 h 101"/>
                  <a:gd name="T10" fmla="*/ 253 w 259"/>
                  <a:gd name="T11" fmla="*/ 0 h 10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9"/>
                  <a:gd name="T19" fmla="*/ 0 h 101"/>
                  <a:gd name="T20" fmla="*/ 259 w 259"/>
                  <a:gd name="T21" fmla="*/ 101 h 10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9" h="101">
                    <a:moveTo>
                      <a:pt x="253" y="0"/>
                    </a:moveTo>
                    <a:lnTo>
                      <a:pt x="259" y="32"/>
                    </a:lnTo>
                    <a:lnTo>
                      <a:pt x="5" y="100"/>
                    </a:lnTo>
                    <a:lnTo>
                      <a:pt x="4" y="101"/>
                    </a:lnTo>
                    <a:lnTo>
                      <a:pt x="0" y="68"/>
                    </a:lnTo>
                    <a:lnTo>
                      <a:pt x="25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846" name="Freeform 845"/>
              <p:cNvSpPr>
                <a:spLocks/>
              </p:cNvSpPr>
              <p:nvPr/>
            </p:nvSpPr>
            <p:spPr bwMode="auto">
              <a:xfrm>
                <a:off x="700" y="798"/>
                <a:ext cx="75" cy="16"/>
              </a:xfrm>
              <a:custGeom>
                <a:avLst/>
                <a:gdLst>
                  <a:gd name="T0" fmla="*/ 294 w 298"/>
                  <a:gd name="T1" fmla="*/ 0 h 81"/>
                  <a:gd name="T2" fmla="*/ 298 w 298"/>
                  <a:gd name="T3" fmla="*/ 33 h 81"/>
                  <a:gd name="T4" fmla="*/ 4 w 298"/>
                  <a:gd name="T5" fmla="*/ 81 h 81"/>
                  <a:gd name="T6" fmla="*/ 0 w 298"/>
                  <a:gd name="T7" fmla="*/ 49 h 81"/>
                  <a:gd name="T8" fmla="*/ 0 w 298"/>
                  <a:gd name="T9" fmla="*/ 49 h 81"/>
                  <a:gd name="T10" fmla="*/ 294 w 298"/>
                  <a:gd name="T11" fmla="*/ 0 h 8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98"/>
                  <a:gd name="T19" fmla="*/ 0 h 81"/>
                  <a:gd name="T20" fmla="*/ 298 w 298"/>
                  <a:gd name="T21" fmla="*/ 81 h 8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98" h="81">
                    <a:moveTo>
                      <a:pt x="294" y="0"/>
                    </a:moveTo>
                    <a:lnTo>
                      <a:pt x="298" y="33"/>
                    </a:lnTo>
                    <a:lnTo>
                      <a:pt x="4" y="81"/>
                    </a:lnTo>
                    <a:lnTo>
                      <a:pt x="0" y="49"/>
                    </a:lnTo>
                    <a:lnTo>
                      <a:pt x="29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847" name="Freeform 846"/>
              <p:cNvSpPr>
                <a:spLocks/>
              </p:cNvSpPr>
              <p:nvPr/>
            </p:nvSpPr>
            <p:spPr bwMode="auto">
              <a:xfrm>
                <a:off x="621" y="808"/>
                <a:ext cx="80" cy="18"/>
              </a:xfrm>
              <a:custGeom>
                <a:avLst/>
                <a:gdLst>
                  <a:gd name="T0" fmla="*/ 318 w 322"/>
                  <a:gd name="T1" fmla="*/ 0 h 92"/>
                  <a:gd name="T2" fmla="*/ 322 w 322"/>
                  <a:gd name="T3" fmla="*/ 32 h 92"/>
                  <a:gd name="T4" fmla="*/ 3 w 322"/>
                  <a:gd name="T5" fmla="*/ 92 h 92"/>
                  <a:gd name="T6" fmla="*/ 3 w 322"/>
                  <a:gd name="T7" fmla="*/ 92 h 92"/>
                  <a:gd name="T8" fmla="*/ 0 w 322"/>
                  <a:gd name="T9" fmla="*/ 60 h 92"/>
                  <a:gd name="T10" fmla="*/ 318 w 322"/>
                  <a:gd name="T11" fmla="*/ 0 h 9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22"/>
                  <a:gd name="T19" fmla="*/ 0 h 92"/>
                  <a:gd name="T20" fmla="*/ 322 w 322"/>
                  <a:gd name="T21" fmla="*/ 92 h 9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22" h="92">
                    <a:moveTo>
                      <a:pt x="318" y="0"/>
                    </a:moveTo>
                    <a:lnTo>
                      <a:pt x="322" y="32"/>
                    </a:lnTo>
                    <a:lnTo>
                      <a:pt x="3" y="92"/>
                    </a:lnTo>
                    <a:lnTo>
                      <a:pt x="0" y="60"/>
                    </a:lnTo>
                    <a:lnTo>
                      <a:pt x="31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848" name="Freeform 847"/>
              <p:cNvSpPr>
                <a:spLocks/>
              </p:cNvSpPr>
              <p:nvPr/>
            </p:nvSpPr>
            <p:spPr bwMode="auto">
              <a:xfrm>
                <a:off x="541" y="820"/>
                <a:ext cx="80" cy="14"/>
              </a:xfrm>
              <a:custGeom>
                <a:avLst/>
                <a:gdLst>
                  <a:gd name="T0" fmla="*/ 319 w 322"/>
                  <a:gd name="T1" fmla="*/ 0 h 71"/>
                  <a:gd name="T2" fmla="*/ 322 w 322"/>
                  <a:gd name="T3" fmla="*/ 32 h 71"/>
                  <a:gd name="T4" fmla="*/ 4 w 322"/>
                  <a:gd name="T5" fmla="*/ 71 h 71"/>
                  <a:gd name="T6" fmla="*/ 0 w 322"/>
                  <a:gd name="T7" fmla="*/ 38 h 71"/>
                  <a:gd name="T8" fmla="*/ 1 w 322"/>
                  <a:gd name="T9" fmla="*/ 38 h 71"/>
                  <a:gd name="T10" fmla="*/ 319 w 322"/>
                  <a:gd name="T11" fmla="*/ 0 h 7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22"/>
                  <a:gd name="T19" fmla="*/ 0 h 71"/>
                  <a:gd name="T20" fmla="*/ 322 w 322"/>
                  <a:gd name="T21" fmla="*/ 71 h 7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22" h="71">
                    <a:moveTo>
                      <a:pt x="319" y="0"/>
                    </a:moveTo>
                    <a:lnTo>
                      <a:pt x="322" y="32"/>
                    </a:lnTo>
                    <a:lnTo>
                      <a:pt x="4" y="71"/>
                    </a:lnTo>
                    <a:lnTo>
                      <a:pt x="0" y="38"/>
                    </a:lnTo>
                    <a:lnTo>
                      <a:pt x="1" y="38"/>
                    </a:lnTo>
                    <a:lnTo>
                      <a:pt x="31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849" name="Freeform 848"/>
              <p:cNvSpPr>
                <a:spLocks/>
              </p:cNvSpPr>
              <p:nvPr/>
            </p:nvSpPr>
            <p:spPr bwMode="auto">
              <a:xfrm>
                <a:off x="463" y="827"/>
                <a:ext cx="79" cy="21"/>
              </a:xfrm>
              <a:custGeom>
                <a:avLst/>
                <a:gdLst>
                  <a:gd name="T0" fmla="*/ 311 w 315"/>
                  <a:gd name="T1" fmla="*/ 0 h 102"/>
                  <a:gd name="T2" fmla="*/ 315 w 315"/>
                  <a:gd name="T3" fmla="*/ 33 h 102"/>
                  <a:gd name="T4" fmla="*/ 5 w 315"/>
                  <a:gd name="T5" fmla="*/ 102 h 102"/>
                  <a:gd name="T6" fmla="*/ 0 w 315"/>
                  <a:gd name="T7" fmla="*/ 69 h 102"/>
                  <a:gd name="T8" fmla="*/ 0 w 315"/>
                  <a:gd name="T9" fmla="*/ 69 h 102"/>
                  <a:gd name="T10" fmla="*/ 311 w 315"/>
                  <a:gd name="T11" fmla="*/ 0 h 10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15"/>
                  <a:gd name="T19" fmla="*/ 0 h 102"/>
                  <a:gd name="T20" fmla="*/ 315 w 315"/>
                  <a:gd name="T21" fmla="*/ 102 h 10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15" h="102">
                    <a:moveTo>
                      <a:pt x="311" y="0"/>
                    </a:moveTo>
                    <a:lnTo>
                      <a:pt x="315" y="33"/>
                    </a:lnTo>
                    <a:lnTo>
                      <a:pt x="5" y="102"/>
                    </a:lnTo>
                    <a:lnTo>
                      <a:pt x="0" y="69"/>
                    </a:lnTo>
                    <a:lnTo>
                      <a:pt x="31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850" name="Freeform 849"/>
              <p:cNvSpPr>
                <a:spLocks/>
              </p:cNvSpPr>
              <p:nvPr/>
            </p:nvSpPr>
            <p:spPr bwMode="auto">
              <a:xfrm>
                <a:off x="393" y="841"/>
                <a:ext cx="72" cy="20"/>
              </a:xfrm>
              <a:custGeom>
                <a:avLst/>
                <a:gdLst>
                  <a:gd name="T0" fmla="*/ 281 w 286"/>
                  <a:gd name="T1" fmla="*/ 0 h 101"/>
                  <a:gd name="T2" fmla="*/ 286 w 286"/>
                  <a:gd name="T3" fmla="*/ 33 h 101"/>
                  <a:gd name="T4" fmla="*/ 8 w 286"/>
                  <a:gd name="T5" fmla="*/ 101 h 101"/>
                  <a:gd name="T6" fmla="*/ 0 w 286"/>
                  <a:gd name="T7" fmla="*/ 70 h 101"/>
                  <a:gd name="T8" fmla="*/ 2 w 286"/>
                  <a:gd name="T9" fmla="*/ 70 h 101"/>
                  <a:gd name="T10" fmla="*/ 281 w 286"/>
                  <a:gd name="T11" fmla="*/ 0 h 10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86"/>
                  <a:gd name="T19" fmla="*/ 0 h 101"/>
                  <a:gd name="T20" fmla="*/ 286 w 286"/>
                  <a:gd name="T21" fmla="*/ 101 h 10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86" h="101">
                    <a:moveTo>
                      <a:pt x="281" y="0"/>
                    </a:moveTo>
                    <a:lnTo>
                      <a:pt x="286" y="33"/>
                    </a:lnTo>
                    <a:lnTo>
                      <a:pt x="8" y="101"/>
                    </a:lnTo>
                    <a:lnTo>
                      <a:pt x="0" y="70"/>
                    </a:lnTo>
                    <a:lnTo>
                      <a:pt x="2" y="70"/>
                    </a:lnTo>
                    <a:lnTo>
                      <a:pt x="28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851" name="Freeform 850"/>
              <p:cNvSpPr>
                <a:spLocks/>
              </p:cNvSpPr>
              <p:nvPr/>
            </p:nvSpPr>
            <p:spPr bwMode="auto">
              <a:xfrm>
                <a:off x="353" y="855"/>
                <a:ext cx="42" cy="20"/>
              </a:xfrm>
              <a:custGeom>
                <a:avLst/>
                <a:gdLst>
                  <a:gd name="T0" fmla="*/ 160 w 168"/>
                  <a:gd name="T1" fmla="*/ 0 h 99"/>
                  <a:gd name="T2" fmla="*/ 168 w 168"/>
                  <a:gd name="T3" fmla="*/ 31 h 99"/>
                  <a:gd name="T4" fmla="*/ 12 w 168"/>
                  <a:gd name="T5" fmla="*/ 99 h 99"/>
                  <a:gd name="T6" fmla="*/ 0 w 168"/>
                  <a:gd name="T7" fmla="*/ 70 h 99"/>
                  <a:gd name="T8" fmla="*/ 2 w 168"/>
                  <a:gd name="T9" fmla="*/ 69 h 99"/>
                  <a:gd name="T10" fmla="*/ 160 w 168"/>
                  <a:gd name="T11" fmla="*/ 0 h 9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68"/>
                  <a:gd name="T19" fmla="*/ 0 h 99"/>
                  <a:gd name="T20" fmla="*/ 168 w 168"/>
                  <a:gd name="T21" fmla="*/ 99 h 9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68" h="99">
                    <a:moveTo>
                      <a:pt x="160" y="0"/>
                    </a:moveTo>
                    <a:lnTo>
                      <a:pt x="168" y="31"/>
                    </a:lnTo>
                    <a:lnTo>
                      <a:pt x="12" y="99"/>
                    </a:lnTo>
                    <a:lnTo>
                      <a:pt x="0" y="70"/>
                    </a:lnTo>
                    <a:lnTo>
                      <a:pt x="2" y="69"/>
                    </a:lnTo>
                    <a:lnTo>
                      <a:pt x="16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852" name="Freeform 851"/>
              <p:cNvSpPr>
                <a:spLocks/>
              </p:cNvSpPr>
              <p:nvPr/>
            </p:nvSpPr>
            <p:spPr bwMode="auto">
              <a:xfrm>
                <a:off x="335" y="869"/>
                <a:ext cx="21" cy="16"/>
              </a:xfrm>
              <a:custGeom>
                <a:avLst/>
                <a:gdLst>
                  <a:gd name="T0" fmla="*/ 72 w 84"/>
                  <a:gd name="T1" fmla="*/ 0 h 78"/>
                  <a:gd name="T2" fmla="*/ 84 w 84"/>
                  <a:gd name="T3" fmla="*/ 29 h 78"/>
                  <a:gd name="T4" fmla="*/ 37 w 84"/>
                  <a:gd name="T5" fmla="*/ 61 h 78"/>
                  <a:gd name="T6" fmla="*/ 2 w 84"/>
                  <a:gd name="T7" fmla="*/ 78 h 78"/>
                  <a:gd name="T8" fmla="*/ 0 w 84"/>
                  <a:gd name="T9" fmla="*/ 49 h 78"/>
                  <a:gd name="T10" fmla="*/ 72 w 84"/>
                  <a:gd name="T11" fmla="*/ 0 h 7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4"/>
                  <a:gd name="T19" fmla="*/ 0 h 78"/>
                  <a:gd name="T20" fmla="*/ 84 w 84"/>
                  <a:gd name="T21" fmla="*/ 78 h 7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4" h="78">
                    <a:moveTo>
                      <a:pt x="72" y="0"/>
                    </a:moveTo>
                    <a:lnTo>
                      <a:pt x="84" y="29"/>
                    </a:lnTo>
                    <a:lnTo>
                      <a:pt x="37" y="61"/>
                    </a:lnTo>
                    <a:lnTo>
                      <a:pt x="2" y="78"/>
                    </a:lnTo>
                    <a:lnTo>
                      <a:pt x="0" y="49"/>
                    </a:lnTo>
                    <a:lnTo>
                      <a:pt x="7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853" name="Freeform 852"/>
              <p:cNvSpPr>
                <a:spLocks/>
              </p:cNvSpPr>
              <p:nvPr/>
            </p:nvSpPr>
            <p:spPr bwMode="auto">
              <a:xfrm>
                <a:off x="335" y="881"/>
                <a:ext cx="60" cy="27"/>
              </a:xfrm>
              <a:custGeom>
                <a:avLst/>
                <a:gdLst>
                  <a:gd name="T0" fmla="*/ 0 w 239"/>
                  <a:gd name="T1" fmla="*/ 17 h 135"/>
                  <a:gd name="T2" fmla="*/ 35 w 239"/>
                  <a:gd name="T3" fmla="*/ 0 h 135"/>
                  <a:gd name="T4" fmla="*/ 239 w 239"/>
                  <a:gd name="T5" fmla="*/ 105 h 135"/>
                  <a:gd name="T6" fmla="*/ 230 w 239"/>
                  <a:gd name="T7" fmla="*/ 135 h 135"/>
                  <a:gd name="T8" fmla="*/ 230 w 239"/>
                  <a:gd name="T9" fmla="*/ 135 h 135"/>
                  <a:gd name="T10" fmla="*/ 0 w 239"/>
                  <a:gd name="T11" fmla="*/ 17 h 13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39"/>
                  <a:gd name="T19" fmla="*/ 0 h 135"/>
                  <a:gd name="T20" fmla="*/ 239 w 239"/>
                  <a:gd name="T21" fmla="*/ 135 h 13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39" h="135">
                    <a:moveTo>
                      <a:pt x="0" y="17"/>
                    </a:moveTo>
                    <a:lnTo>
                      <a:pt x="35" y="0"/>
                    </a:lnTo>
                    <a:lnTo>
                      <a:pt x="239" y="105"/>
                    </a:lnTo>
                    <a:lnTo>
                      <a:pt x="230" y="135"/>
                    </a:lnTo>
                    <a:lnTo>
                      <a:pt x="0" y="1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854" name="Freeform 853"/>
              <p:cNvSpPr>
                <a:spLocks/>
              </p:cNvSpPr>
              <p:nvPr/>
            </p:nvSpPr>
            <p:spPr bwMode="auto">
              <a:xfrm>
                <a:off x="393" y="902"/>
                <a:ext cx="76" cy="32"/>
              </a:xfrm>
              <a:custGeom>
                <a:avLst/>
                <a:gdLst>
                  <a:gd name="T0" fmla="*/ 0 w 305"/>
                  <a:gd name="T1" fmla="*/ 30 h 157"/>
                  <a:gd name="T2" fmla="*/ 9 w 305"/>
                  <a:gd name="T3" fmla="*/ 0 h 157"/>
                  <a:gd name="T4" fmla="*/ 304 w 305"/>
                  <a:gd name="T5" fmla="*/ 128 h 157"/>
                  <a:gd name="T6" fmla="*/ 305 w 305"/>
                  <a:gd name="T7" fmla="*/ 128 h 157"/>
                  <a:gd name="T8" fmla="*/ 295 w 305"/>
                  <a:gd name="T9" fmla="*/ 157 h 157"/>
                  <a:gd name="T10" fmla="*/ 0 w 305"/>
                  <a:gd name="T11" fmla="*/ 30 h 15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05"/>
                  <a:gd name="T19" fmla="*/ 0 h 157"/>
                  <a:gd name="T20" fmla="*/ 305 w 305"/>
                  <a:gd name="T21" fmla="*/ 157 h 15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05" h="157">
                    <a:moveTo>
                      <a:pt x="0" y="30"/>
                    </a:moveTo>
                    <a:lnTo>
                      <a:pt x="9" y="0"/>
                    </a:lnTo>
                    <a:lnTo>
                      <a:pt x="304" y="128"/>
                    </a:lnTo>
                    <a:lnTo>
                      <a:pt x="305" y="128"/>
                    </a:lnTo>
                    <a:lnTo>
                      <a:pt x="295" y="157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855" name="Freeform 854"/>
              <p:cNvSpPr>
                <a:spLocks/>
              </p:cNvSpPr>
              <p:nvPr/>
            </p:nvSpPr>
            <p:spPr bwMode="auto">
              <a:xfrm>
                <a:off x="467" y="928"/>
                <a:ext cx="68" cy="33"/>
              </a:xfrm>
              <a:custGeom>
                <a:avLst/>
                <a:gdLst>
                  <a:gd name="T0" fmla="*/ 0 w 273"/>
                  <a:gd name="T1" fmla="*/ 29 h 167"/>
                  <a:gd name="T2" fmla="*/ 10 w 273"/>
                  <a:gd name="T3" fmla="*/ 0 h 167"/>
                  <a:gd name="T4" fmla="*/ 272 w 273"/>
                  <a:gd name="T5" fmla="*/ 137 h 167"/>
                  <a:gd name="T6" fmla="*/ 273 w 273"/>
                  <a:gd name="T7" fmla="*/ 138 h 167"/>
                  <a:gd name="T8" fmla="*/ 262 w 273"/>
                  <a:gd name="T9" fmla="*/ 167 h 167"/>
                  <a:gd name="T10" fmla="*/ 0 w 273"/>
                  <a:gd name="T11" fmla="*/ 29 h 16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73"/>
                  <a:gd name="T19" fmla="*/ 0 h 167"/>
                  <a:gd name="T20" fmla="*/ 273 w 273"/>
                  <a:gd name="T21" fmla="*/ 167 h 16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73" h="167">
                    <a:moveTo>
                      <a:pt x="0" y="29"/>
                    </a:moveTo>
                    <a:lnTo>
                      <a:pt x="10" y="0"/>
                    </a:lnTo>
                    <a:lnTo>
                      <a:pt x="272" y="137"/>
                    </a:lnTo>
                    <a:lnTo>
                      <a:pt x="273" y="138"/>
                    </a:lnTo>
                    <a:lnTo>
                      <a:pt x="262" y="167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856" name="Freeform 855"/>
              <p:cNvSpPr>
                <a:spLocks/>
              </p:cNvSpPr>
              <p:nvPr/>
            </p:nvSpPr>
            <p:spPr bwMode="auto">
              <a:xfrm>
                <a:off x="532" y="955"/>
                <a:ext cx="67" cy="39"/>
              </a:xfrm>
              <a:custGeom>
                <a:avLst/>
                <a:gdLst>
                  <a:gd name="T0" fmla="*/ 0 w 268"/>
                  <a:gd name="T1" fmla="*/ 29 h 195"/>
                  <a:gd name="T2" fmla="*/ 11 w 268"/>
                  <a:gd name="T3" fmla="*/ 0 h 195"/>
                  <a:gd name="T4" fmla="*/ 266 w 268"/>
                  <a:gd name="T5" fmla="*/ 166 h 195"/>
                  <a:gd name="T6" fmla="*/ 268 w 268"/>
                  <a:gd name="T7" fmla="*/ 168 h 195"/>
                  <a:gd name="T8" fmla="*/ 253 w 268"/>
                  <a:gd name="T9" fmla="*/ 195 h 195"/>
                  <a:gd name="T10" fmla="*/ 0 w 268"/>
                  <a:gd name="T11" fmla="*/ 29 h 1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68"/>
                  <a:gd name="T19" fmla="*/ 0 h 195"/>
                  <a:gd name="T20" fmla="*/ 268 w 268"/>
                  <a:gd name="T21" fmla="*/ 195 h 19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68" h="195">
                    <a:moveTo>
                      <a:pt x="0" y="29"/>
                    </a:moveTo>
                    <a:lnTo>
                      <a:pt x="11" y="0"/>
                    </a:lnTo>
                    <a:lnTo>
                      <a:pt x="266" y="166"/>
                    </a:lnTo>
                    <a:lnTo>
                      <a:pt x="268" y="168"/>
                    </a:lnTo>
                    <a:lnTo>
                      <a:pt x="253" y="195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857" name="Freeform 856"/>
              <p:cNvSpPr>
                <a:spLocks/>
              </p:cNvSpPr>
              <p:nvPr/>
            </p:nvSpPr>
            <p:spPr bwMode="auto">
              <a:xfrm>
                <a:off x="595" y="989"/>
                <a:ext cx="55" cy="39"/>
              </a:xfrm>
              <a:custGeom>
                <a:avLst/>
                <a:gdLst>
                  <a:gd name="T0" fmla="*/ 0 w 216"/>
                  <a:gd name="T1" fmla="*/ 27 h 193"/>
                  <a:gd name="T2" fmla="*/ 15 w 216"/>
                  <a:gd name="T3" fmla="*/ 0 h 193"/>
                  <a:gd name="T4" fmla="*/ 213 w 216"/>
                  <a:gd name="T5" fmla="*/ 167 h 193"/>
                  <a:gd name="T6" fmla="*/ 216 w 216"/>
                  <a:gd name="T7" fmla="*/ 170 h 193"/>
                  <a:gd name="T8" fmla="*/ 197 w 216"/>
                  <a:gd name="T9" fmla="*/ 193 h 193"/>
                  <a:gd name="T10" fmla="*/ 0 w 216"/>
                  <a:gd name="T11" fmla="*/ 27 h 19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16"/>
                  <a:gd name="T19" fmla="*/ 0 h 193"/>
                  <a:gd name="T20" fmla="*/ 216 w 216"/>
                  <a:gd name="T21" fmla="*/ 193 h 19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" h="193">
                    <a:moveTo>
                      <a:pt x="0" y="27"/>
                    </a:moveTo>
                    <a:lnTo>
                      <a:pt x="15" y="0"/>
                    </a:lnTo>
                    <a:lnTo>
                      <a:pt x="213" y="167"/>
                    </a:lnTo>
                    <a:lnTo>
                      <a:pt x="216" y="170"/>
                    </a:lnTo>
                    <a:lnTo>
                      <a:pt x="197" y="193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858" name="Freeform 857"/>
              <p:cNvSpPr>
                <a:spLocks/>
              </p:cNvSpPr>
              <p:nvPr/>
            </p:nvSpPr>
            <p:spPr bwMode="auto">
              <a:xfrm>
                <a:off x="645" y="1023"/>
                <a:ext cx="35" cy="39"/>
              </a:xfrm>
              <a:custGeom>
                <a:avLst/>
                <a:gdLst>
                  <a:gd name="T0" fmla="*/ 0 w 141"/>
                  <a:gd name="T1" fmla="*/ 23 h 195"/>
                  <a:gd name="T2" fmla="*/ 19 w 141"/>
                  <a:gd name="T3" fmla="*/ 0 h 195"/>
                  <a:gd name="T4" fmla="*/ 139 w 141"/>
                  <a:gd name="T5" fmla="*/ 176 h 195"/>
                  <a:gd name="T6" fmla="*/ 141 w 141"/>
                  <a:gd name="T7" fmla="*/ 184 h 195"/>
                  <a:gd name="T8" fmla="*/ 116 w 141"/>
                  <a:gd name="T9" fmla="*/ 195 h 195"/>
                  <a:gd name="T10" fmla="*/ 0 w 141"/>
                  <a:gd name="T11" fmla="*/ 23 h 1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41"/>
                  <a:gd name="T19" fmla="*/ 0 h 195"/>
                  <a:gd name="T20" fmla="*/ 141 w 141"/>
                  <a:gd name="T21" fmla="*/ 195 h 19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41" h="195">
                    <a:moveTo>
                      <a:pt x="0" y="23"/>
                    </a:moveTo>
                    <a:lnTo>
                      <a:pt x="19" y="0"/>
                    </a:lnTo>
                    <a:lnTo>
                      <a:pt x="139" y="176"/>
                    </a:lnTo>
                    <a:lnTo>
                      <a:pt x="141" y="184"/>
                    </a:lnTo>
                    <a:lnTo>
                      <a:pt x="116" y="195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859" name="Freeform 858"/>
              <p:cNvSpPr>
                <a:spLocks/>
              </p:cNvSpPr>
              <p:nvPr/>
            </p:nvSpPr>
            <p:spPr bwMode="auto">
              <a:xfrm>
                <a:off x="674" y="1060"/>
                <a:ext cx="16" cy="50"/>
              </a:xfrm>
              <a:custGeom>
                <a:avLst/>
                <a:gdLst>
                  <a:gd name="T0" fmla="*/ 0 w 65"/>
                  <a:gd name="T1" fmla="*/ 11 h 251"/>
                  <a:gd name="T2" fmla="*/ 25 w 65"/>
                  <a:gd name="T3" fmla="*/ 0 h 251"/>
                  <a:gd name="T4" fmla="*/ 65 w 65"/>
                  <a:gd name="T5" fmla="*/ 246 h 251"/>
                  <a:gd name="T6" fmla="*/ 65 w 65"/>
                  <a:gd name="T7" fmla="*/ 249 h 251"/>
                  <a:gd name="T8" fmla="*/ 39 w 65"/>
                  <a:gd name="T9" fmla="*/ 251 h 251"/>
                  <a:gd name="T10" fmla="*/ 0 w 65"/>
                  <a:gd name="T11" fmla="*/ 11 h 25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5"/>
                  <a:gd name="T19" fmla="*/ 0 h 251"/>
                  <a:gd name="T20" fmla="*/ 65 w 65"/>
                  <a:gd name="T21" fmla="*/ 251 h 25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5" h="251">
                    <a:moveTo>
                      <a:pt x="0" y="11"/>
                    </a:moveTo>
                    <a:lnTo>
                      <a:pt x="25" y="0"/>
                    </a:lnTo>
                    <a:lnTo>
                      <a:pt x="65" y="246"/>
                    </a:lnTo>
                    <a:lnTo>
                      <a:pt x="65" y="249"/>
                    </a:lnTo>
                    <a:lnTo>
                      <a:pt x="39" y="251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860" name="Freeform 859"/>
              <p:cNvSpPr>
                <a:spLocks/>
              </p:cNvSpPr>
              <p:nvPr/>
            </p:nvSpPr>
            <p:spPr bwMode="auto">
              <a:xfrm>
                <a:off x="683" y="1110"/>
                <a:ext cx="9" cy="39"/>
              </a:xfrm>
              <a:custGeom>
                <a:avLst/>
                <a:gdLst>
                  <a:gd name="T0" fmla="*/ 0 w 34"/>
                  <a:gd name="T1" fmla="*/ 2 h 197"/>
                  <a:gd name="T2" fmla="*/ 26 w 34"/>
                  <a:gd name="T3" fmla="*/ 0 h 197"/>
                  <a:gd name="T4" fmla="*/ 34 w 34"/>
                  <a:gd name="T5" fmla="*/ 195 h 197"/>
                  <a:gd name="T6" fmla="*/ 34 w 34"/>
                  <a:gd name="T7" fmla="*/ 197 h 197"/>
                  <a:gd name="T8" fmla="*/ 8 w 34"/>
                  <a:gd name="T9" fmla="*/ 197 h 197"/>
                  <a:gd name="T10" fmla="*/ 0 w 34"/>
                  <a:gd name="T11" fmla="*/ 2 h 1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4"/>
                  <a:gd name="T19" fmla="*/ 0 h 197"/>
                  <a:gd name="T20" fmla="*/ 34 w 34"/>
                  <a:gd name="T21" fmla="*/ 197 h 19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4" h="197">
                    <a:moveTo>
                      <a:pt x="0" y="2"/>
                    </a:moveTo>
                    <a:lnTo>
                      <a:pt x="26" y="0"/>
                    </a:lnTo>
                    <a:lnTo>
                      <a:pt x="34" y="195"/>
                    </a:lnTo>
                    <a:lnTo>
                      <a:pt x="34" y="197"/>
                    </a:lnTo>
                    <a:lnTo>
                      <a:pt x="8" y="197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861" name="Freeform 860"/>
              <p:cNvSpPr>
                <a:spLocks/>
              </p:cNvSpPr>
              <p:nvPr/>
            </p:nvSpPr>
            <p:spPr bwMode="auto">
              <a:xfrm>
                <a:off x="685" y="1149"/>
                <a:ext cx="7" cy="35"/>
              </a:xfrm>
              <a:custGeom>
                <a:avLst/>
                <a:gdLst>
                  <a:gd name="T0" fmla="*/ 0 w 26"/>
                  <a:gd name="T1" fmla="*/ 0 h 177"/>
                  <a:gd name="T2" fmla="*/ 26 w 26"/>
                  <a:gd name="T3" fmla="*/ 0 h 177"/>
                  <a:gd name="T4" fmla="*/ 26 w 26"/>
                  <a:gd name="T5" fmla="*/ 177 h 177"/>
                  <a:gd name="T6" fmla="*/ 26 w 26"/>
                  <a:gd name="T7" fmla="*/ 177 h 177"/>
                  <a:gd name="T8" fmla="*/ 0 w 26"/>
                  <a:gd name="T9" fmla="*/ 175 h 177"/>
                  <a:gd name="T10" fmla="*/ 0 w 26"/>
                  <a:gd name="T11" fmla="*/ 0 h 17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6"/>
                  <a:gd name="T19" fmla="*/ 0 h 177"/>
                  <a:gd name="T20" fmla="*/ 26 w 26"/>
                  <a:gd name="T21" fmla="*/ 177 h 17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6" h="177">
                    <a:moveTo>
                      <a:pt x="0" y="0"/>
                    </a:moveTo>
                    <a:lnTo>
                      <a:pt x="26" y="0"/>
                    </a:lnTo>
                    <a:lnTo>
                      <a:pt x="26" y="177"/>
                    </a:lnTo>
                    <a:lnTo>
                      <a:pt x="0" y="1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862" name="Freeform 861"/>
              <p:cNvSpPr>
                <a:spLocks/>
              </p:cNvSpPr>
              <p:nvPr/>
            </p:nvSpPr>
            <p:spPr bwMode="auto">
              <a:xfrm>
                <a:off x="683" y="1184"/>
                <a:ext cx="9" cy="44"/>
              </a:xfrm>
              <a:custGeom>
                <a:avLst/>
                <a:gdLst>
                  <a:gd name="T0" fmla="*/ 8 w 34"/>
                  <a:gd name="T1" fmla="*/ 0 h 221"/>
                  <a:gd name="T2" fmla="*/ 34 w 34"/>
                  <a:gd name="T3" fmla="*/ 2 h 221"/>
                  <a:gd name="T4" fmla="*/ 26 w 34"/>
                  <a:gd name="T5" fmla="*/ 218 h 221"/>
                  <a:gd name="T6" fmla="*/ 26 w 34"/>
                  <a:gd name="T7" fmla="*/ 221 h 221"/>
                  <a:gd name="T8" fmla="*/ 0 w 34"/>
                  <a:gd name="T9" fmla="*/ 216 h 221"/>
                  <a:gd name="T10" fmla="*/ 8 w 34"/>
                  <a:gd name="T11" fmla="*/ 0 h 22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4"/>
                  <a:gd name="T19" fmla="*/ 0 h 221"/>
                  <a:gd name="T20" fmla="*/ 34 w 34"/>
                  <a:gd name="T21" fmla="*/ 221 h 22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4" h="221">
                    <a:moveTo>
                      <a:pt x="8" y="0"/>
                    </a:moveTo>
                    <a:lnTo>
                      <a:pt x="34" y="2"/>
                    </a:lnTo>
                    <a:lnTo>
                      <a:pt x="26" y="218"/>
                    </a:lnTo>
                    <a:lnTo>
                      <a:pt x="26" y="221"/>
                    </a:lnTo>
                    <a:lnTo>
                      <a:pt x="0" y="216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</p:grpSp>
        <p:grpSp>
          <p:nvGrpSpPr>
            <p:cNvPr id="440" name="Group 439"/>
            <p:cNvGrpSpPr>
              <a:grpSpLocks/>
            </p:cNvGrpSpPr>
            <p:nvPr/>
          </p:nvGrpSpPr>
          <p:grpSpPr bwMode="auto">
            <a:xfrm>
              <a:off x="0" y="95"/>
              <a:ext cx="1189" cy="1469"/>
              <a:chOff x="0" y="95"/>
              <a:chExt cx="1189" cy="1469"/>
            </a:xfrm>
          </p:grpSpPr>
          <p:sp>
            <p:nvSpPr>
              <p:cNvPr id="463" name="Freeform 462"/>
              <p:cNvSpPr>
                <a:spLocks/>
              </p:cNvSpPr>
              <p:nvPr/>
            </p:nvSpPr>
            <p:spPr bwMode="auto">
              <a:xfrm>
                <a:off x="681" y="1227"/>
                <a:ext cx="12" cy="34"/>
              </a:xfrm>
              <a:custGeom>
                <a:avLst/>
                <a:gdLst>
                  <a:gd name="T0" fmla="*/ 23 w 49"/>
                  <a:gd name="T1" fmla="*/ 0 h 168"/>
                  <a:gd name="T2" fmla="*/ 49 w 49"/>
                  <a:gd name="T3" fmla="*/ 5 h 168"/>
                  <a:gd name="T4" fmla="*/ 25 w 49"/>
                  <a:gd name="T5" fmla="*/ 162 h 168"/>
                  <a:gd name="T6" fmla="*/ 23 w 49"/>
                  <a:gd name="T7" fmla="*/ 168 h 168"/>
                  <a:gd name="T8" fmla="*/ 0 w 49"/>
                  <a:gd name="T9" fmla="*/ 152 h 168"/>
                  <a:gd name="T10" fmla="*/ 23 w 49"/>
                  <a:gd name="T11" fmla="*/ 0 h 16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9"/>
                  <a:gd name="T19" fmla="*/ 0 h 168"/>
                  <a:gd name="T20" fmla="*/ 49 w 49"/>
                  <a:gd name="T21" fmla="*/ 168 h 16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9" h="168">
                    <a:moveTo>
                      <a:pt x="23" y="0"/>
                    </a:moveTo>
                    <a:lnTo>
                      <a:pt x="49" y="5"/>
                    </a:lnTo>
                    <a:lnTo>
                      <a:pt x="25" y="162"/>
                    </a:lnTo>
                    <a:lnTo>
                      <a:pt x="23" y="168"/>
                    </a:lnTo>
                    <a:lnTo>
                      <a:pt x="0" y="152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464" name="Freeform 463"/>
              <p:cNvSpPr>
                <a:spLocks/>
              </p:cNvSpPr>
              <p:nvPr/>
            </p:nvSpPr>
            <p:spPr bwMode="auto">
              <a:xfrm>
                <a:off x="655" y="1258"/>
                <a:ext cx="31" cy="37"/>
              </a:xfrm>
              <a:custGeom>
                <a:avLst/>
                <a:gdLst>
                  <a:gd name="T0" fmla="*/ 102 w 125"/>
                  <a:gd name="T1" fmla="*/ 0 h 185"/>
                  <a:gd name="T2" fmla="*/ 125 w 125"/>
                  <a:gd name="T3" fmla="*/ 16 h 185"/>
                  <a:gd name="T4" fmla="*/ 21 w 125"/>
                  <a:gd name="T5" fmla="*/ 183 h 185"/>
                  <a:gd name="T6" fmla="*/ 20 w 125"/>
                  <a:gd name="T7" fmla="*/ 185 h 185"/>
                  <a:gd name="T8" fmla="*/ 0 w 125"/>
                  <a:gd name="T9" fmla="*/ 162 h 185"/>
                  <a:gd name="T10" fmla="*/ 102 w 125"/>
                  <a:gd name="T11" fmla="*/ 0 h 18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5"/>
                  <a:gd name="T19" fmla="*/ 0 h 185"/>
                  <a:gd name="T20" fmla="*/ 125 w 125"/>
                  <a:gd name="T21" fmla="*/ 185 h 18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5" h="185">
                    <a:moveTo>
                      <a:pt x="102" y="0"/>
                    </a:moveTo>
                    <a:lnTo>
                      <a:pt x="125" y="16"/>
                    </a:lnTo>
                    <a:lnTo>
                      <a:pt x="21" y="183"/>
                    </a:lnTo>
                    <a:lnTo>
                      <a:pt x="20" y="185"/>
                    </a:lnTo>
                    <a:lnTo>
                      <a:pt x="0" y="162"/>
                    </a:lnTo>
                    <a:lnTo>
                      <a:pt x="10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465" name="Freeform 464"/>
              <p:cNvSpPr>
                <a:spLocks/>
              </p:cNvSpPr>
              <p:nvPr/>
            </p:nvSpPr>
            <p:spPr bwMode="auto">
              <a:xfrm>
                <a:off x="631" y="1290"/>
                <a:ext cx="29" cy="28"/>
              </a:xfrm>
              <a:custGeom>
                <a:avLst/>
                <a:gdLst>
                  <a:gd name="T0" fmla="*/ 98 w 118"/>
                  <a:gd name="T1" fmla="*/ 0 h 138"/>
                  <a:gd name="T2" fmla="*/ 118 w 118"/>
                  <a:gd name="T3" fmla="*/ 23 h 138"/>
                  <a:gd name="T4" fmla="*/ 25 w 118"/>
                  <a:gd name="T5" fmla="*/ 138 h 138"/>
                  <a:gd name="T6" fmla="*/ 0 w 118"/>
                  <a:gd name="T7" fmla="*/ 124 h 138"/>
                  <a:gd name="T8" fmla="*/ 4 w 118"/>
                  <a:gd name="T9" fmla="*/ 118 h 138"/>
                  <a:gd name="T10" fmla="*/ 98 w 118"/>
                  <a:gd name="T11" fmla="*/ 0 h 13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8"/>
                  <a:gd name="T19" fmla="*/ 0 h 138"/>
                  <a:gd name="T20" fmla="*/ 118 w 118"/>
                  <a:gd name="T21" fmla="*/ 138 h 13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8" h="138">
                    <a:moveTo>
                      <a:pt x="98" y="0"/>
                    </a:moveTo>
                    <a:lnTo>
                      <a:pt x="118" y="23"/>
                    </a:lnTo>
                    <a:lnTo>
                      <a:pt x="25" y="138"/>
                    </a:lnTo>
                    <a:lnTo>
                      <a:pt x="0" y="124"/>
                    </a:lnTo>
                    <a:lnTo>
                      <a:pt x="4" y="118"/>
                    </a:lnTo>
                    <a:lnTo>
                      <a:pt x="9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466" name="Freeform 465"/>
              <p:cNvSpPr>
                <a:spLocks/>
              </p:cNvSpPr>
              <p:nvPr/>
            </p:nvSpPr>
            <p:spPr bwMode="auto">
              <a:xfrm>
                <a:off x="623" y="1315"/>
                <a:ext cx="14" cy="27"/>
              </a:xfrm>
              <a:custGeom>
                <a:avLst/>
                <a:gdLst>
                  <a:gd name="T0" fmla="*/ 31 w 56"/>
                  <a:gd name="T1" fmla="*/ 0 h 138"/>
                  <a:gd name="T2" fmla="*/ 56 w 56"/>
                  <a:gd name="T3" fmla="*/ 14 h 138"/>
                  <a:gd name="T4" fmla="*/ 26 w 56"/>
                  <a:gd name="T5" fmla="*/ 133 h 138"/>
                  <a:gd name="T6" fmla="*/ 0 w 56"/>
                  <a:gd name="T7" fmla="*/ 138 h 138"/>
                  <a:gd name="T8" fmla="*/ 0 w 56"/>
                  <a:gd name="T9" fmla="*/ 129 h 138"/>
                  <a:gd name="T10" fmla="*/ 31 w 56"/>
                  <a:gd name="T11" fmla="*/ 0 h 13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6"/>
                  <a:gd name="T19" fmla="*/ 0 h 138"/>
                  <a:gd name="T20" fmla="*/ 56 w 56"/>
                  <a:gd name="T21" fmla="*/ 138 h 13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6" h="138">
                    <a:moveTo>
                      <a:pt x="31" y="0"/>
                    </a:moveTo>
                    <a:lnTo>
                      <a:pt x="56" y="14"/>
                    </a:lnTo>
                    <a:lnTo>
                      <a:pt x="26" y="133"/>
                    </a:lnTo>
                    <a:lnTo>
                      <a:pt x="0" y="138"/>
                    </a:lnTo>
                    <a:lnTo>
                      <a:pt x="0" y="129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467" name="Freeform 466"/>
              <p:cNvSpPr>
                <a:spLocks/>
              </p:cNvSpPr>
              <p:nvPr/>
            </p:nvSpPr>
            <p:spPr bwMode="auto">
              <a:xfrm>
                <a:off x="623" y="1341"/>
                <a:ext cx="14" cy="28"/>
              </a:xfrm>
              <a:custGeom>
                <a:avLst/>
                <a:gdLst>
                  <a:gd name="T0" fmla="*/ 0 w 56"/>
                  <a:gd name="T1" fmla="*/ 5 h 136"/>
                  <a:gd name="T2" fmla="*/ 26 w 56"/>
                  <a:gd name="T3" fmla="*/ 0 h 136"/>
                  <a:gd name="T4" fmla="*/ 56 w 56"/>
                  <a:gd name="T5" fmla="*/ 121 h 136"/>
                  <a:gd name="T6" fmla="*/ 33 w 56"/>
                  <a:gd name="T7" fmla="*/ 136 h 136"/>
                  <a:gd name="T8" fmla="*/ 31 w 56"/>
                  <a:gd name="T9" fmla="*/ 133 h 136"/>
                  <a:gd name="T10" fmla="*/ 0 w 56"/>
                  <a:gd name="T11" fmla="*/ 5 h 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6"/>
                  <a:gd name="T19" fmla="*/ 0 h 136"/>
                  <a:gd name="T20" fmla="*/ 56 w 56"/>
                  <a:gd name="T21" fmla="*/ 136 h 1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6" h="136">
                    <a:moveTo>
                      <a:pt x="0" y="5"/>
                    </a:moveTo>
                    <a:lnTo>
                      <a:pt x="26" y="0"/>
                    </a:lnTo>
                    <a:lnTo>
                      <a:pt x="56" y="121"/>
                    </a:lnTo>
                    <a:lnTo>
                      <a:pt x="33" y="136"/>
                    </a:lnTo>
                    <a:lnTo>
                      <a:pt x="31" y="133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468" name="Freeform 467"/>
              <p:cNvSpPr>
                <a:spLocks/>
              </p:cNvSpPr>
              <p:nvPr/>
            </p:nvSpPr>
            <p:spPr bwMode="auto">
              <a:xfrm>
                <a:off x="631" y="1366"/>
                <a:ext cx="22" cy="30"/>
              </a:xfrm>
              <a:custGeom>
                <a:avLst/>
                <a:gdLst>
                  <a:gd name="T0" fmla="*/ 0 w 87"/>
                  <a:gd name="T1" fmla="*/ 15 h 151"/>
                  <a:gd name="T2" fmla="*/ 23 w 87"/>
                  <a:gd name="T3" fmla="*/ 0 h 151"/>
                  <a:gd name="T4" fmla="*/ 86 w 87"/>
                  <a:gd name="T5" fmla="*/ 136 h 151"/>
                  <a:gd name="T6" fmla="*/ 87 w 87"/>
                  <a:gd name="T7" fmla="*/ 140 h 151"/>
                  <a:gd name="T8" fmla="*/ 62 w 87"/>
                  <a:gd name="T9" fmla="*/ 151 h 151"/>
                  <a:gd name="T10" fmla="*/ 0 w 87"/>
                  <a:gd name="T11" fmla="*/ 15 h 15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7"/>
                  <a:gd name="T19" fmla="*/ 0 h 151"/>
                  <a:gd name="T20" fmla="*/ 87 w 87"/>
                  <a:gd name="T21" fmla="*/ 151 h 15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7" h="151">
                    <a:moveTo>
                      <a:pt x="0" y="15"/>
                    </a:moveTo>
                    <a:lnTo>
                      <a:pt x="23" y="0"/>
                    </a:lnTo>
                    <a:lnTo>
                      <a:pt x="86" y="136"/>
                    </a:lnTo>
                    <a:lnTo>
                      <a:pt x="87" y="140"/>
                    </a:lnTo>
                    <a:lnTo>
                      <a:pt x="62" y="151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469" name="Freeform 468"/>
              <p:cNvSpPr>
                <a:spLocks/>
              </p:cNvSpPr>
              <p:nvPr/>
            </p:nvSpPr>
            <p:spPr bwMode="auto">
              <a:xfrm>
                <a:off x="647" y="1394"/>
                <a:ext cx="14" cy="26"/>
              </a:xfrm>
              <a:custGeom>
                <a:avLst/>
                <a:gdLst>
                  <a:gd name="T0" fmla="*/ 0 w 57"/>
                  <a:gd name="T1" fmla="*/ 11 h 134"/>
                  <a:gd name="T2" fmla="*/ 25 w 57"/>
                  <a:gd name="T3" fmla="*/ 0 h 134"/>
                  <a:gd name="T4" fmla="*/ 57 w 57"/>
                  <a:gd name="T5" fmla="*/ 128 h 134"/>
                  <a:gd name="T6" fmla="*/ 57 w 57"/>
                  <a:gd name="T7" fmla="*/ 134 h 134"/>
                  <a:gd name="T8" fmla="*/ 31 w 57"/>
                  <a:gd name="T9" fmla="*/ 134 h 134"/>
                  <a:gd name="T10" fmla="*/ 0 w 57"/>
                  <a:gd name="T11" fmla="*/ 11 h 13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7"/>
                  <a:gd name="T19" fmla="*/ 0 h 134"/>
                  <a:gd name="T20" fmla="*/ 57 w 57"/>
                  <a:gd name="T21" fmla="*/ 134 h 13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7" h="134">
                    <a:moveTo>
                      <a:pt x="0" y="11"/>
                    </a:moveTo>
                    <a:lnTo>
                      <a:pt x="25" y="0"/>
                    </a:lnTo>
                    <a:lnTo>
                      <a:pt x="57" y="128"/>
                    </a:lnTo>
                    <a:lnTo>
                      <a:pt x="57" y="134"/>
                    </a:lnTo>
                    <a:lnTo>
                      <a:pt x="31" y="134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470" name="Freeform 469"/>
              <p:cNvSpPr>
                <a:spLocks/>
              </p:cNvSpPr>
              <p:nvPr/>
            </p:nvSpPr>
            <p:spPr bwMode="auto">
              <a:xfrm>
                <a:off x="653" y="1420"/>
                <a:ext cx="8" cy="31"/>
              </a:xfrm>
              <a:custGeom>
                <a:avLst/>
                <a:gdLst>
                  <a:gd name="T0" fmla="*/ 8 w 34"/>
                  <a:gd name="T1" fmla="*/ 0 h 153"/>
                  <a:gd name="T2" fmla="*/ 34 w 34"/>
                  <a:gd name="T3" fmla="*/ 0 h 153"/>
                  <a:gd name="T4" fmla="*/ 26 w 34"/>
                  <a:gd name="T5" fmla="*/ 147 h 153"/>
                  <a:gd name="T6" fmla="*/ 25 w 34"/>
                  <a:gd name="T7" fmla="*/ 153 h 153"/>
                  <a:gd name="T8" fmla="*/ 0 w 34"/>
                  <a:gd name="T9" fmla="*/ 141 h 153"/>
                  <a:gd name="T10" fmla="*/ 8 w 34"/>
                  <a:gd name="T11" fmla="*/ 0 h 15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4"/>
                  <a:gd name="T19" fmla="*/ 0 h 153"/>
                  <a:gd name="T20" fmla="*/ 34 w 34"/>
                  <a:gd name="T21" fmla="*/ 153 h 15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4" h="153">
                    <a:moveTo>
                      <a:pt x="8" y="0"/>
                    </a:moveTo>
                    <a:lnTo>
                      <a:pt x="34" y="0"/>
                    </a:lnTo>
                    <a:lnTo>
                      <a:pt x="26" y="147"/>
                    </a:lnTo>
                    <a:lnTo>
                      <a:pt x="25" y="153"/>
                    </a:lnTo>
                    <a:lnTo>
                      <a:pt x="0" y="141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471" name="Freeform 470"/>
              <p:cNvSpPr>
                <a:spLocks/>
              </p:cNvSpPr>
              <p:nvPr/>
            </p:nvSpPr>
            <p:spPr bwMode="auto">
              <a:xfrm>
                <a:off x="635" y="1449"/>
                <a:ext cx="24" cy="35"/>
              </a:xfrm>
              <a:custGeom>
                <a:avLst/>
                <a:gdLst>
                  <a:gd name="T0" fmla="*/ 70 w 95"/>
                  <a:gd name="T1" fmla="*/ 0 h 179"/>
                  <a:gd name="T2" fmla="*/ 95 w 95"/>
                  <a:gd name="T3" fmla="*/ 12 h 179"/>
                  <a:gd name="T4" fmla="*/ 24 w 95"/>
                  <a:gd name="T5" fmla="*/ 179 h 179"/>
                  <a:gd name="T6" fmla="*/ 0 w 95"/>
                  <a:gd name="T7" fmla="*/ 165 h 179"/>
                  <a:gd name="T8" fmla="*/ 0 w 95"/>
                  <a:gd name="T9" fmla="*/ 165 h 179"/>
                  <a:gd name="T10" fmla="*/ 70 w 95"/>
                  <a:gd name="T11" fmla="*/ 0 h 17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5"/>
                  <a:gd name="T19" fmla="*/ 0 h 179"/>
                  <a:gd name="T20" fmla="*/ 95 w 95"/>
                  <a:gd name="T21" fmla="*/ 179 h 17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5" h="179">
                    <a:moveTo>
                      <a:pt x="70" y="0"/>
                    </a:moveTo>
                    <a:lnTo>
                      <a:pt x="95" y="12"/>
                    </a:lnTo>
                    <a:lnTo>
                      <a:pt x="24" y="179"/>
                    </a:lnTo>
                    <a:lnTo>
                      <a:pt x="0" y="165"/>
                    </a:lnTo>
                    <a:lnTo>
                      <a:pt x="7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472" name="Freeform 471"/>
              <p:cNvSpPr>
                <a:spLocks/>
              </p:cNvSpPr>
              <p:nvPr/>
            </p:nvSpPr>
            <p:spPr bwMode="auto">
              <a:xfrm>
                <a:off x="621" y="1482"/>
                <a:ext cx="20" cy="32"/>
              </a:xfrm>
              <a:custGeom>
                <a:avLst/>
                <a:gdLst>
                  <a:gd name="T0" fmla="*/ 56 w 80"/>
                  <a:gd name="T1" fmla="*/ 0 h 161"/>
                  <a:gd name="T2" fmla="*/ 80 w 80"/>
                  <a:gd name="T3" fmla="*/ 14 h 161"/>
                  <a:gd name="T4" fmla="*/ 24 w 80"/>
                  <a:gd name="T5" fmla="*/ 161 h 161"/>
                  <a:gd name="T6" fmla="*/ 24 w 80"/>
                  <a:gd name="T7" fmla="*/ 161 h 161"/>
                  <a:gd name="T8" fmla="*/ 0 w 80"/>
                  <a:gd name="T9" fmla="*/ 147 h 161"/>
                  <a:gd name="T10" fmla="*/ 56 w 80"/>
                  <a:gd name="T11" fmla="*/ 0 h 16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0"/>
                  <a:gd name="T19" fmla="*/ 0 h 161"/>
                  <a:gd name="T20" fmla="*/ 80 w 80"/>
                  <a:gd name="T21" fmla="*/ 161 h 16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0" h="161">
                    <a:moveTo>
                      <a:pt x="56" y="0"/>
                    </a:moveTo>
                    <a:lnTo>
                      <a:pt x="80" y="14"/>
                    </a:lnTo>
                    <a:lnTo>
                      <a:pt x="24" y="161"/>
                    </a:lnTo>
                    <a:lnTo>
                      <a:pt x="0" y="147"/>
                    </a:lnTo>
                    <a:lnTo>
                      <a:pt x="5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473" name="Freeform 472"/>
              <p:cNvSpPr>
                <a:spLocks/>
              </p:cNvSpPr>
              <p:nvPr/>
            </p:nvSpPr>
            <p:spPr bwMode="auto">
              <a:xfrm>
                <a:off x="607" y="1511"/>
                <a:ext cx="20" cy="32"/>
              </a:xfrm>
              <a:custGeom>
                <a:avLst/>
                <a:gdLst>
                  <a:gd name="T0" fmla="*/ 56 w 80"/>
                  <a:gd name="T1" fmla="*/ 0 h 160"/>
                  <a:gd name="T2" fmla="*/ 80 w 80"/>
                  <a:gd name="T3" fmla="*/ 14 h 160"/>
                  <a:gd name="T4" fmla="*/ 25 w 80"/>
                  <a:gd name="T5" fmla="*/ 160 h 160"/>
                  <a:gd name="T6" fmla="*/ 0 w 80"/>
                  <a:gd name="T7" fmla="*/ 150 h 160"/>
                  <a:gd name="T8" fmla="*/ 1 w 80"/>
                  <a:gd name="T9" fmla="*/ 147 h 160"/>
                  <a:gd name="T10" fmla="*/ 56 w 80"/>
                  <a:gd name="T11" fmla="*/ 0 h 16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0"/>
                  <a:gd name="T19" fmla="*/ 0 h 160"/>
                  <a:gd name="T20" fmla="*/ 80 w 80"/>
                  <a:gd name="T21" fmla="*/ 160 h 16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0" h="160">
                    <a:moveTo>
                      <a:pt x="56" y="0"/>
                    </a:moveTo>
                    <a:lnTo>
                      <a:pt x="80" y="14"/>
                    </a:lnTo>
                    <a:lnTo>
                      <a:pt x="25" y="160"/>
                    </a:lnTo>
                    <a:lnTo>
                      <a:pt x="0" y="150"/>
                    </a:lnTo>
                    <a:lnTo>
                      <a:pt x="1" y="147"/>
                    </a:lnTo>
                    <a:lnTo>
                      <a:pt x="5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474" name="Freeform 473"/>
              <p:cNvSpPr>
                <a:spLocks/>
              </p:cNvSpPr>
              <p:nvPr/>
            </p:nvSpPr>
            <p:spPr bwMode="auto">
              <a:xfrm>
                <a:off x="601" y="1541"/>
                <a:ext cx="12" cy="23"/>
              </a:xfrm>
              <a:custGeom>
                <a:avLst/>
                <a:gdLst>
                  <a:gd name="T0" fmla="*/ 24 w 49"/>
                  <a:gd name="T1" fmla="*/ 0 h 117"/>
                  <a:gd name="T2" fmla="*/ 49 w 49"/>
                  <a:gd name="T3" fmla="*/ 10 h 117"/>
                  <a:gd name="T4" fmla="*/ 26 w 49"/>
                  <a:gd name="T5" fmla="*/ 117 h 117"/>
                  <a:gd name="T6" fmla="*/ 0 w 49"/>
                  <a:gd name="T7" fmla="*/ 114 h 117"/>
                  <a:gd name="T8" fmla="*/ 13 w 49"/>
                  <a:gd name="T9" fmla="*/ 113 h 117"/>
                  <a:gd name="T10" fmla="*/ 0 w 49"/>
                  <a:gd name="T11" fmla="*/ 109 h 117"/>
                  <a:gd name="T12" fmla="*/ 24 w 49"/>
                  <a:gd name="T13" fmla="*/ 0 h 1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9"/>
                  <a:gd name="T22" fmla="*/ 0 h 117"/>
                  <a:gd name="T23" fmla="*/ 49 w 49"/>
                  <a:gd name="T24" fmla="*/ 117 h 11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9" h="117">
                    <a:moveTo>
                      <a:pt x="24" y="0"/>
                    </a:moveTo>
                    <a:lnTo>
                      <a:pt x="49" y="10"/>
                    </a:lnTo>
                    <a:lnTo>
                      <a:pt x="26" y="117"/>
                    </a:lnTo>
                    <a:lnTo>
                      <a:pt x="0" y="114"/>
                    </a:lnTo>
                    <a:lnTo>
                      <a:pt x="13" y="113"/>
                    </a:lnTo>
                    <a:lnTo>
                      <a:pt x="0" y="109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475" name="Freeform 474"/>
              <p:cNvSpPr>
                <a:spLocks/>
              </p:cNvSpPr>
              <p:nvPr/>
            </p:nvSpPr>
            <p:spPr bwMode="auto">
              <a:xfrm>
                <a:off x="597" y="1526"/>
                <a:ext cx="10" cy="38"/>
              </a:xfrm>
              <a:custGeom>
                <a:avLst/>
                <a:gdLst>
                  <a:gd name="T0" fmla="*/ 42 w 42"/>
                  <a:gd name="T1" fmla="*/ 187 h 190"/>
                  <a:gd name="T2" fmla="*/ 29 w 42"/>
                  <a:gd name="T3" fmla="*/ 189 h 190"/>
                  <a:gd name="T4" fmla="*/ 16 w 42"/>
                  <a:gd name="T5" fmla="*/ 190 h 190"/>
                  <a:gd name="T6" fmla="*/ 0 w 42"/>
                  <a:gd name="T7" fmla="*/ 4 h 190"/>
                  <a:gd name="T8" fmla="*/ 0 w 42"/>
                  <a:gd name="T9" fmla="*/ 3 h 190"/>
                  <a:gd name="T10" fmla="*/ 26 w 42"/>
                  <a:gd name="T11" fmla="*/ 0 h 190"/>
                  <a:gd name="T12" fmla="*/ 42 w 42"/>
                  <a:gd name="T13" fmla="*/ 187 h 19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2"/>
                  <a:gd name="T22" fmla="*/ 0 h 190"/>
                  <a:gd name="T23" fmla="*/ 42 w 42"/>
                  <a:gd name="T24" fmla="*/ 190 h 19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2" h="190">
                    <a:moveTo>
                      <a:pt x="42" y="187"/>
                    </a:moveTo>
                    <a:lnTo>
                      <a:pt x="29" y="189"/>
                    </a:lnTo>
                    <a:lnTo>
                      <a:pt x="16" y="190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26" y="0"/>
                    </a:lnTo>
                    <a:lnTo>
                      <a:pt x="42" y="18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476" name="Freeform 475"/>
              <p:cNvSpPr>
                <a:spLocks/>
              </p:cNvSpPr>
              <p:nvPr/>
            </p:nvSpPr>
            <p:spPr bwMode="auto">
              <a:xfrm>
                <a:off x="595" y="1481"/>
                <a:ext cx="8" cy="45"/>
              </a:xfrm>
              <a:custGeom>
                <a:avLst/>
                <a:gdLst>
                  <a:gd name="T0" fmla="*/ 34 w 34"/>
                  <a:gd name="T1" fmla="*/ 226 h 229"/>
                  <a:gd name="T2" fmla="*/ 8 w 34"/>
                  <a:gd name="T3" fmla="*/ 229 h 229"/>
                  <a:gd name="T4" fmla="*/ 0 w 34"/>
                  <a:gd name="T5" fmla="*/ 3 h 229"/>
                  <a:gd name="T6" fmla="*/ 26 w 34"/>
                  <a:gd name="T7" fmla="*/ 0 h 229"/>
                  <a:gd name="T8" fmla="*/ 26 w 34"/>
                  <a:gd name="T9" fmla="*/ 1 h 229"/>
                  <a:gd name="T10" fmla="*/ 34 w 34"/>
                  <a:gd name="T11" fmla="*/ 226 h 22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4"/>
                  <a:gd name="T19" fmla="*/ 0 h 229"/>
                  <a:gd name="T20" fmla="*/ 34 w 34"/>
                  <a:gd name="T21" fmla="*/ 229 h 22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4" h="229">
                    <a:moveTo>
                      <a:pt x="34" y="226"/>
                    </a:moveTo>
                    <a:lnTo>
                      <a:pt x="8" y="229"/>
                    </a:lnTo>
                    <a:lnTo>
                      <a:pt x="0" y="3"/>
                    </a:lnTo>
                    <a:lnTo>
                      <a:pt x="26" y="0"/>
                    </a:lnTo>
                    <a:lnTo>
                      <a:pt x="26" y="1"/>
                    </a:lnTo>
                    <a:lnTo>
                      <a:pt x="34" y="22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477" name="Freeform 476"/>
              <p:cNvSpPr>
                <a:spLocks/>
              </p:cNvSpPr>
              <p:nvPr/>
            </p:nvSpPr>
            <p:spPr bwMode="auto">
              <a:xfrm>
                <a:off x="591" y="1444"/>
                <a:ext cx="10" cy="37"/>
              </a:xfrm>
              <a:custGeom>
                <a:avLst/>
                <a:gdLst>
                  <a:gd name="T0" fmla="*/ 42 w 42"/>
                  <a:gd name="T1" fmla="*/ 181 h 184"/>
                  <a:gd name="T2" fmla="*/ 16 w 42"/>
                  <a:gd name="T3" fmla="*/ 184 h 184"/>
                  <a:gd name="T4" fmla="*/ 0 w 42"/>
                  <a:gd name="T5" fmla="*/ 10 h 184"/>
                  <a:gd name="T6" fmla="*/ 26 w 42"/>
                  <a:gd name="T7" fmla="*/ 0 h 184"/>
                  <a:gd name="T8" fmla="*/ 26 w 42"/>
                  <a:gd name="T9" fmla="*/ 5 h 184"/>
                  <a:gd name="T10" fmla="*/ 42 w 42"/>
                  <a:gd name="T11" fmla="*/ 181 h 1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2"/>
                  <a:gd name="T19" fmla="*/ 0 h 184"/>
                  <a:gd name="T20" fmla="*/ 42 w 42"/>
                  <a:gd name="T21" fmla="*/ 184 h 18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2" h="184">
                    <a:moveTo>
                      <a:pt x="42" y="181"/>
                    </a:moveTo>
                    <a:lnTo>
                      <a:pt x="16" y="184"/>
                    </a:lnTo>
                    <a:lnTo>
                      <a:pt x="0" y="10"/>
                    </a:lnTo>
                    <a:lnTo>
                      <a:pt x="26" y="0"/>
                    </a:lnTo>
                    <a:lnTo>
                      <a:pt x="26" y="5"/>
                    </a:lnTo>
                    <a:lnTo>
                      <a:pt x="42" y="18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478" name="Freeform 477"/>
              <p:cNvSpPr>
                <a:spLocks/>
              </p:cNvSpPr>
              <p:nvPr/>
            </p:nvSpPr>
            <p:spPr bwMode="auto">
              <a:xfrm>
                <a:off x="579" y="1413"/>
                <a:ext cx="18" cy="33"/>
              </a:xfrm>
              <a:custGeom>
                <a:avLst/>
                <a:gdLst>
                  <a:gd name="T0" fmla="*/ 74 w 74"/>
                  <a:gd name="T1" fmla="*/ 157 h 167"/>
                  <a:gd name="T2" fmla="*/ 48 w 74"/>
                  <a:gd name="T3" fmla="*/ 167 h 167"/>
                  <a:gd name="T4" fmla="*/ 0 w 74"/>
                  <a:gd name="T5" fmla="*/ 12 h 167"/>
                  <a:gd name="T6" fmla="*/ 26 w 74"/>
                  <a:gd name="T7" fmla="*/ 0 h 167"/>
                  <a:gd name="T8" fmla="*/ 26 w 74"/>
                  <a:gd name="T9" fmla="*/ 0 h 167"/>
                  <a:gd name="T10" fmla="*/ 74 w 74"/>
                  <a:gd name="T11" fmla="*/ 157 h 16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4"/>
                  <a:gd name="T19" fmla="*/ 0 h 167"/>
                  <a:gd name="T20" fmla="*/ 74 w 74"/>
                  <a:gd name="T21" fmla="*/ 167 h 16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4" h="167">
                    <a:moveTo>
                      <a:pt x="74" y="157"/>
                    </a:moveTo>
                    <a:lnTo>
                      <a:pt x="48" y="167"/>
                    </a:lnTo>
                    <a:lnTo>
                      <a:pt x="0" y="12"/>
                    </a:lnTo>
                    <a:lnTo>
                      <a:pt x="26" y="0"/>
                    </a:lnTo>
                    <a:lnTo>
                      <a:pt x="74" y="15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479" name="Freeform 478"/>
              <p:cNvSpPr>
                <a:spLocks/>
              </p:cNvSpPr>
              <p:nvPr/>
            </p:nvSpPr>
            <p:spPr bwMode="auto">
              <a:xfrm>
                <a:off x="563" y="1378"/>
                <a:ext cx="22" cy="37"/>
              </a:xfrm>
              <a:custGeom>
                <a:avLst/>
                <a:gdLst>
                  <a:gd name="T0" fmla="*/ 90 w 90"/>
                  <a:gd name="T1" fmla="*/ 175 h 187"/>
                  <a:gd name="T2" fmla="*/ 64 w 90"/>
                  <a:gd name="T3" fmla="*/ 187 h 187"/>
                  <a:gd name="T4" fmla="*/ 1 w 90"/>
                  <a:gd name="T5" fmla="*/ 11 h 187"/>
                  <a:gd name="T6" fmla="*/ 0 w 90"/>
                  <a:gd name="T7" fmla="*/ 6 h 187"/>
                  <a:gd name="T8" fmla="*/ 26 w 90"/>
                  <a:gd name="T9" fmla="*/ 0 h 187"/>
                  <a:gd name="T10" fmla="*/ 90 w 90"/>
                  <a:gd name="T11" fmla="*/ 175 h 18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0"/>
                  <a:gd name="T19" fmla="*/ 0 h 187"/>
                  <a:gd name="T20" fmla="*/ 90 w 90"/>
                  <a:gd name="T21" fmla="*/ 187 h 18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0" h="187">
                    <a:moveTo>
                      <a:pt x="90" y="175"/>
                    </a:moveTo>
                    <a:lnTo>
                      <a:pt x="64" y="187"/>
                    </a:lnTo>
                    <a:lnTo>
                      <a:pt x="1" y="11"/>
                    </a:lnTo>
                    <a:lnTo>
                      <a:pt x="0" y="6"/>
                    </a:lnTo>
                    <a:lnTo>
                      <a:pt x="26" y="0"/>
                    </a:lnTo>
                    <a:lnTo>
                      <a:pt x="90" y="17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480" name="Freeform 479"/>
              <p:cNvSpPr>
                <a:spLocks/>
              </p:cNvSpPr>
              <p:nvPr/>
            </p:nvSpPr>
            <p:spPr bwMode="auto">
              <a:xfrm>
                <a:off x="559" y="1341"/>
                <a:ext cx="11" cy="38"/>
              </a:xfrm>
              <a:custGeom>
                <a:avLst/>
                <a:gdLst>
                  <a:gd name="T0" fmla="*/ 42 w 42"/>
                  <a:gd name="T1" fmla="*/ 183 h 189"/>
                  <a:gd name="T2" fmla="*/ 16 w 42"/>
                  <a:gd name="T3" fmla="*/ 189 h 189"/>
                  <a:gd name="T4" fmla="*/ 0 w 42"/>
                  <a:gd name="T5" fmla="*/ 2 h 189"/>
                  <a:gd name="T6" fmla="*/ 0 w 42"/>
                  <a:gd name="T7" fmla="*/ 0 h 189"/>
                  <a:gd name="T8" fmla="*/ 27 w 42"/>
                  <a:gd name="T9" fmla="*/ 0 h 189"/>
                  <a:gd name="T10" fmla="*/ 42 w 42"/>
                  <a:gd name="T11" fmla="*/ 183 h 18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2"/>
                  <a:gd name="T19" fmla="*/ 0 h 189"/>
                  <a:gd name="T20" fmla="*/ 42 w 42"/>
                  <a:gd name="T21" fmla="*/ 189 h 18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2" h="189">
                    <a:moveTo>
                      <a:pt x="42" y="183"/>
                    </a:moveTo>
                    <a:lnTo>
                      <a:pt x="16" y="189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7" y="0"/>
                    </a:lnTo>
                    <a:lnTo>
                      <a:pt x="42" y="18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481" name="Freeform 480"/>
              <p:cNvSpPr>
                <a:spLocks/>
              </p:cNvSpPr>
              <p:nvPr/>
            </p:nvSpPr>
            <p:spPr bwMode="auto">
              <a:xfrm>
                <a:off x="559" y="1304"/>
                <a:ext cx="9" cy="37"/>
              </a:xfrm>
              <a:custGeom>
                <a:avLst/>
                <a:gdLst>
                  <a:gd name="T0" fmla="*/ 27 w 34"/>
                  <a:gd name="T1" fmla="*/ 188 h 188"/>
                  <a:gd name="T2" fmla="*/ 0 w 34"/>
                  <a:gd name="T3" fmla="*/ 188 h 188"/>
                  <a:gd name="T4" fmla="*/ 8 w 34"/>
                  <a:gd name="T5" fmla="*/ 1 h 188"/>
                  <a:gd name="T6" fmla="*/ 8 w 34"/>
                  <a:gd name="T7" fmla="*/ 0 h 188"/>
                  <a:gd name="T8" fmla="*/ 34 w 34"/>
                  <a:gd name="T9" fmla="*/ 3 h 188"/>
                  <a:gd name="T10" fmla="*/ 27 w 34"/>
                  <a:gd name="T11" fmla="*/ 188 h 18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4"/>
                  <a:gd name="T19" fmla="*/ 0 h 188"/>
                  <a:gd name="T20" fmla="*/ 34 w 34"/>
                  <a:gd name="T21" fmla="*/ 188 h 18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4" h="188">
                    <a:moveTo>
                      <a:pt x="27" y="188"/>
                    </a:moveTo>
                    <a:lnTo>
                      <a:pt x="0" y="188"/>
                    </a:lnTo>
                    <a:lnTo>
                      <a:pt x="8" y="1"/>
                    </a:lnTo>
                    <a:lnTo>
                      <a:pt x="8" y="0"/>
                    </a:lnTo>
                    <a:lnTo>
                      <a:pt x="34" y="3"/>
                    </a:lnTo>
                    <a:lnTo>
                      <a:pt x="27" y="18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482" name="Freeform 481"/>
              <p:cNvSpPr>
                <a:spLocks/>
              </p:cNvSpPr>
              <p:nvPr/>
            </p:nvSpPr>
            <p:spPr bwMode="auto">
              <a:xfrm>
                <a:off x="561" y="1264"/>
                <a:ext cx="13" cy="40"/>
              </a:xfrm>
              <a:custGeom>
                <a:avLst/>
                <a:gdLst>
                  <a:gd name="T0" fmla="*/ 26 w 50"/>
                  <a:gd name="T1" fmla="*/ 204 h 204"/>
                  <a:gd name="T2" fmla="*/ 0 w 50"/>
                  <a:gd name="T3" fmla="*/ 201 h 204"/>
                  <a:gd name="T4" fmla="*/ 24 w 50"/>
                  <a:gd name="T5" fmla="*/ 4 h 204"/>
                  <a:gd name="T6" fmla="*/ 25 w 50"/>
                  <a:gd name="T7" fmla="*/ 0 h 204"/>
                  <a:gd name="T8" fmla="*/ 50 w 50"/>
                  <a:gd name="T9" fmla="*/ 11 h 204"/>
                  <a:gd name="T10" fmla="*/ 26 w 50"/>
                  <a:gd name="T11" fmla="*/ 204 h 20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0"/>
                  <a:gd name="T19" fmla="*/ 0 h 204"/>
                  <a:gd name="T20" fmla="*/ 50 w 50"/>
                  <a:gd name="T21" fmla="*/ 204 h 20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0" h="204">
                    <a:moveTo>
                      <a:pt x="26" y="204"/>
                    </a:moveTo>
                    <a:lnTo>
                      <a:pt x="0" y="201"/>
                    </a:lnTo>
                    <a:lnTo>
                      <a:pt x="24" y="4"/>
                    </a:lnTo>
                    <a:lnTo>
                      <a:pt x="25" y="0"/>
                    </a:lnTo>
                    <a:lnTo>
                      <a:pt x="50" y="11"/>
                    </a:lnTo>
                    <a:lnTo>
                      <a:pt x="26" y="20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483" name="Freeform 482"/>
              <p:cNvSpPr>
                <a:spLocks/>
              </p:cNvSpPr>
              <p:nvPr/>
            </p:nvSpPr>
            <p:spPr bwMode="auto">
              <a:xfrm>
                <a:off x="567" y="1227"/>
                <a:ext cx="22" cy="39"/>
              </a:xfrm>
              <a:custGeom>
                <a:avLst/>
                <a:gdLst>
                  <a:gd name="T0" fmla="*/ 25 w 88"/>
                  <a:gd name="T1" fmla="*/ 192 h 192"/>
                  <a:gd name="T2" fmla="*/ 0 w 88"/>
                  <a:gd name="T3" fmla="*/ 181 h 192"/>
                  <a:gd name="T4" fmla="*/ 64 w 88"/>
                  <a:gd name="T5" fmla="*/ 4 h 192"/>
                  <a:gd name="T6" fmla="*/ 65 w 88"/>
                  <a:gd name="T7" fmla="*/ 0 h 192"/>
                  <a:gd name="T8" fmla="*/ 88 w 88"/>
                  <a:gd name="T9" fmla="*/ 19 h 192"/>
                  <a:gd name="T10" fmla="*/ 25 w 88"/>
                  <a:gd name="T11" fmla="*/ 192 h 19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8"/>
                  <a:gd name="T19" fmla="*/ 0 h 192"/>
                  <a:gd name="T20" fmla="*/ 88 w 88"/>
                  <a:gd name="T21" fmla="*/ 192 h 19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8" h="192">
                    <a:moveTo>
                      <a:pt x="25" y="192"/>
                    </a:moveTo>
                    <a:lnTo>
                      <a:pt x="0" y="181"/>
                    </a:lnTo>
                    <a:lnTo>
                      <a:pt x="64" y="4"/>
                    </a:lnTo>
                    <a:lnTo>
                      <a:pt x="65" y="0"/>
                    </a:lnTo>
                    <a:lnTo>
                      <a:pt x="88" y="19"/>
                    </a:lnTo>
                    <a:lnTo>
                      <a:pt x="25" y="19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484" name="Freeform 483"/>
              <p:cNvSpPr>
                <a:spLocks/>
              </p:cNvSpPr>
              <p:nvPr/>
            </p:nvSpPr>
            <p:spPr bwMode="auto">
              <a:xfrm>
                <a:off x="584" y="1199"/>
                <a:ext cx="27" cy="32"/>
              </a:xfrm>
              <a:custGeom>
                <a:avLst/>
                <a:gdLst>
                  <a:gd name="T0" fmla="*/ 23 w 109"/>
                  <a:gd name="T1" fmla="*/ 159 h 159"/>
                  <a:gd name="T2" fmla="*/ 0 w 109"/>
                  <a:gd name="T3" fmla="*/ 140 h 159"/>
                  <a:gd name="T4" fmla="*/ 88 w 109"/>
                  <a:gd name="T5" fmla="*/ 3 h 159"/>
                  <a:gd name="T6" fmla="*/ 90 w 109"/>
                  <a:gd name="T7" fmla="*/ 0 h 159"/>
                  <a:gd name="T8" fmla="*/ 109 w 109"/>
                  <a:gd name="T9" fmla="*/ 24 h 159"/>
                  <a:gd name="T10" fmla="*/ 23 w 109"/>
                  <a:gd name="T11" fmla="*/ 159 h 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9"/>
                  <a:gd name="T19" fmla="*/ 0 h 159"/>
                  <a:gd name="T20" fmla="*/ 109 w 109"/>
                  <a:gd name="T21" fmla="*/ 159 h 15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9" h="159">
                    <a:moveTo>
                      <a:pt x="23" y="159"/>
                    </a:moveTo>
                    <a:lnTo>
                      <a:pt x="0" y="140"/>
                    </a:lnTo>
                    <a:lnTo>
                      <a:pt x="88" y="3"/>
                    </a:lnTo>
                    <a:lnTo>
                      <a:pt x="90" y="0"/>
                    </a:lnTo>
                    <a:lnTo>
                      <a:pt x="109" y="24"/>
                    </a:lnTo>
                    <a:lnTo>
                      <a:pt x="23" y="15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485" name="Freeform 484"/>
              <p:cNvSpPr>
                <a:spLocks/>
              </p:cNvSpPr>
              <p:nvPr/>
            </p:nvSpPr>
            <p:spPr bwMode="auto">
              <a:xfrm>
                <a:off x="606" y="1181"/>
                <a:ext cx="27" cy="23"/>
              </a:xfrm>
              <a:custGeom>
                <a:avLst/>
                <a:gdLst>
                  <a:gd name="T0" fmla="*/ 19 w 109"/>
                  <a:gd name="T1" fmla="*/ 115 h 115"/>
                  <a:gd name="T2" fmla="*/ 0 w 109"/>
                  <a:gd name="T3" fmla="*/ 91 h 115"/>
                  <a:gd name="T4" fmla="*/ 82 w 109"/>
                  <a:gd name="T5" fmla="*/ 0 h 115"/>
                  <a:gd name="T6" fmla="*/ 109 w 109"/>
                  <a:gd name="T7" fmla="*/ 2 h 115"/>
                  <a:gd name="T8" fmla="*/ 105 w 109"/>
                  <a:gd name="T9" fmla="*/ 18 h 115"/>
                  <a:gd name="T10" fmla="*/ 19 w 109"/>
                  <a:gd name="T11" fmla="*/ 115 h 11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9"/>
                  <a:gd name="T19" fmla="*/ 0 h 115"/>
                  <a:gd name="T20" fmla="*/ 109 w 109"/>
                  <a:gd name="T21" fmla="*/ 115 h 11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9" h="115">
                    <a:moveTo>
                      <a:pt x="19" y="115"/>
                    </a:moveTo>
                    <a:lnTo>
                      <a:pt x="0" y="91"/>
                    </a:lnTo>
                    <a:lnTo>
                      <a:pt x="82" y="0"/>
                    </a:lnTo>
                    <a:lnTo>
                      <a:pt x="109" y="2"/>
                    </a:lnTo>
                    <a:lnTo>
                      <a:pt x="105" y="18"/>
                    </a:lnTo>
                    <a:lnTo>
                      <a:pt x="19" y="1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486" name="Freeform 485"/>
              <p:cNvSpPr>
                <a:spLocks/>
              </p:cNvSpPr>
              <p:nvPr/>
            </p:nvSpPr>
            <p:spPr bwMode="auto">
              <a:xfrm>
                <a:off x="619" y="1143"/>
                <a:ext cx="14" cy="39"/>
              </a:xfrm>
              <a:custGeom>
                <a:avLst/>
                <a:gdLst>
                  <a:gd name="T0" fmla="*/ 57 w 57"/>
                  <a:gd name="T1" fmla="*/ 194 h 194"/>
                  <a:gd name="T2" fmla="*/ 30 w 57"/>
                  <a:gd name="T3" fmla="*/ 192 h 194"/>
                  <a:gd name="T4" fmla="*/ 0 w 57"/>
                  <a:gd name="T5" fmla="*/ 19 h 194"/>
                  <a:gd name="T6" fmla="*/ 22 w 57"/>
                  <a:gd name="T7" fmla="*/ 0 h 194"/>
                  <a:gd name="T8" fmla="*/ 25 w 57"/>
                  <a:gd name="T9" fmla="*/ 7 h 194"/>
                  <a:gd name="T10" fmla="*/ 57 w 57"/>
                  <a:gd name="T11" fmla="*/ 194 h 19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7"/>
                  <a:gd name="T19" fmla="*/ 0 h 194"/>
                  <a:gd name="T20" fmla="*/ 57 w 57"/>
                  <a:gd name="T21" fmla="*/ 194 h 19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7" h="194">
                    <a:moveTo>
                      <a:pt x="57" y="194"/>
                    </a:moveTo>
                    <a:lnTo>
                      <a:pt x="30" y="192"/>
                    </a:lnTo>
                    <a:lnTo>
                      <a:pt x="0" y="19"/>
                    </a:lnTo>
                    <a:lnTo>
                      <a:pt x="22" y="0"/>
                    </a:lnTo>
                    <a:lnTo>
                      <a:pt x="25" y="7"/>
                    </a:lnTo>
                    <a:lnTo>
                      <a:pt x="57" y="19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487" name="Freeform 486"/>
              <p:cNvSpPr>
                <a:spLocks/>
              </p:cNvSpPr>
              <p:nvPr/>
            </p:nvSpPr>
            <p:spPr bwMode="auto">
              <a:xfrm>
                <a:off x="592" y="1114"/>
                <a:ext cx="32" cy="33"/>
              </a:xfrm>
              <a:custGeom>
                <a:avLst/>
                <a:gdLst>
                  <a:gd name="T0" fmla="*/ 129 w 129"/>
                  <a:gd name="T1" fmla="*/ 142 h 161"/>
                  <a:gd name="T2" fmla="*/ 107 w 129"/>
                  <a:gd name="T3" fmla="*/ 161 h 161"/>
                  <a:gd name="T4" fmla="*/ 0 w 129"/>
                  <a:gd name="T5" fmla="*/ 29 h 161"/>
                  <a:gd name="T6" fmla="*/ 15 w 129"/>
                  <a:gd name="T7" fmla="*/ 0 h 161"/>
                  <a:gd name="T8" fmla="*/ 18 w 129"/>
                  <a:gd name="T9" fmla="*/ 4 h 161"/>
                  <a:gd name="T10" fmla="*/ 129 w 129"/>
                  <a:gd name="T11" fmla="*/ 142 h 16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9"/>
                  <a:gd name="T19" fmla="*/ 0 h 161"/>
                  <a:gd name="T20" fmla="*/ 129 w 129"/>
                  <a:gd name="T21" fmla="*/ 161 h 16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9" h="161">
                    <a:moveTo>
                      <a:pt x="129" y="142"/>
                    </a:moveTo>
                    <a:lnTo>
                      <a:pt x="107" y="161"/>
                    </a:lnTo>
                    <a:lnTo>
                      <a:pt x="0" y="29"/>
                    </a:lnTo>
                    <a:lnTo>
                      <a:pt x="15" y="0"/>
                    </a:lnTo>
                    <a:lnTo>
                      <a:pt x="18" y="4"/>
                    </a:lnTo>
                    <a:lnTo>
                      <a:pt x="129" y="14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488" name="Freeform 487"/>
              <p:cNvSpPr>
                <a:spLocks/>
              </p:cNvSpPr>
              <p:nvPr/>
            </p:nvSpPr>
            <p:spPr bwMode="auto">
              <a:xfrm>
                <a:off x="567" y="1101"/>
                <a:ext cx="29" cy="19"/>
              </a:xfrm>
              <a:custGeom>
                <a:avLst/>
                <a:gdLst>
                  <a:gd name="T0" fmla="*/ 117 w 117"/>
                  <a:gd name="T1" fmla="*/ 69 h 98"/>
                  <a:gd name="T2" fmla="*/ 102 w 117"/>
                  <a:gd name="T3" fmla="*/ 98 h 98"/>
                  <a:gd name="T4" fmla="*/ 0 w 117"/>
                  <a:gd name="T5" fmla="*/ 30 h 98"/>
                  <a:gd name="T6" fmla="*/ 12 w 117"/>
                  <a:gd name="T7" fmla="*/ 0 h 98"/>
                  <a:gd name="T8" fmla="*/ 12 w 117"/>
                  <a:gd name="T9" fmla="*/ 1 h 98"/>
                  <a:gd name="T10" fmla="*/ 117 w 117"/>
                  <a:gd name="T11" fmla="*/ 69 h 9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7"/>
                  <a:gd name="T19" fmla="*/ 0 h 98"/>
                  <a:gd name="T20" fmla="*/ 117 w 117"/>
                  <a:gd name="T21" fmla="*/ 98 h 9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7" h="98">
                    <a:moveTo>
                      <a:pt x="117" y="69"/>
                    </a:moveTo>
                    <a:lnTo>
                      <a:pt x="102" y="98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12" y="1"/>
                    </a:lnTo>
                    <a:lnTo>
                      <a:pt x="117" y="6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489" name="Freeform 488"/>
              <p:cNvSpPr>
                <a:spLocks/>
              </p:cNvSpPr>
              <p:nvPr/>
            </p:nvSpPr>
            <p:spPr bwMode="auto">
              <a:xfrm>
                <a:off x="529" y="1083"/>
                <a:ext cx="41" cy="24"/>
              </a:xfrm>
              <a:custGeom>
                <a:avLst/>
                <a:gdLst>
                  <a:gd name="T0" fmla="*/ 162 w 162"/>
                  <a:gd name="T1" fmla="*/ 89 h 119"/>
                  <a:gd name="T2" fmla="*/ 150 w 162"/>
                  <a:gd name="T3" fmla="*/ 119 h 119"/>
                  <a:gd name="T4" fmla="*/ 0 w 162"/>
                  <a:gd name="T5" fmla="*/ 31 h 119"/>
                  <a:gd name="T6" fmla="*/ 10 w 162"/>
                  <a:gd name="T7" fmla="*/ 0 h 119"/>
                  <a:gd name="T8" fmla="*/ 11 w 162"/>
                  <a:gd name="T9" fmla="*/ 1 h 119"/>
                  <a:gd name="T10" fmla="*/ 162 w 162"/>
                  <a:gd name="T11" fmla="*/ 89 h 11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62"/>
                  <a:gd name="T19" fmla="*/ 0 h 119"/>
                  <a:gd name="T20" fmla="*/ 162 w 162"/>
                  <a:gd name="T21" fmla="*/ 119 h 11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62" h="119">
                    <a:moveTo>
                      <a:pt x="162" y="89"/>
                    </a:moveTo>
                    <a:lnTo>
                      <a:pt x="150" y="119"/>
                    </a:lnTo>
                    <a:lnTo>
                      <a:pt x="0" y="31"/>
                    </a:lnTo>
                    <a:lnTo>
                      <a:pt x="10" y="0"/>
                    </a:lnTo>
                    <a:lnTo>
                      <a:pt x="11" y="1"/>
                    </a:lnTo>
                    <a:lnTo>
                      <a:pt x="162" y="8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490" name="Freeform 489"/>
              <p:cNvSpPr>
                <a:spLocks/>
              </p:cNvSpPr>
              <p:nvPr/>
            </p:nvSpPr>
            <p:spPr bwMode="auto">
              <a:xfrm>
                <a:off x="482" y="1067"/>
                <a:ext cx="50" cy="22"/>
              </a:xfrm>
              <a:custGeom>
                <a:avLst/>
                <a:gdLst>
                  <a:gd name="T0" fmla="*/ 200 w 200"/>
                  <a:gd name="T1" fmla="*/ 78 h 109"/>
                  <a:gd name="T2" fmla="*/ 190 w 200"/>
                  <a:gd name="T3" fmla="*/ 109 h 109"/>
                  <a:gd name="T4" fmla="*/ 0 w 200"/>
                  <a:gd name="T5" fmla="*/ 31 h 109"/>
                  <a:gd name="T6" fmla="*/ 0 w 200"/>
                  <a:gd name="T7" fmla="*/ 31 h 109"/>
                  <a:gd name="T8" fmla="*/ 8 w 200"/>
                  <a:gd name="T9" fmla="*/ 0 h 109"/>
                  <a:gd name="T10" fmla="*/ 200 w 200"/>
                  <a:gd name="T11" fmla="*/ 78 h 10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00"/>
                  <a:gd name="T19" fmla="*/ 0 h 109"/>
                  <a:gd name="T20" fmla="*/ 200 w 200"/>
                  <a:gd name="T21" fmla="*/ 109 h 10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00" h="109">
                    <a:moveTo>
                      <a:pt x="200" y="78"/>
                    </a:moveTo>
                    <a:lnTo>
                      <a:pt x="190" y="109"/>
                    </a:lnTo>
                    <a:lnTo>
                      <a:pt x="0" y="31"/>
                    </a:lnTo>
                    <a:lnTo>
                      <a:pt x="8" y="0"/>
                    </a:lnTo>
                    <a:lnTo>
                      <a:pt x="200" y="7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491" name="Freeform 490"/>
              <p:cNvSpPr>
                <a:spLocks/>
              </p:cNvSpPr>
              <p:nvPr/>
            </p:nvSpPr>
            <p:spPr bwMode="auto">
              <a:xfrm>
                <a:off x="412" y="1044"/>
                <a:ext cx="72" cy="29"/>
              </a:xfrm>
              <a:custGeom>
                <a:avLst/>
                <a:gdLst>
                  <a:gd name="T0" fmla="*/ 287 w 287"/>
                  <a:gd name="T1" fmla="*/ 118 h 149"/>
                  <a:gd name="T2" fmla="*/ 279 w 287"/>
                  <a:gd name="T3" fmla="*/ 149 h 149"/>
                  <a:gd name="T4" fmla="*/ 1 w 287"/>
                  <a:gd name="T5" fmla="*/ 31 h 149"/>
                  <a:gd name="T6" fmla="*/ 0 w 287"/>
                  <a:gd name="T7" fmla="*/ 31 h 149"/>
                  <a:gd name="T8" fmla="*/ 10 w 287"/>
                  <a:gd name="T9" fmla="*/ 0 h 149"/>
                  <a:gd name="T10" fmla="*/ 287 w 287"/>
                  <a:gd name="T11" fmla="*/ 118 h 14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87"/>
                  <a:gd name="T19" fmla="*/ 0 h 149"/>
                  <a:gd name="T20" fmla="*/ 287 w 287"/>
                  <a:gd name="T21" fmla="*/ 149 h 14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87" h="149">
                    <a:moveTo>
                      <a:pt x="287" y="118"/>
                    </a:moveTo>
                    <a:lnTo>
                      <a:pt x="279" y="149"/>
                    </a:lnTo>
                    <a:lnTo>
                      <a:pt x="1" y="31"/>
                    </a:lnTo>
                    <a:lnTo>
                      <a:pt x="0" y="31"/>
                    </a:lnTo>
                    <a:lnTo>
                      <a:pt x="10" y="0"/>
                    </a:lnTo>
                    <a:lnTo>
                      <a:pt x="287" y="11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492" name="Freeform 491"/>
              <p:cNvSpPr>
                <a:spLocks/>
              </p:cNvSpPr>
              <p:nvPr/>
            </p:nvSpPr>
            <p:spPr bwMode="auto">
              <a:xfrm>
                <a:off x="350" y="1020"/>
                <a:ext cx="64" cy="30"/>
              </a:xfrm>
              <a:custGeom>
                <a:avLst/>
                <a:gdLst>
                  <a:gd name="T0" fmla="*/ 258 w 258"/>
                  <a:gd name="T1" fmla="*/ 117 h 148"/>
                  <a:gd name="T2" fmla="*/ 248 w 258"/>
                  <a:gd name="T3" fmla="*/ 148 h 148"/>
                  <a:gd name="T4" fmla="*/ 1 w 258"/>
                  <a:gd name="T5" fmla="*/ 29 h 148"/>
                  <a:gd name="T6" fmla="*/ 0 w 258"/>
                  <a:gd name="T7" fmla="*/ 29 h 148"/>
                  <a:gd name="T8" fmla="*/ 12 w 258"/>
                  <a:gd name="T9" fmla="*/ 0 h 148"/>
                  <a:gd name="T10" fmla="*/ 258 w 258"/>
                  <a:gd name="T11" fmla="*/ 117 h 14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8"/>
                  <a:gd name="T19" fmla="*/ 0 h 148"/>
                  <a:gd name="T20" fmla="*/ 258 w 258"/>
                  <a:gd name="T21" fmla="*/ 148 h 14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8" h="148">
                    <a:moveTo>
                      <a:pt x="258" y="117"/>
                    </a:moveTo>
                    <a:lnTo>
                      <a:pt x="248" y="148"/>
                    </a:lnTo>
                    <a:lnTo>
                      <a:pt x="1" y="29"/>
                    </a:lnTo>
                    <a:lnTo>
                      <a:pt x="0" y="29"/>
                    </a:lnTo>
                    <a:lnTo>
                      <a:pt x="12" y="0"/>
                    </a:lnTo>
                    <a:lnTo>
                      <a:pt x="258" y="11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493" name="Freeform 492"/>
              <p:cNvSpPr>
                <a:spLocks/>
              </p:cNvSpPr>
              <p:nvPr/>
            </p:nvSpPr>
            <p:spPr bwMode="auto">
              <a:xfrm>
                <a:off x="304" y="997"/>
                <a:ext cx="49" cy="29"/>
              </a:xfrm>
              <a:custGeom>
                <a:avLst/>
                <a:gdLst>
                  <a:gd name="T0" fmla="*/ 198 w 198"/>
                  <a:gd name="T1" fmla="*/ 117 h 146"/>
                  <a:gd name="T2" fmla="*/ 186 w 198"/>
                  <a:gd name="T3" fmla="*/ 146 h 146"/>
                  <a:gd name="T4" fmla="*/ 3 w 198"/>
                  <a:gd name="T5" fmla="*/ 29 h 146"/>
                  <a:gd name="T6" fmla="*/ 0 w 198"/>
                  <a:gd name="T7" fmla="*/ 26 h 146"/>
                  <a:gd name="T8" fmla="*/ 16 w 198"/>
                  <a:gd name="T9" fmla="*/ 0 h 146"/>
                  <a:gd name="T10" fmla="*/ 198 w 198"/>
                  <a:gd name="T11" fmla="*/ 117 h 14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98"/>
                  <a:gd name="T19" fmla="*/ 0 h 146"/>
                  <a:gd name="T20" fmla="*/ 198 w 198"/>
                  <a:gd name="T21" fmla="*/ 146 h 14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98" h="146">
                    <a:moveTo>
                      <a:pt x="198" y="117"/>
                    </a:moveTo>
                    <a:lnTo>
                      <a:pt x="186" y="146"/>
                    </a:lnTo>
                    <a:lnTo>
                      <a:pt x="3" y="29"/>
                    </a:lnTo>
                    <a:lnTo>
                      <a:pt x="0" y="26"/>
                    </a:lnTo>
                    <a:lnTo>
                      <a:pt x="16" y="0"/>
                    </a:lnTo>
                    <a:lnTo>
                      <a:pt x="198" y="11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494" name="Freeform 493"/>
              <p:cNvSpPr>
                <a:spLocks/>
              </p:cNvSpPr>
              <p:nvPr/>
            </p:nvSpPr>
            <p:spPr bwMode="auto">
              <a:xfrm>
                <a:off x="261" y="964"/>
                <a:ext cx="47" cy="38"/>
              </a:xfrm>
              <a:custGeom>
                <a:avLst/>
                <a:gdLst>
                  <a:gd name="T0" fmla="*/ 186 w 186"/>
                  <a:gd name="T1" fmla="*/ 163 h 189"/>
                  <a:gd name="T2" fmla="*/ 170 w 186"/>
                  <a:gd name="T3" fmla="*/ 189 h 189"/>
                  <a:gd name="T4" fmla="*/ 4 w 186"/>
                  <a:gd name="T5" fmla="*/ 22 h 189"/>
                  <a:gd name="T6" fmla="*/ 0 w 186"/>
                  <a:gd name="T7" fmla="*/ 16 h 189"/>
                  <a:gd name="T8" fmla="*/ 23 w 186"/>
                  <a:gd name="T9" fmla="*/ 0 h 189"/>
                  <a:gd name="T10" fmla="*/ 186 w 186"/>
                  <a:gd name="T11" fmla="*/ 163 h 18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86"/>
                  <a:gd name="T19" fmla="*/ 0 h 189"/>
                  <a:gd name="T20" fmla="*/ 186 w 186"/>
                  <a:gd name="T21" fmla="*/ 189 h 18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86" h="189">
                    <a:moveTo>
                      <a:pt x="186" y="163"/>
                    </a:moveTo>
                    <a:lnTo>
                      <a:pt x="170" y="189"/>
                    </a:lnTo>
                    <a:lnTo>
                      <a:pt x="4" y="22"/>
                    </a:lnTo>
                    <a:lnTo>
                      <a:pt x="0" y="16"/>
                    </a:lnTo>
                    <a:lnTo>
                      <a:pt x="23" y="0"/>
                    </a:lnTo>
                    <a:lnTo>
                      <a:pt x="186" y="16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495" name="Freeform 494"/>
              <p:cNvSpPr>
                <a:spLocks/>
              </p:cNvSpPr>
              <p:nvPr/>
            </p:nvSpPr>
            <p:spPr bwMode="auto">
              <a:xfrm>
                <a:off x="249" y="938"/>
                <a:ext cx="18" cy="29"/>
              </a:xfrm>
              <a:custGeom>
                <a:avLst/>
                <a:gdLst>
                  <a:gd name="T0" fmla="*/ 72 w 72"/>
                  <a:gd name="T1" fmla="*/ 131 h 147"/>
                  <a:gd name="T2" fmla="*/ 49 w 72"/>
                  <a:gd name="T3" fmla="*/ 147 h 147"/>
                  <a:gd name="T4" fmla="*/ 1 w 72"/>
                  <a:gd name="T5" fmla="*/ 9 h 147"/>
                  <a:gd name="T6" fmla="*/ 0 w 72"/>
                  <a:gd name="T7" fmla="*/ 4 h 147"/>
                  <a:gd name="T8" fmla="*/ 27 w 72"/>
                  <a:gd name="T9" fmla="*/ 0 h 147"/>
                  <a:gd name="T10" fmla="*/ 72 w 72"/>
                  <a:gd name="T11" fmla="*/ 131 h 14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2"/>
                  <a:gd name="T19" fmla="*/ 0 h 147"/>
                  <a:gd name="T20" fmla="*/ 72 w 72"/>
                  <a:gd name="T21" fmla="*/ 147 h 14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2" h="147">
                    <a:moveTo>
                      <a:pt x="72" y="131"/>
                    </a:moveTo>
                    <a:lnTo>
                      <a:pt x="49" y="147"/>
                    </a:lnTo>
                    <a:lnTo>
                      <a:pt x="1" y="9"/>
                    </a:lnTo>
                    <a:lnTo>
                      <a:pt x="0" y="4"/>
                    </a:lnTo>
                    <a:lnTo>
                      <a:pt x="27" y="0"/>
                    </a:lnTo>
                    <a:lnTo>
                      <a:pt x="72" y="1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496" name="Freeform 495"/>
              <p:cNvSpPr>
                <a:spLocks/>
              </p:cNvSpPr>
              <p:nvPr/>
            </p:nvSpPr>
            <p:spPr bwMode="auto">
              <a:xfrm>
                <a:off x="247" y="903"/>
                <a:ext cx="8" cy="36"/>
              </a:xfrm>
              <a:custGeom>
                <a:avLst/>
                <a:gdLst>
                  <a:gd name="T0" fmla="*/ 35 w 35"/>
                  <a:gd name="T1" fmla="*/ 175 h 179"/>
                  <a:gd name="T2" fmla="*/ 8 w 35"/>
                  <a:gd name="T3" fmla="*/ 179 h 179"/>
                  <a:gd name="T4" fmla="*/ 0 w 35"/>
                  <a:gd name="T5" fmla="*/ 2 h 179"/>
                  <a:gd name="T6" fmla="*/ 27 w 35"/>
                  <a:gd name="T7" fmla="*/ 0 h 179"/>
                  <a:gd name="T8" fmla="*/ 27 w 35"/>
                  <a:gd name="T9" fmla="*/ 0 h 179"/>
                  <a:gd name="T10" fmla="*/ 35 w 35"/>
                  <a:gd name="T11" fmla="*/ 175 h 17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"/>
                  <a:gd name="T19" fmla="*/ 0 h 179"/>
                  <a:gd name="T20" fmla="*/ 35 w 35"/>
                  <a:gd name="T21" fmla="*/ 179 h 17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" h="179">
                    <a:moveTo>
                      <a:pt x="35" y="175"/>
                    </a:moveTo>
                    <a:lnTo>
                      <a:pt x="8" y="179"/>
                    </a:lnTo>
                    <a:lnTo>
                      <a:pt x="0" y="2"/>
                    </a:lnTo>
                    <a:lnTo>
                      <a:pt x="27" y="0"/>
                    </a:lnTo>
                    <a:lnTo>
                      <a:pt x="35" y="17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497" name="Freeform 496"/>
              <p:cNvSpPr>
                <a:spLocks/>
              </p:cNvSpPr>
              <p:nvPr/>
            </p:nvSpPr>
            <p:spPr bwMode="auto">
              <a:xfrm>
                <a:off x="243" y="864"/>
                <a:ext cx="10" cy="39"/>
              </a:xfrm>
              <a:custGeom>
                <a:avLst/>
                <a:gdLst>
                  <a:gd name="T0" fmla="*/ 42 w 42"/>
                  <a:gd name="T1" fmla="*/ 197 h 199"/>
                  <a:gd name="T2" fmla="*/ 15 w 42"/>
                  <a:gd name="T3" fmla="*/ 199 h 199"/>
                  <a:gd name="T4" fmla="*/ 0 w 42"/>
                  <a:gd name="T5" fmla="*/ 4 h 199"/>
                  <a:gd name="T6" fmla="*/ 0 w 42"/>
                  <a:gd name="T7" fmla="*/ 0 h 199"/>
                  <a:gd name="T8" fmla="*/ 26 w 42"/>
                  <a:gd name="T9" fmla="*/ 1 h 199"/>
                  <a:gd name="T10" fmla="*/ 42 w 42"/>
                  <a:gd name="T11" fmla="*/ 197 h 19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2"/>
                  <a:gd name="T19" fmla="*/ 0 h 199"/>
                  <a:gd name="T20" fmla="*/ 42 w 42"/>
                  <a:gd name="T21" fmla="*/ 199 h 19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2" h="199">
                    <a:moveTo>
                      <a:pt x="42" y="197"/>
                    </a:moveTo>
                    <a:lnTo>
                      <a:pt x="15" y="199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26" y="1"/>
                    </a:lnTo>
                    <a:lnTo>
                      <a:pt x="42" y="19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498" name="Freeform 497"/>
              <p:cNvSpPr>
                <a:spLocks/>
              </p:cNvSpPr>
              <p:nvPr/>
            </p:nvSpPr>
            <p:spPr bwMode="auto">
              <a:xfrm>
                <a:off x="243" y="834"/>
                <a:ext cx="8" cy="30"/>
              </a:xfrm>
              <a:custGeom>
                <a:avLst/>
                <a:gdLst>
                  <a:gd name="T0" fmla="*/ 26 w 34"/>
                  <a:gd name="T1" fmla="*/ 150 h 150"/>
                  <a:gd name="T2" fmla="*/ 0 w 34"/>
                  <a:gd name="T3" fmla="*/ 149 h 150"/>
                  <a:gd name="T4" fmla="*/ 7 w 34"/>
                  <a:gd name="T5" fmla="*/ 2 h 150"/>
                  <a:gd name="T6" fmla="*/ 8 w 34"/>
                  <a:gd name="T7" fmla="*/ 0 h 150"/>
                  <a:gd name="T8" fmla="*/ 34 w 34"/>
                  <a:gd name="T9" fmla="*/ 5 h 150"/>
                  <a:gd name="T10" fmla="*/ 26 w 34"/>
                  <a:gd name="T11" fmla="*/ 150 h 15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4"/>
                  <a:gd name="T19" fmla="*/ 0 h 150"/>
                  <a:gd name="T20" fmla="*/ 34 w 34"/>
                  <a:gd name="T21" fmla="*/ 150 h 15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4" h="150">
                    <a:moveTo>
                      <a:pt x="26" y="150"/>
                    </a:moveTo>
                    <a:lnTo>
                      <a:pt x="0" y="149"/>
                    </a:lnTo>
                    <a:lnTo>
                      <a:pt x="7" y="2"/>
                    </a:lnTo>
                    <a:lnTo>
                      <a:pt x="8" y="0"/>
                    </a:lnTo>
                    <a:lnTo>
                      <a:pt x="34" y="5"/>
                    </a:lnTo>
                    <a:lnTo>
                      <a:pt x="26" y="15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499" name="Freeform 498"/>
              <p:cNvSpPr>
                <a:spLocks/>
              </p:cNvSpPr>
              <p:nvPr/>
            </p:nvSpPr>
            <p:spPr bwMode="auto">
              <a:xfrm>
                <a:off x="245" y="791"/>
                <a:ext cx="14" cy="44"/>
              </a:xfrm>
              <a:custGeom>
                <a:avLst/>
                <a:gdLst>
                  <a:gd name="T0" fmla="*/ 26 w 57"/>
                  <a:gd name="T1" fmla="*/ 218 h 218"/>
                  <a:gd name="T2" fmla="*/ 0 w 57"/>
                  <a:gd name="T3" fmla="*/ 213 h 218"/>
                  <a:gd name="T4" fmla="*/ 31 w 57"/>
                  <a:gd name="T5" fmla="*/ 7 h 218"/>
                  <a:gd name="T6" fmla="*/ 34 w 57"/>
                  <a:gd name="T7" fmla="*/ 0 h 218"/>
                  <a:gd name="T8" fmla="*/ 57 w 57"/>
                  <a:gd name="T9" fmla="*/ 17 h 218"/>
                  <a:gd name="T10" fmla="*/ 26 w 57"/>
                  <a:gd name="T11" fmla="*/ 218 h 21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7"/>
                  <a:gd name="T19" fmla="*/ 0 h 218"/>
                  <a:gd name="T20" fmla="*/ 57 w 57"/>
                  <a:gd name="T21" fmla="*/ 218 h 21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7" h="218">
                    <a:moveTo>
                      <a:pt x="26" y="218"/>
                    </a:moveTo>
                    <a:lnTo>
                      <a:pt x="0" y="213"/>
                    </a:lnTo>
                    <a:lnTo>
                      <a:pt x="31" y="7"/>
                    </a:lnTo>
                    <a:lnTo>
                      <a:pt x="34" y="0"/>
                    </a:lnTo>
                    <a:lnTo>
                      <a:pt x="57" y="17"/>
                    </a:lnTo>
                    <a:lnTo>
                      <a:pt x="26" y="21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00" name="Freeform 499"/>
              <p:cNvSpPr>
                <a:spLocks/>
              </p:cNvSpPr>
              <p:nvPr/>
            </p:nvSpPr>
            <p:spPr bwMode="auto">
              <a:xfrm>
                <a:off x="253" y="761"/>
                <a:ext cx="27" cy="34"/>
              </a:xfrm>
              <a:custGeom>
                <a:avLst/>
                <a:gdLst>
                  <a:gd name="T0" fmla="*/ 23 w 107"/>
                  <a:gd name="T1" fmla="*/ 169 h 169"/>
                  <a:gd name="T2" fmla="*/ 0 w 107"/>
                  <a:gd name="T3" fmla="*/ 152 h 169"/>
                  <a:gd name="T4" fmla="*/ 87 w 107"/>
                  <a:gd name="T5" fmla="*/ 5 h 169"/>
                  <a:gd name="T6" fmla="*/ 91 w 107"/>
                  <a:gd name="T7" fmla="*/ 0 h 169"/>
                  <a:gd name="T8" fmla="*/ 107 w 107"/>
                  <a:gd name="T9" fmla="*/ 27 h 169"/>
                  <a:gd name="T10" fmla="*/ 23 w 107"/>
                  <a:gd name="T11" fmla="*/ 169 h 16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7"/>
                  <a:gd name="T19" fmla="*/ 0 h 169"/>
                  <a:gd name="T20" fmla="*/ 107 w 107"/>
                  <a:gd name="T21" fmla="*/ 169 h 16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7" h="169">
                    <a:moveTo>
                      <a:pt x="23" y="169"/>
                    </a:moveTo>
                    <a:lnTo>
                      <a:pt x="0" y="152"/>
                    </a:lnTo>
                    <a:lnTo>
                      <a:pt x="87" y="5"/>
                    </a:lnTo>
                    <a:lnTo>
                      <a:pt x="91" y="0"/>
                    </a:lnTo>
                    <a:lnTo>
                      <a:pt x="107" y="27"/>
                    </a:lnTo>
                    <a:lnTo>
                      <a:pt x="23" y="16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01" name="Freeform 500"/>
              <p:cNvSpPr>
                <a:spLocks/>
              </p:cNvSpPr>
              <p:nvPr/>
            </p:nvSpPr>
            <p:spPr bwMode="auto">
              <a:xfrm>
                <a:off x="276" y="739"/>
                <a:ext cx="39" cy="27"/>
              </a:xfrm>
              <a:custGeom>
                <a:avLst/>
                <a:gdLst>
                  <a:gd name="T0" fmla="*/ 16 w 156"/>
                  <a:gd name="T1" fmla="*/ 136 h 136"/>
                  <a:gd name="T2" fmla="*/ 0 w 156"/>
                  <a:gd name="T3" fmla="*/ 109 h 136"/>
                  <a:gd name="T4" fmla="*/ 143 w 156"/>
                  <a:gd name="T5" fmla="*/ 1 h 136"/>
                  <a:gd name="T6" fmla="*/ 145 w 156"/>
                  <a:gd name="T7" fmla="*/ 0 h 136"/>
                  <a:gd name="T8" fmla="*/ 156 w 156"/>
                  <a:gd name="T9" fmla="*/ 30 h 136"/>
                  <a:gd name="T10" fmla="*/ 16 w 156"/>
                  <a:gd name="T11" fmla="*/ 136 h 1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56"/>
                  <a:gd name="T19" fmla="*/ 0 h 136"/>
                  <a:gd name="T20" fmla="*/ 156 w 156"/>
                  <a:gd name="T21" fmla="*/ 136 h 1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56" h="136">
                    <a:moveTo>
                      <a:pt x="16" y="136"/>
                    </a:moveTo>
                    <a:lnTo>
                      <a:pt x="0" y="109"/>
                    </a:lnTo>
                    <a:lnTo>
                      <a:pt x="143" y="1"/>
                    </a:lnTo>
                    <a:lnTo>
                      <a:pt x="145" y="0"/>
                    </a:lnTo>
                    <a:lnTo>
                      <a:pt x="156" y="30"/>
                    </a:lnTo>
                    <a:lnTo>
                      <a:pt x="16" y="13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02" name="Freeform 501"/>
              <p:cNvSpPr>
                <a:spLocks/>
              </p:cNvSpPr>
              <p:nvPr/>
            </p:nvSpPr>
            <p:spPr bwMode="auto">
              <a:xfrm>
                <a:off x="313" y="723"/>
                <a:ext cx="41" cy="22"/>
              </a:xfrm>
              <a:custGeom>
                <a:avLst/>
                <a:gdLst>
                  <a:gd name="T0" fmla="*/ 11 w 168"/>
                  <a:gd name="T1" fmla="*/ 109 h 109"/>
                  <a:gd name="T2" fmla="*/ 0 w 168"/>
                  <a:gd name="T3" fmla="*/ 79 h 109"/>
                  <a:gd name="T4" fmla="*/ 159 w 168"/>
                  <a:gd name="T5" fmla="*/ 1 h 109"/>
                  <a:gd name="T6" fmla="*/ 161 w 168"/>
                  <a:gd name="T7" fmla="*/ 0 h 109"/>
                  <a:gd name="T8" fmla="*/ 168 w 168"/>
                  <a:gd name="T9" fmla="*/ 31 h 109"/>
                  <a:gd name="T10" fmla="*/ 11 w 168"/>
                  <a:gd name="T11" fmla="*/ 109 h 10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68"/>
                  <a:gd name="T19" fmla="*/ 0 h 109"/>
                  <a:gd name="T20" fmla="*/ 168 w 168"/>
                  <a:gd name="T21" fmla="*/ 109 h 10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68" h="109">
                    <a:moveTo>
                      <a:pt x="11" y="109"/>
                    </a:moveTo>
                    <a:lnTo>
                      <a:pt x="0" y="79"/>
                    </a:lnTo>
                    <a:lnTo>
                      <a:pt x="159" y="1"/>
                    </a:lnTo>
                    <a:lnTo>
                      <a:pt x="161" y="0"/>
                    </a:lnTo>
                    <a:lnTo>
                      <a:pt x="168" y="31"/>
                    </a:lnTo>
                    <a:lnTo>
                      <a:pt x="11" y="10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03" name="Freeform 502"/>
              <p:cNvSpPr>
                <a:spLocks/>
              </p:cNvSpPr>
              <p:nvPr/>
            </p:nvSpPr>
            <p:spPr bwMode="auto">
              <a:xfrm>
                <a:off x="353" y="709"/>
                <a:ext cx="51" cy="20"/>
              </a:xfrm>
              <a:custGeom>
                <a:avLst/>
                <a:gdLst>
                  <a:gd name="T0" fmla="*/ 7 w 205"/>
                  <a:gd name="T1" fmla="*/ 100 h 100"/>
                  <a:gd name="T2" fmla="*/ 0 w 205"/>
                  <a:gd name="T3" fmla="*/ 69 h 100"/>
                  <a:gd name="T4" fmla="*/ 198 w 205"/>
                  <a:gd name="T5" fmla="*/ 1 h 100"/>
                  <a:gd name="T6" fmla="*/ 199 w 205"/>
                  <a:gd name="T7" fmla="*/ 0 h 100"/>
                  <a:gd name="T8" fmla="*/ 205 w 205"/>
                  <a:gd name="T9" fmla="*/ 32 h 100"/>
                  <a:gd name="T10" fmla="*/ 7 w 205"/>
                  <a:gd name="T11" fmla="*/ 100 h 1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05"/>
                  <a:gd name="T19" fmla="*/ 0 h 100"/>
                  <a:gd name="T20" fmla="*/ 205 w 205"/>
                  <a:gd name="T21" fmla="*/ 100 h 1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05" h="100">
                    <a:moveTo>
                      <a:pt x="7" y="100"/>
                    </a:moveTo>
                    <a:lnTo>
                      <a:pt x="0" y="69"/>
                    </a:lnTo>
                    <a:lnTo>
                      <a:pt x="198" y="1"/>
                    </a:lnTo>
                    <a:lnTo>
                      <a:pt x="199" y="0"/>
                    </a:lnTo>
                    <a:lnTo>
                      <a:pt x="205" y="32"/>
                    </a:lnTo>
                    <a:lnTo>
                      <a:pt x="7" y="10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04" name="Freeform 503"/>
              <p:cNvSpPr>
                <a:spLocks/>
              </p:cNvSpPr>
              <p:nvPr/>
            </p:nvSpPr>
            <p:spPr bwMode="auto">
              <a:xfrm>
                <a:off x="403" y="698"/>
                <a:ext cx="59" cy="18"/>
              </a:xfrm>
              <a:custGeom>
                <a:avLst/>
                <a:gdLst>
                  <a:gd name="T0" fmla="*/ 6 w 236"/>
                  <a:gd name="T1" fmla="*/ 91 h 91"/>
                  <a:gd name="T2" fmla="*/ 0 w 236"/>
                  <a:gd name="T3" fmla="*/ 59 h 91"/>
                  <a:gd name="T4" fmla="*/ 231 w 236"/>
                  <a:gd name="T5" fmla="*/ 0 h 91"/>
                  <a:gd name="T6" fmla="*/ 232 w 236"/>
                  <a:gd name="T7" fmla="*/ 0 h 91"/>
                  <a:gd name="T8" fmla="*/ 236 w 236"/>
                  <a:gd name="T9" fmla="*/ 33 h 91"/>
                  <a:gd name="T10" fmla="*/ 6 w 236"/>
                  <a:gd name="T11" fmla="*/ 91 h 9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36"/>
                  <a:gd name="T19" fmla="*/ 0 h 91"/>
                  <a:gd name="T20" fmla="*/ 236 w 236"/>
                  <a:gd name="T21" fmla="*/ 91 h 9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36" h="91">
                    <a:moveTo>
                      <a:pt x="6" y="91"/>
                    </a:moveTo>
                    <a:lnTo>
                      <a:pt x="0" y="59"/>
                    </a:lnTo>
                    <a:lnTo>
                      <a:pt x="231" y="0"/>
                    </a:lnTo>
                    <a:lnTo>
                      <a:pt x="232" y="0"/>
                    </a:lnTo>
                    <a:lnTo>
                      <a:pt x="236" y="33"/>
                    </a:lnTo>
                    <a:lnTo>
                      <a:pt x="6" y="9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05" name="Freeform 504"/>
              <p:cNvSpPr>
                <a:spLocks/>
              </p:cNvSpPr>
              <p:nvPr/>
            </p:nvSpPr>
            <p:spPr bwMode="auto">
              <a:xfrm>
                <a:off x="461" y="688"/>
                <a:ext cx="66" cy="16"/>
              </a:xfrm>
              <a:custGeom>
                <a:avLst/>
                <a:gdLst>
                  <a:gd name="T0" fmla="*/ 4 w 266"/>
                  <a:gd name="T1" fmla="*/ 82 h 82"/>
                  <a:gd name="T2" fmla="*/ 0 w 266"/>
                  <a:gd name="T3" fmla="*/ 49 h 82"/>
                  <a:gd name="T4" fmla="*/ 263 w 266"/>
                  <a:gd name="T5" fmla="*/ 0 h 82"/>
                  <a:gd name="T6" fmla="*/ 263 w 266"/>
                  <a:gd name="T7" fmla="*/ 0 h 82"/>
                  <a:gd name="T8" fmla="*/ 266 w 266"/>
                  <a:gd name="T9" fmla="*/ 32 h 82"/>
                  <a:gd name="T10" fmla="*/ 4 w 266"/>
                  <a:gd name="T11" fmla="*/ 82 h 8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66"/>
                  <a:gd name="T19" fmla="*/ 0 h 82"/>
                  <a:gd name="T20" fmla="*/ 266 w 266"/>
                  <a:gd name="T21" fmla="*/ 82 h 8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66" h="82">
                    <a:moveTo>
                      <a:pt x="4" y="82"/>
                    </a:moveTo>
                    <a:lnTo>
                      <a:pt x="0" y="49"/>
                    </a:lnTo>
                    <a:lnTo>
                      <a:pt x="263" y="0"/>
                    </a:lnTo>
                    <a:lnTo>
                      <a:pt x="266" y="32"/>
                    </a:lnTo>
                    <a:lnTo>
                      <a:pt x="4" y="8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06" name="Freeform 505"/>
              <p:cNvSpPr>
                <a:spLocks/>
              </p:cNvSpPr>
              <p:nvPr/>
            </p:nvSpPr>
            <p:spPr bwMode="auto">
              <a:xfrm>
                <a:off x="526" y="682"/>
                <a:ext cx="65" cy="12"/>
              </a:xfrm>
              <a:custGeom>
                <a:avLst/>
                <a:gdLst>
                  <a:gd name="T0" fmla="*/ 3 w 258"/>
                  <a:gd name="T1" fmla="*/ 62 h 62"/>
                  <a:gd name="T2" fmla="*/ 0 w 258"/>
                  <a:gd name="T3" fmla="*/ 30 h 62"/>
                  <a:gd name="T4" fmla="*/ 255 w 258"/>
                  <a:gd name="T5" fmla="*/ 0 h 62"/>
                  <a:gd name="T6" fmla="*/ 258 w 258"/>
                  <a:gd name="T7" fmla="*/ 32 h 62"/>
                  <a:gd name="T8" fmla="*/ 258 w 258"/>
                  <a:gd name="T9" fmla="*/ 32 h 62"/>
                  <a:gd name="T10" fmla="*/ 3 w 258"/>
                  <a:gd name="T11" fmla="*/ 62 h 6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8"/>
                  <a:gd name="T19" fmla="*/ 0 h 62"/>
                  <a:gd name="T20" fmla="*/ 258 w 258"/>
                  <a:gd name="T21" fmla="*/ 62 h 6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8" h="62">
                    <a:moveTo>
                      <a:pt x="3" y="62"/>
                    </a:moveTo>
                    <a:lnTo>
                      <a:pt x="0" y="30"/>
                    </a:lnTo>
                    <a:lnTo>
                      <a:pt x="255" y="0"/>
                    </a:lnTo>
                    <a:lnTo>
                      <a:pt x="258" y="32"/>
                    </a:lnTo>
                    <a:lnTo>
                      <a:pt x="3" y="6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07" name="Freeform 506"/>
              <p:cNvSpPr>
                <a:spLocks/>
              </p:cNvSpPr>
              <p:nvPr/>
            </p:nvSpPr>
            <p:spPr bwMode="auto">
              <a:xfrm>
                <a:off x="590" y="674"/>
                <a:ext cx="62" cy="14"/>
              </a:xfrm>
              <a:custGeom>
                <a:avLst/>
                <a:gdLst>
                  <a:gd name="T0" fmla="*/ 3 w 249"/>
                  <a:gd name="T1" fmla="*/ 72 h 72"/>
                  <a:gd name="T2" fmla="*/ 0 w 249"/>
                  <a:gd name="T3" fmla="*/ 40 h 72"/>
                  <a:gd name="T4" fmla="*/ 246 w 249"/>
                  <a:gd name="T5" fmla="*/ 0 h 72"/>
                  <a:gd name="T6" fmla="*/ 246 w 249"/>
                  <a:gd name="T7" fmla="*/ 0 h 72"/>
                  <a:gd name="T8" fmla="*/ 249 w 249"/>
                  <a:gd name="T9" fmla="*/ 34 h 72"/>
                  <a:gd name="T10" fmla="*/ 3 w 249"/>
                  <a:gd name="T11" fmla="*/ 72 h 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9"/>
                  <a:gd name="T19" fmla="*/ 0 h 72"/>
                  <a:gd name="T20" fmla="*/ 249 w 249"/>
                  <a:gd name="T21" fmla="*/ 72 h 7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9" h="72">
                    <a:moveTo>
                      <a:pt x="3" y="72"/>
                    </a:moveTo>
                    <a:lnTo>
                      <a:pt x="0" y="40"/>
                    </a:lnTo>
                    <a:lnTo>
                      <a:pt x="246" y="0"/>
                    </a:lnTo>
                    <a:lnTo>
                      <a:pt x="249" y="34"/>
                    </a:lnTo>
                    <a:lnTo>
                      <a:pt x="3" y="7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08" name="Freeform 507"/>
              <p:cNvSpPr>
                <a:spLocks/>
              </p:cNvSpPr>
              <p:nvPr/>
            </p:nvSpPr>
            <p:spPr bwMode="auto">
              <a:xfrm>
                <a:off x="652" y="666"/>
                <a:ext cx="66" cy="15"/>
              </a:xfrm>
              <a:custGeom>
                <a:avLst/>
                <a:gdLst>
                  <a:gd name="T0" fmla="*/ 3 w 266"/>
                  <a:gd name="T1" fmla="*/ 72 h 72"/>
                  <a:gd name="T2" fmla="*/ 0 w 266"/>
                  <a:gd name="T3" fmla="*/ 38 h 72"/>
                  <a:gd name="T4" fmla="*/ 263 w 266"/>
                  <a:gd name="T5" fmla="*/ 0 h 72"/>
                  <a:gd name="T6" fmla="*/ 266 w 266"/>
                  <a:gd name="T7" fmla="*/ 32 h 72"/>
                  <a:gd name="T8" fmla="*/ 266 w 266"/>
                  <a:gd name="T9" fmla="*/ 32 h 72"/>
                  <a:gd name="T10" fmla="*/ 3 w 266"/>
                  <a:gd name="T11" fmla="*/ 72 h 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66"/>
                  <a:gd name="T19" fmla="*/ 0 h 72"/>
                  <a:gd name="T20" fmla="*/ 266 w 266"/>
                  <a:gd name="T21" fmla="*/ 72 h 7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66" h="72">
                    <a:moveTo>
                      <a:pt x="3" y="72"/>
                    </a:moveTo>
                    <a:lnTo>
                      <a:pt x="0" y="38"/>
                    </a:lnTo>
                    <a:lnTo>
                      <a:pt x="263" y="0"/>
                    </a:lnTo>
                    <a:lnTo>
                      <a:pt x="266" y="32"/>
                    </a:lnTo>
                    <a:lnTo>
                      <a:pt x="3" y="7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09" name="Freeform 508"/>
              <p:cNvSpPr>
                <a:spLocks/>
              </p:cNvSpPr>
              <p:nvPr/>
            </p:nvSpPr>
            <p:spPr bwMode="auto">
              <a:xfrm>
                <a:off x="717" y="658"/>
                <a:ext cx="61" cy="15"/>
              </a:xfrm>
              <a:custGeom>
                <a:avLst/>
                <a:gdLst>
                  <a:gd name="T0" fmla="*/ 3 w 244"/>
                  <a:gd name="T1" fmla="*/ 72 h 72"/>
                  <a:gd name="T2" fmla="*/ 0 w 244"/>
                  <a:gd name="T3" fmla="*/ 40 h 72"/>
                  <a:gd name="T4" fmla="*/ 238 w 244"/>
                  <a:gd name="T5" fmla="*/ 0 h 72"/>
                  <a:gd name="T6" fmla="*/ 244 w 244"/>
                  <a:gd name="T7" fmla="*/ 33 h 72"/>
                  <a:gd name="T8" fmla="*/ 242 w 244"/>
                  <a:gd name="T9" fmla="*/ 33 h 72"/>
                  <a:gd name="T10" fmla="*/ 3 w 244"/>
                  <a:gd name="T11" fmla="*/ 72 h 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72"/>
                  <a:gd name="T20" fmla="*/ 244 w 244"/>
                  <a:gd name="T21" fmla="*/ 72 h 7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72">
                    <a:moveTo>
                      <a:pt x="3" y="72"/>
                    </a:moveTo>
                    <a:lnTo>
                      <a:pt x="0" y="40"/>
                    </a:lnTo>
                    <a:lnTo>
                      <a:pt x="238" y="0"/>
                    </a:lnTo>
                    <a:lnTo>
                      <a:pt x="244" y="33"/>
                    </a:lnTo>
                    <a:lnTo>
                      <a:pt x="242" y="33"/>
                    </a:lnTo>
                    <a:lnTo>
                      <a:pt x="3" y="7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10" name="Freeform 509"/>
              <p:cNvSpPr>
                <a:spLocks/>
              </p:cNvSpPr>
              <p:nvPr/>
            </p:nvSpPr>
            <p:spPr bwMode="auto">
              <a:xfrm>
                <a:off x="777" y="646"/>
                <a:ext cx="49" cy="19"/>
              </a:xfrm>
              <a:custGeom>
                <a:avLst/>
                <a:gdLst>
                  <a:gd name="T0" fmla="*/ 6 w 196"/>
                  <a:gd name="T1" fmla="*/ 92 h 92"/>
                  <a:gd name="T2" fmla="*/ 0 w 196"/>
                  <a:gd name="T3" fmla="*/ 59 h 92"/>
                  <a:gd name="T4" fmla="*/ 190 w 196"/>
                  <a:gd name="T5" fmla="*/ 1 h 92"/>
                  <a:gd name="T6" fmla="*/ 190 w 196"/>
                  <a:gd name="T7" fmla="*/ 0 h 92"/>
                  <a:gd name="T8" fmla="*/ 196 w 196"/>
                  <a:gd name="T9" fmla="*/ 32 h 92"/>
                  <a:gd name="T10" fmla="*/ 6 w 196"/>
                  <a:gd name="T11" fmla="*/ 92 h 9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96"/>
                  <a:gd name="T19" fmla="*/ 0 h 92"/>
                  <a:gd name="T20" fmla="*/ 196 w 196"/>
                  <a:gd name="T21" fmla="*/ 92 h 9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96" h="92">
                    <a:moveTo>
                      <a:pt x="6" y="92"/>
                    </a:moveTo>
                    <a:lnTo>
                      <a:pt x="0" y="59"/>
                    </a:lnTo>
                    <a:lnTo>
                      <a:pt x="190" y="1"/>
                    </a:lnTo>
                    <a:lnTo>
                      <a:pt x="190" y="0"/>
                    </a:lnTo>
                    <a:lnTo>
                      <a:pt x="196" y="32"/>
                    </a:lnTo>
                    <a:lnTo>
                      <a:pt x="6" y="9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11" name="Freeform 510"/>
              <p:cNvSpPr>
                <a:spLocks/>
              </p:cNvSpPr>
              <p:nvPr/>
            </p:nvSpPr>
            <p:spPr bwMode="auto">
              <a:xfrm>
                <a:off x="824" y="639"/>
                <a:ext cx="43" cy="14"/>
              </a:xfrm>
              <a:custGeom>
                <a:avLst/>
                <a:gdLst>
                  <a:gd name="T0" fmla="*/ 6 w 171"/>
                  <a:gd name="T1" fmla="*/ 70 h 70"/>
                  <a:gd name="T2" fmla="*/ 0 w 171"/>
                  <a:gd name="T3" fmla="*/ 38 h 70"/>
                  <a:gd name="T4" fmla="*/ 156 w 171"/>
                  <a:gd name="T5" fmla="*/ 0 h 70"/>
                  <a:gd name="T6" fmla="*/ 171 w 171"/>
                  <a:gd name="T7" fmla="*/ 28 h 70"/>
                  <a:gd name="T8" fmla="*/ 165 w 171"/>
                  <a:gd name="T9" fmla="*/ 32 h 70"/>
                  <a:gd name="T10" fmla="*/ 6 w 171"/>
                  <a:gd name="T11" fmla="*/ 70 h 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71"/>
                  <a:gd name="T19" fmla="*/ 0 h 70"/>
                  <a:gd name="T20" fmla="*/ 171 w 171"/>
                  <a:gd name="T21" fmla="*/ 70 h 7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71" h="70">
                    <a:moveTo>
                      <a:pt x="6" y="70"/>
                    </a:moveTo>
                    <a:lnTo>
                      <a:pt x="0" y="38"/>
                    </a:lnTo>
                    <a:lnTo>
                      <a:pt x="156" y="0"/>
                    </a:lnTo>
                    <a:lnTo>
                      <a:pt x="171" y="28"/>
                    </a:lnTo>
                    <a:lnTo>
                      <a:pt x="165" y="32"/>
                    </a:lnTo>
                    <a:lnTo>
                      <a:pt x="6" y="7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12" name="Freeform 511"/>
              <p:cNvSpPr>
                <a:spLocks/>
              </p:cNvSpPr>
              <p:nvPr/>
            </p:nvSpPr>
            <p:spPr bwMode="auto">
              <a:xfrm>
                <a:off x="863" y="628"/>
                <a:ext cx="18" cy="16"/>
              </a:xfrm>
              <a:custGeom>
                <a:avLst/>
                <a:gdLst>
                  <a:gd name="T0" fmla="*/ 15 w 72"/>
                  <a:gd name="T1" fmla="*/ 83 h 83"/>
                  <a:gd name="T2" fmla="*/ 0 w 72"/>
                  <a:gd name="T3" fmla="*/ 55 h 83"/>
                  <a:gd name="T4" fmla="*/ 43 w 72"/>
                  <a:gd name="T5" fmla="*/ 10 h 83"/>
                  <a:gd name="T6" fmla="*/ 72 w 72"/>
                  <a:gd name="T7" fmla="*/ 0 h 83"/>
                  <a:gd name="T8" fmla="*/ 71 w 72"/>
                  <a:gd name="T9" fmla="*/ 24 h 83"/>
                  <a:gd name="T10" fmla="*/ 15 w 72"/>
                  <a:gd name="T11" fmla="*/ 83 h 8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2"/>
                  <a:gd name="T19" fmla="*/ 0 h 83"/>
                  <a:gd name="T20" fmla="*/ 72 w 72"/>
                  <a:gd name="T21" fmla="*/ 83 h 8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2" h="83">
                    <a:moveTo>
                      <a:pt x="15" y="83"/>
                    </a:moveTo>
                    <a:lnTo>
                      <a:pt x="0" y="55"/>
                    </a:lnTo>
                    <a:lnTo>
                      <a:pt x="43" y="10"/>
                    </a:lnTo>
                    <a:lnTo>
                      <a:pt x="72" y="0"/>
                    </a:lnTo>
                    <a:lnTo>
                      <a:pt x="71" y="24"/>
                    </a:lnTo>
                    <a:lnTo>
                      <a:pt x="15" y="8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13" name="Freeform 512"/>
              <p:cNvSpPr>
                <a:spLocks/>
              </p:cNvSpPr>
              <p:nvPr/>
            </p:nvSpPr>
            <p:spPr bwMode="auto">
              <a:xfrm>
                <a:off x="863" y="611"/>
                <a:ext cx="18" cy="19"/>
              </a:xfrm>
              <a:custGeom>
                <a:avLst/>
                <a:gdLst>
                  <a:gd name="T0" fmla="*/ 74 w 74"/>
                  <a:gd name="T1" fmla="*/ 82 h 92"/>
                  <a:gd name="T2" fmla="*/ 45 w 74"/>
                  <a:gd name="T3" fmla="*/ 92 h 92"/>
                  <a:gd name="T4" fmla="*/ 0 w 74"/>
                  <a:gd name="T5" fmla="*/ 28 h 92"/>
                  <a:gd name="T6" fmla="*/ 15 w 74"/>
                  <a:gd name="T7" fmla="*/ 0 h 92"/>
                  <a:gd name="T8" fmla="*/ 18 w 74"/>
                  <a:gd name="T9" fmla="*/ 4 h 92"/>
                  <a:gd name="T10" fmla="*/ 74 w 74"/>
                  <a:gd name="T11" fmla="*/ 82 h 9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4"/>
                  <a:gd name="T19" fmla="*/ 0 h 92"/>
                  <a:gd name="T20" fmla="*/ 74 w 74"/>
                  <a:gd name="T21" fmla="*/ 92 h 9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4" h="92">
                    <a:moveTo>
                      <a:pt x="74" y="82"/>
                    </a:moveTo>
                    <a:lnTo>
                      <a:pt x="45" y="92"/>
                    </a:lnTo>
                    <a:lnTo>
                      <a:pt x="0" y="28"/>
                    </a:lnTo>
                    <a:lnTo>
                      <a:pt x="15" y="0"/>
                    </a:lnTo>
                    <a:lnTo>
                      <a:pt x="18" y="4"/>
                    </a:lnTo>
                    <a:lnTo>
                      <a:pt x="74" y="8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14" name="Freeform 513"/>
              <p:cNvSpPr>
                <a:spLocks/>
              </p:cNvSpPr>
              <p:nvPr/>
            </p:nvSpPr>
            <p:spPr bwMode="auto">
              <a:xfrm>
                <a:off x="822" y="588"/>
                <a:ext cx="44" cy="29"/>
              </a:xfrm>
              <a:custGeom>
                <a:avLst/>
                <a:gdLst>
                  <a:gd name="T0" fmla="*/ 180 w 180"/>
                  <a:gd name="T1" fmla="*/ 118 h 146"/>
                  <a:gd name="T2" fmla="*/ 165 w 180"/>
                  <a:gd name="T3" fmla="*/ 146 h 146"/>
                  <a:gd name="T4" fmla="*/ 0 w 180"/>
                  <a:gd name="T5" fmla="*/ 29 h 146"/>
                  <a:gd name="T6" fmla="*/ 11 w 180"/>
                  <a:gd name="T7" fmla="*/ 0 h 146"/>
                  <a:gd name="T8" fmla="*/ 12 w 180"/>
                  <a:gd name="T9" fmla="*/ 1 h 146"/>
                  <a:gd name="T10" fmla="*/ 180 w 180"/>
                  <a:gd name="T11" fmla="*/ 118 h 14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80"/>
                  <a:gd name="T19" fmla="*/ 0 h 146"/>
                  <a:gd name="T20" fmla="*/ 180 w 180"/>
                  <a:gd name="T21" fmla="*/ 146 h 14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80" h="146">
                    <a:moveTo>
                      <a:pt x="180" y="118"/>
                    </a:moveTo>
                    <a:lnTo>
                      <a:pt x="165" y="146"/>
                    </a:lnTo>
                    <a:lnTo>
                      <a:pt x="0" y="29"/>
                    </a:lnTo>
                    <a:lnTo>
                      <a:pt x="11" y="0"/>
                    </a:lnTo>
                    <a:lnTo>
                      <a:pt x="12" y="1"/>
                    </a:lnTo>
                    <a:lnTo>
                      <a:pt x="180" y="11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15" name="Freeform 514"/>
              <p:cNvSpPr>
                <a:spLocks/>
              </p:cNvSpPr>
              <p:nvPr/>
            </p:nvSpPr>
            <p:spPr bwMode="auto">
              <a:xfrm>
                <a:off x="774" y="566"/>
                <a:ext cx="50" cy="28"/>
              </a:xfrm>
              <a:custGeom>
                <a:avLst/>
                <a:gdLst>
                  <a:gd name="T0" fmla="*/ 201 w 201"/>
                  <a:gd name="T1" fmla="*/ 108 h 137"/>
                  <a:gd name="T2" fmla="*/ 190 w 201"/>
                  <a:gd name="T3" fmla="*/ 137 h 137"/>
                  <a:gd name="T4" fmla="*/ 0 w 201"/>
                  <a:gd name="T5" fmla="*/ 30 h 137"/>
                  <a:gd name="T6" fmla="*/ 10 w 201"/>
                  <a:gd name="T7" fmla="*/ 0 h 137"/>
                  <a:gd name="T8" fmla="*/ 11 w 201"/>
                  <a:gd name="T9" fmla="*/ 0 h 137"/>
                  <a:gd name="T10" fmla="*/ 201 w 201"/>
                  <a:gd name="T11" fmla="*/ 108 h 13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01"/>
                  <a:gd name="T19" fmla="*/ 0 h 137"/>
                  <a:gd name="T20" fmla="*/ 201 w 201"/>
                  <a:gd name="T21" fmla="*/ 137 h 13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01" h="137">
                    <a:moveTo>
                      <a:pt x="201" y="108"/>
                    </a:moveTo>
                    <a:lnTo>
                      <a:pt x="190" y="137"/>
                    </a:lnTo>
                    <a:lnTo>
                      <a:pt x="0" y="30"/>
                    </a:lnTo>
                    <a:lnTo>
                      <a:pt x="10" y="0"/>
                    </a:lnTo>
                    <a:lnTo>
                      <a:pt x="11" y="0"/>
                    </a:lnTo>
                    <a:lnTo>
                      <a:pt x="201" y="10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16" name="Freeform 515"/>
              <p:cNvSpPr>
                <a:spLocks/>
              </p:cNvSpPr>
              <p:nvPr/>
            </p:nvSpPr>
            <p:spPr bwMode="auto">
              <a:xfrm>
                <a:off x="710" y="542"/>
                <a:ext cx="66" cy="30"/>
              </a:xfrm>
              <a:custGeom>
                <a:avLst/>
                <a:gdLst>
                  <a:gd name="T0" fmla="*/ 264 w 264"/>
                  <a:gd name="T1" fmla="*/ 119 h 149"/>
                  <a:gd name="T2" fmla="*/ 254 w 264"/>
                  <a:gd name="T3" fmla="*/ 149 h 149"/>
                  <a:gd name="T4" fmla="*/ 0 w 264"/>
                  <a:gd name="T5" fmla="*/ 31 h 149"/>
                  <a:gd name="T6" fmla="*/ 9 w 264"/>
                  <a:gd name="T7" fmla="*/ 0 h 149"/>
                  <a:gd name="T8" fmla="*/ 9 w 264"/>
                  <a:gd name="T9" fmla="*/ 1 h 149"/>
                  <a:gd name="T10" fmla="*/ 264 w 264"/>
                  <a:gd name="T11" fmla="*/ 119 h 14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64"/>
                  <a:gd name="T19" fmla="*/ 0 h 149"/>
                  <a:gd name="T20" fmla="*/ 264 w 264"/>
                  <a:gd name="T21" fmla="*/ 149 h 14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64" h="149">
                    <a:moveTo>
                      <a:pt x="264" y="119"/>
                    </a:moveTo>
                    <a:lnTo>
                      <a:pt x="254" y="149"/>
                    </a:lnTo>
                    <a:lnTo>
                      <a:pt x="0" y="31"/>
                    </a:lnTo>
                    <a:lnTo>
                      <a:pt x="9" y="0"/>
                    </a:lnTo>
                    <a:lnTo>
                      <a:pt x="9" y="1"/>
                    </a:lnTo>
                    <a:lnTo>
                      <a:pt x="264" y="11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17" name="Freeform 516"/>
              <p:cNvSpPr>
                <a:spLocks/>
              </p:cNvSpPr>
              <p:nvPr/>
            </p:nvSpPr>
            <p:spPr bwMode="auto">
              <a:xfrm>
                <a:off x="635" y="517"/>
                <a:ext cx="78" cy="32"/>
              </a:xfrm>
              <a:custGeom>
                <a:avLst/>
                <a:gdLst>
                  <a:gd name="T0" fmla="*/ 311 w 311"/>
                  <a:gd name="T1" fmla="*/ 128 h 159"/>
                  <a:gd name="T2" fmla="*/ 302 w 311"/>
                  <a:gd name="T3" fmla="*/ 159 h 159"/>
                  <a:gd name="T4" fmla="*/ 0 w 311"/>
                  <a:gd name="T5" fmla="*/ 31 h 159"/>
                  <a:gd name="T6" fmla="*/ 8 w 311"/>
                  <a:gd name="T7" fmla="*/ 0 h 159"/>
                  <a:gd name="T8" fmla="*/ 8 w 311"/>
                  <a:gd name="T9" fmla="*/ 0 h 159"/>
                  <a:gd name="T10" fmla="*/ 311 w 311"/>
                  <a:gd name="T11" fmla="*/ 128 h 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11"/>
                  <a:gd name="T19" fmla="*/ 0 h 159"/>
                  <a:gd name="T20" fmla="*/ 311 w 311"/>
                  <a:gd name="T21" fmla="*/ 159 h 15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11" h="159">
                    <a:moveTo>
                      <a:pt x="311" y="128"/>
                    </a:moveTo>
                    <a:lnTo>
                      <a:pt x="302" y="159"/>
                    </a:lnTo>
                    <a:lnTo>
                      <a:pt x="0" y="31"/>
                    </a:lnTo>
                    <a:lnTo>
                      <a:pt x="8" y="0"/>
                    </a:lnTo>
                    <a:lnTo>
                      <a:pt x="311" y="12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18" name="Freeform 517"/>
              <p:cNvSpPr>
                <a:spLocks/>
              </p:cNvSpPr>
              <p:nvPr/>
            </p:nvSpPr>
            <p:spPr bwMode="auto">
              <a:xfrm>
                <a:off x="538" y="489"/>
                <a:ext cx="99" cy="34"/>
              </a:xfrm>
              <a:custGeom>
                <a:avLst/>
                <a:gdLst>
                  <a:gd name="T0" fmla="*/ 397 w 397"/>
                  <a:gd name="T1" fmla="*/ 137 h 168"/>
                  <a:gd name="T2" fmla="*/ 389 w 397"/>
                  <a:gd name="T3" fmla="*/ 168 h 168"/>
                  <a:gd name="T4" fmla="*/ 0 w 397"/>
                  <a:gd name="T5" fmla="*/ 31 h 168"/>
                  <a:gd name="T6" fmla="*/ 6 w 397"/>
                  <a:gd name="T7" fmla="*/ 0 h 168"/>
                  <a:gd name="T8" fmla="*/ 7 w 397"/>
                  <a:gd name="T9" fmla="*/ 0 h 168"/>
                  <a:gd name="T10" fmla="*/ 397 w 397"/>
                  <a:gd name="T11" fmla="*/ 137 h 16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97"/>
                  <a:gd name="T19" fmla="*/ 0 h 168"/>
                  <a:gd name="T20" fmla="*/ 397 w 397"/>
                  <a:gd name="T21" fmla="*/ 168 h 16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97" h="168">
                    <a:moveTo>
                      <a:pt x="397" y="137"/>
                    </a:moveTo>
                    <a:lnTo>
                      <a:pt x="389" y="168"/>
                    </a:lnTo>
                    <a:lnTo>
                      <a:pt x="0" y="31"/>
                    </a:lnTo>
                    <a:lnTo>
                      <a:pt x="6" y="0"/>
                    </a:lnTo>
                    <a:lnTo>
                      <a:pt x="7" y="0"/>
                    </a:lnTo>
                    <a:lnTo>
                      <a:pt x="397" y="13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19" name="Freeform 518"/>
              <p:cNvSpPr>
                <a:spLocks/>
              </p:cNvSpPr>
              <p:nvPr/>
            </p:nvSpPr>
            <p:spPr bwMode="auto">
              <a:xfrm>
                <a:off x="438" y="466"/>
                <a:ext cx="101" cy="30"/>
              </a:xfrm>
              <a:custGeom>
                <a:avLst/>
                <a:gdLst>
                  <a:gd name="T0" fmla="*/ 403 w 403"/>
                  <a:gd name="T1" fmla="*/ 119 h 150"/>
                  <a:gd name="T2" fmla="*/ 397 w 403"/>
                  <a:gd name="T3" fmla="*/ 150 h 150"/>
                  <a:gd name="T4" fmla="*/ 0 w 403"/>
                  <a:gd name="T5" fmla="*/ 32 h 150"/>
                  <a:gd name="T6" fmla="*/ 5 w 403"/>
                  <a:gd name="T7" fmla="*/ 0 h 150"/>
                  <a:gd name="T8" fmla="*/ 5 w 403"/>
                  <a:gd name="T9" fmla="*/ 1 h 150"/>
                  <a:gd name="T10" fmla="*/ 403 w 403"/>
                  <a:gd name="T11" fmla="*/ 119 h 15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03"/>
                  <a:gd name="T19" fmla="*/ 0 h 150"/>
                  <a:gd name="T20" fmla="*/ 403 w 403"/>
                  <a:gd name="T21" fmla="*/ 150 h 15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03" h="150">
                    <a:moveTo>
                      <a:pt x="403" y="119"/>
                    </a:moveTo>
                    <a:lnTo>
                      <a:pt x="397" y="150"/>
                    </a:lnTo>
                    <a:lnTo>
                      <a:pt x="0" y="32"/>
                    </a:lnTo>
                    <a:lnTo>
                      <a:pt x="5" y="0"/>
                    </a:lnTo>
                    <a:lnTo>
                      <a:pt x="5" y="1"/>
                    </a:lnTo>
                    <a:lnTo>
                      <a:pt x="403" y="11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20" name="Freeform 519"/>
              <p:cNvSpPr>
                <a:spLocks/>
              </p:cNvSpPr>
              <p:nvPr/>
            </p:nvSpPr>
            <p:spPr bwMode="auto">
              <a:xfrm>
                <a:off x="363" y="450"/>
                <a:ext cx="77" cy="22"/>
              </a:xfrm>
              <a:custGeom>
                <a:avLst/>
                <a:gdLst>
                  <a:gd name="T0" fmla="*/ 308 w 308"/>
                  <a:gd name="T1" fmla="*/ 78 h 110"/>
                  <a:gd name="T2" fmla="*/ 303 w 308"/>
                  <a:gd name="T3" fmla="*/ 110 h 110"/>
                  <a:gd name="T4" fmla="*/ 0 w 308"/>
                  <a:gd name="T5" fmla="*/ 32 h 110"/>
                  <a:gd name="T6" fmla="*/ 0 w 308"/>
                  <a:gd name="T7" fmla="*/ 32 h 110"/>
                  <a:gd name="T8" fmla="*/ 6 w 308"/>
                  <a:gd name="T9" fmla="*/ 0 h 110"/>
                  <a:gd name="T10" fmla="*/ 308 w 308"/>
                  <a:gd name="T11" fmla="*/ 78 h 11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08"/>
                  <a:gd name="T19" fmla="*/ 0 h 110"/>
                  <a:gd name="T20" fmla="*/ 308 w 308"/>
                  <a:gd name="T21" fmla="*/ 110 h 11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08" h="110">
                    <a:moveTo>
                      <a:pt x="308" y="78"/>
                    </a:moveTo>
                    <a:lnTo>
                      <a:pt x="303" y="110"/>
                    </a:lnTo>
                    <a:lnTo>
                      <a:pt x="0" y="32"/>
                    </a:lnTo>
                    <a:lnTo>
                      <a:pt x="6" y="0"/>
                    </a:lnTo>
                    <a:lnTo>
                      <a:pt x="308" y="7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21" name="Freeform 520"/>
              <p:cNvSpPr>
                <a:spLocks/>
              </p:cNvSpPr>
              <p:nvPr/>
            </p:nvSpPr>
            <p:spPr bwMode="auto">
              <a:xfrm>
                <a:off x="281" y="432"/>
                <a:ext cx="83" cy="24"/>
              </a:xfrm>
              <a:custGeom>
                <a:avLst/>
                <a:gdLst>
                  <a:gd name="T0" fmla="*/ 333 w 333"/>
                  <a:gd name="T1" fmla="*/ 88 h 120"/>
                  <a:gd name="T2" fmla="*/ 327 w 333"/>
                  <a:gd name="T3" fmla="*/ 120 h 120"/>
                  <a:gd name="T4" fmla="*/ 1 w 333"/>
                  <a:gd name="T5" fmla="*/ 31 h 120"/>
                  <a:gd name="T6" fmla="*/ 0 w 333"/>
                  <a:gd name="T7" fmla="*/ 31 h 120"/>
                  <a:gd name="T8" fmla="*/ 7 w 333"/>
                  <a:gd name="T9" fmla="*/ 0 h 120"/>
                  <a:gd name="T10" fmla="*/ 333 w 333"/>
                  <a:gd name="T11" fmla="*/ 88 h 12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33"/>
                  <a:gd name="T19" fmla="*/ 0 h 120"/>
                  <a:gd name="T20" fmla="*/ 333 w 333"/>
                  <a:gd name="T21" fmla="*/ 120 h 12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33" h="120">
                    <a:moveTo>
                      <a:pt x="333" y="88"/>
                    </a:moveTo>
                    <a:lnTo>
                      <a:pt x="327" y="120"/>
                    </a:lnTo>
                    <a:lnTo>
                      <a:pt x="1" y="31"/>
                    </a:lnTo>
                    <a:lnTo>
                      <a:pt x="0" y="31"/>
                    </a:lnTo>
                    <a:lnTo>
                      <a:pt x="7" y="0"/>
                    </a:lnTo>
                    <a:lnTo>
                      <a:pt x="333" y="8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22" name="Freeform 521"/>
              <p:cNvSpPr>
                <a:spLocks/>
              </p:cNvSpPr>
              <p:nvPr/>
            </p:nvSpPr>
            <p:spPr bwMode="auto">
              <a:xfrm>
                <a:off x="194" y="411"/>
                <a:ext cx="89" cy="28"/>
              </a:xfrm>
              <a:custGeom>
                <a:avLst/>
                <a:gdLst>
                  <a:gd name="T0" fmla="*/ 357 w 357"/>
                  <a:gd name="T1" fmla="*/ 109 h 140"/>
                  <a:gd name="T2" fmla="*/ 350 w 357"/>
                  <a:gd name="T3" fmla="*/ 140 h 140"/>
                  <a:gd name="T4" fmla="*/ 0 w 357"/>
                  <a:gd name="T5" fmla="*/ 32 h 140"/>
                  <a:gd name="T6" fmla="*/ 0 w 357"/>
                  <a:gd name="T7" fmla="*/ 32 h 140"/>
                  <a:gd name="T8" fmla="*/ 7 w 357"/>
                  <a:gd name="T9" fmla="*/ 0 h 140"/>
                  <a:gd name="T10" fmla="*/ 357 w 357"/>
                  <a:gd name="T11" fmla="*/ 109 h 14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7"/>
                  <a:gd name="T19" fmla="*/ 0 h 140"/>
                  <a:gd name="T20" fmla="*/ 357 w 357"/>
                  <a:gd name="T21" fmla="*/ 140 h 14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7" h="140">
                    <a:moveTo>
                      <a:pt x="357" y="109"/>
                    </a:moveTo>
                    <a:lnTo>
                      <a:pt x="350" y="140"/>
                    </a:lnTo>
                    <a:lnTo>
                      <a:pt x="0" y="32"/>
                    </a:lnTo>
                    <a:lnTo>
                      <a:pt x="7" y="0"/>
                    </a:lnTo>
                    <a:lnTo>
                      <a:pt x="357" y="10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23" name="Freeform 522"/>
              <p:cNvSpPr>
                <a:spLocks/>
              </p:cNvSpPr>
              <p:nvPr/>
            </p:nvSpPr>
            <p:spPr bwMode="auto">
              <a:xfrm>
                <a:off x="114" y="389"/>
                <a:ext cx="81" cy="28"/>
              </a:xfrm>
              <a:custGeom>
                <a:avLst/>
                <a:gdLst>
                  <a:gd name="T0" fmla="*/ 327 w 327"/>
                  <a:gd name="T1" fmla="*/ 108 h 140"/>
                  <a:gd name="T2" fmla="*/ 320 w 327"/>
                  <a:gd name="T3" fmla="*/ 140 h 140"/>
                  <a:gd name="T4" fmla="*/ 2 w 327"/>
                  <a:gd name="T5" fmla="*/ 33 h 140"/>
                  <a:gd name="T6" fmla="*/ 0 w 327"/>
                  <a:gd name="T7" fmla="*/ 31 h 140"/>
                  <a:gd name="T8" fmla="*/ 9 w 327"/>
                  <a:gd name="T9" fmla="*/ 0 h 140"/>
                  <a:gd name="T10" fmla="*/ 327 w 327"/>
                  <a:gd name="T11" fmla="*/ 108 h 14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27"/>
                  <a:gd name="T19" fmla="*/ 0 h 140"/>
                  <a:gd name="T20" fmla="*/ 327 w 327"/>
                  <a:gd name="T21" fmla="*/ 140 h 14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27" h="140">
                    <a:moveTo>
                      <a:pt x="327" y="108"/>
                    </a:moveTo>
                    <a:lnTo>
                      <a:pt x="320" y="140"/>
                    </a:lnTo>
                    <a:lnTo>
                      <a:pt x="2" y="33"/>
                    </a:lnTo>
                    <a:lnTo>
                      <a:pt x="0" y="31"/>
                    </a:lnTo>
                    <a:lnTo>
                      <a:pt x="9" y="0"/>
                    </a:lnTo>
                    <a:lnTo>
                      <a:pt x="327" y="10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24" name="Freeform 523"/>
              <p:cNvSpPr>
                <a:spLocks/>
              </p:cNvSpPr>
              <p:nvPr/>
            </p:nvSpPr>
            <p:spPr bwMode="auto">
              <a:xfrm>
                <a:off x="59" y="370"/>
                <a:ext cx="57" cy="25"/>
              </a:xfrm>
              <a:custGeom>
                <a:avLst/>
                <a:gdLst>
                  <a:gd name="T0" fmla="*/ 225 w 225"/>
                  <a:gd name="T1" fmla="*/ 96 h 127"/>
                  <a:gd name="T2" fmla="*/ 216 w 225"/>
                  <a:gd name="T3" fmla="*/ 127 h 127"/>
                  <a:gd name="T4" fmla="*/ 2 w 225"/>
                  <a:gd name="T5" fmla="*/ 30 h 127"/>
                  <a:gd name="T6" fmla="*/ 0 w 225"/>
                  <a:gd name="T7" fmla="*/ 28 h 127"/>
                  <a:gd name="T8" fmla="*/ 13 w 225"/>
                  <a:gd name="T9" fmla="*/ 0 h 127"/>
                  <a:gd name="T10" fmla="*/ 225 w 225"/>
                  <a:gd name="T11" fmla="*/ 96 h 12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25"/>
                  <a:gd name="T19" fmla="*/ 0 h 127"/>
                  <a:gd name="T20" fmla="*/ 225 w 225"/>
                  <a:gd name="T21" fmla="*/ 127 h 12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25" h="127">
                    <a:moveTo>
                      <a:pt x="225" y="96"/>
                    </a:moveTo>
                    <a:lnTo>
                      <a:pt x="216" y="127"/>
                    </a:lnTo>
                    <a:lnTo>
                      <a:pt x="2" y="30"/>
                    </a:lnTo>
                    <a:lnTo>
                      <a:pt x="0" y="28"/>
                    </a:lnTo>
                    <a:lnTo>
                      <a:pt x="13" y="0"/>
                    </a:lnTo>
                    <a:lnTo>
                      <a:pt x="225" y="9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25" name="Freeform 524"/>
              <p:cNvSpPr>
                <a:spLocks/>
              </p:cNvSpPr>
              <p:nvPr/>
            </p:nvSpPr>
            <p:spPr bwMode="auto">
              <a:xfrm>
                <a:off x="21" y="347"/>
                <a:ext cx="42" cy="28"/>
              </a:xfrm>
              <a:custGeom>
                <a:avLst/>
                <a:gdLst>
                  <a:gd name="T0" fmla="*/ 169 w 169"/>
                  <a:gd name="T1" fmla="*/ 115 h 143"/>
                  <a:gd name="T2" fmla="*/ 156 w 169"/>
                  <a:gd name="T3" fmla="*/ 143 h 143"/>
                  <a:gd name="T4" fmla="*/ 4 w 169"/>
                  <a:gd name="T5" fmla="*/ 26 h 143"/>
                  <a:gd name="T6" fmla="*/ 0 w 169"/>
                  <a:gd name="T7" fmla="*/ 19 h 143"/>
                  <a:gd name="T8" fmla="*/ 21 w 169"/>
                  <a:gd name="T9" fmla="*/ 0 h 143"/>
                  <a:gd name="T10" fmla="*/ 169 w 169"/>
                  <a:gd name="T11" fmla="*/ 115 h 14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69"/>
                  <a:gd name="T19" fmla="*/ 0 h 143"/>
                  <a:gd name="T20" fmla="*/ 169 w 169"/>
                  <a:gd name="T21" fmla="*/ 143 h 14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69" h="143">
                    <a:moveTo>
                      <a:pt x="169" y="115"/>
                    </a:moveTo>
                    <a:lnTo>
                      <a:pt x="156" y="143"/>
                    </a:lnTo>
                    <a:lnTo>
                      <a:pt x="4" y="26"/>
                    </a:lnTo>
                    <a:lnTo>
                      <a:pt x="0" y="19"/>
                    </a:lnTo>
                    <a:lnTo>
                      <a:pt x="21" y="0"/>
                    </a:lnTo>
                    <a:lnTo>
                      <a:pt x="169" y="1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26" name="Freeform 525"/>
              <p:cNvSpPr>
                <a:spLocks/>
              </p:cNvSpPr>
              <p:nvPr/>
            </p:nvSpPr>
            <p:spPr bwMode="auto">
              <a:xfrm>
                <a:off x="6" y="326"/>
                <a:ext cx="20" cy="25"/>
              </a:xfrm>
              <a:custGeom>
                <a:avLst/>
                <a:gdLst>
                  <a:gd name="T0" fmla="*/ 79 w 79"/>
                  <a:gd name="T1" fmla="*/ 102 h 121"/>
                  <a:gd name="T2" fmla="*/ 58 w 79"/>
                  <a:gd name="T3" fmla="*/ 121 h 121"/>
                  <a:gd name="T4" fmla="*/ 2 w 79"/>
                  <a:gd name="T5" fmla="*/ 14 h 121"/>
                  <a:gd name="T6" fmla="*/ 0 w 79"/>
                  <a:gd name="T7" fmla="*/ 8 h 121"/>
                  <a:gd name="T8" fmla="*/ 26 w 79"/>
                  <a:gd name="T9" fmla="*/ 0 h 121"/>
                  <a:gd name="T10" fmla="*/ 79 w 79"/>
                  <a:gd name="T11" fmla="*/ 102 h 12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9"/>
                  <a:gd name="T19" fmla="*/ 0 h 121"/>
                  <a:gd name="T20" fmla="*/ 79 w 79"/>
                  <a:gd name="T21" fmla="*/ 121 h 12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9" h="121">
                    <a:moveTo>
                      <a:pt x="79" y="102"/>
                    </a:moveTo>
                    <a:lnTo>
                      <a:pt x="58" y="121"/>
                    </a:lnTo>
                    <a:lnTo>
                      <a:pt x="2" y="14"/>
                    </a:lnTo>
                    <a:lnTo>
                      <a:pt x="0" y="8"/>
                    </a:lnTo>
                    <a:lnTo>
                      <a:pt x="26" y="0"/>
                    </a:lnTo>
                    <a:lnTo>
                      <a:pt x="79" y="10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27" name="Freeform 526"/>
              <p:cNvSpPr>
                <a:spLocks/>
              </p:cNvSpPr>
              <p:nvPr/>
            </p:nvSpPr>
            <p:spPr bwMode="auto">
              <a:xfrm>
                <a:off x="2" y="292"/>
                <a:ext cx="11" cy="36"/>
              </a:xfrm>
              <a:custGeom>
                <a:avLst/>
                <a:gdLst>
                  <a:gd name="T0" fmla="*/ 42 w 42"/>
                  <a:gd name="T1" fmla="*/ 173 h 181"/>
                  <a:gd name="T2" fmla="*/ 16 w 42"/>
                  <a:gd name="T3" fmla="*/ 181 h 181"/>
                  <a:gd name="T4" fmla="*/ 0 w 42"/>
                  <a:gd name="T5" fmla="*/ 3 h 181"/>
                  <a:gd name="T6" fmla="*/ 0 w 42"/>
                  <a:gd name="T7" fmla="*/ 2 h 181"/>
                  <a:gd name="T8" fmla="*/ 27 w 42"/>
                  <a:gd name="T9" fmla="*/ 0 h 181"/>
                  <a:gd name="T10" fmla="*/ 42 w 42"/>
                  <a:gd name="T11" fmla="*/ 173 h 18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2"/>
                  <a:gd name="T19" fmla="*/ 0 h 181"/>
                  <a:gd name="T20" fmla="*/ 42 w 42"/>
                  <a:gd name="T21" fmla="*/ 181 h 18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2" h="181">
                    <a:moveTo>
                      <a:pt x="42" y="173"/>
                    </a:moveTo>
                    <a:lnTo>
                      <a:pt x="16" y="181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27" y="0"/>
                    </a:lnTo>
                    <a:lnTo>
                      <a:pt x="42" y="17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28" name="Freeform 527"/>
              <p:cNvSpPr>
                <a:spLocks/>
              </p:cNvSpPr>
              <p:nvPr/>
            </p:nvSpPr>
            <p:spPr bwMode="auto">
              <a:xfrm>
                <a:off x="0" y="261"/>
                <a:ext cx="9" cy="31"/>
              </a:xfrm>
              <a:custGeom>
                <a:avLst/>
                <a:gdLst>
                  <a:gd name="T0" fmla="*/ 35 w 35"/>
                  <a:gd name="T1" fmla="*/ 156 h 158"/>
                  <a:gd name="T2" fmla="*/ 8 w 35"/>
                  <a:gd name="T3" fmla="*/ 158 h 158"/>
                  <a:gd name="T4" fmla="*/ 0 w 35"/>
                  <a:gd name="T5" fmla="*/ 1 h 158"/>
                  <a:gd name="T6" fmla="*/ 0 w 35"/>
                  <a:gd name="T7" fmla="*/ 0 h 158"/>
                  <a:gd name="T8" fmla="*/ 27 w 35"/>
                  <a:gd name="T9" fmla="*/ 0 h 158"/>
                  <a:gd name="T10" fmla="*/ 35 w 35"/>
                  <a:gd name="T11" fmla="*/ 156 h 15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"/>
                  <a:gd name="T19" fmla="*/ 0 h 158"/>
                  <a:gd name="T20" fmla="*/ 35 w 35"/>
                  <a:gd name="T21" fmla="*/ 158 h 15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" h="158">
                    <a:moveTo>
                      <a:pt x="35" y="156"/>
                    </a:moveTo>
                    <a:lnTo>
                      <a:pt x="8" y="158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27" y="0"/>
                    </a:lnTo>
                    <a:lnTo>
                      <a:pt x="35" y="15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29" name="Freeform 528"/>
              <p:cNvSpPr>
                <a:spLocks/>
              </p:cNvSpPr>
              <p:nvPr/>
            </p:nvSpPr>
            <p:spPr bwMode="auto">
              <a:xfrm>
                <a:off x="0" y="223"/>
                <a:ext cx="9" cy="38"/>
              </a:xfrm>
              <a:custGeom>
                <a:avLst/>
                <a:gdLst>
                  <a:gd name="T0" fmla="*/ 27 w 35"/>
                  <a:gd name="T1" fmla="*/ 187 h 187"/>
                  <a:gd name="T2" fmla="*/ 0 w 35"/>
                  <a:gd name="T3" fmla="*/ 187 h 187"/>
                  <a:gd name="T4" fmla="*/ 8 w 35"/>
                  <a:gd name="T5" fmla="*/ 0 h 187"/>
                  <a:gd name="T6" fmla="*/ 35 w 35"/>
                  <a:gd name="T7" fmla="*/ 1 h 187"/>
                  <a:gd name="T8" fmla="*/ 35 w 35"/>
                  <a:gd name="T9" fmla="*/ 1 h 187"/>
                  <a:gd name="T10" fmla="*/ 27 w 35"/>
                  <a:gd name="T11" fmla="*/ 187 h 18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"/>
                  <a:gd name="T19" fmla="*/ 0 h 187"/>
                  <a:gd name="T20" fmla="*/ 35 w 35"/>
                  <a:gd name="T21" fmla="*/ 187 h 18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" h="187">
                    <a:moveTo>
                      <a:pt x="27" y="187"/>
                    </a:moveTo>
                    <a:lnTo>
                      <a:pt x="0" y="187"/>
                    </a:lnTo>
                    <a:lnTo>
                      <a:pt x="8" y="0"/>
                    </a:lnTo>
                    <a:lnTo>
                      <a:pt x="35" y="1"/>
                    </a:lnTo>
                    <a:lnTo>
                      <a:pt x="27" y="18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30" name="Freeform 529"/>
              <p:cNvSpPr>
                <a:spLocks/>
              </p:cNvSpPr>
              <p:nvPr/>
            </p:nvSpPr>
            <p:spPr bwMode="auto">
              <a:xfrm>
                <a:off x="2" y="172"/>
                <a:ext cx="9" cy="51"/>
              </a:xfrm>
              <a:custGeom>
                <a:avLst/>
                <a:gdLst>
                  <a:gd name="T0" fmla="*/ 27 w 35"/>
                  <a:gd name="T1" fmla="*/ 258 h 258"/>
                  <a:gd name="T2" fmla="*/ 0 w 35"/>
                  <a:gd name="T3" fmla="*/ 257 h 258"/>
                  <a:gd name="T4" fmla="*/ 8 w 35"/>
                  <a:gd name="T5" fmla="*/ 12 h 258"/>
                  <a:gd name="T6" fmla="*/ 12 w 35"/>
                  <a:gd name="T7" fmla="*/ 0 h 258"/>
                  <a:gd name="T8" fmla="*/ 35 w 35"/>
                  <a:gd name="T9" fmla="*/ 19 h 258"/>
                  <a:gd name="T10" fmla="*/ 27 w 35"/>
                  <a:gd name="T11" fmla="*/ 258 h 25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"/>
                  <a:gd name="T19" fmla="*/ 0 h 258"/>
                  <a:gd name="T20" fmla="*/ 35 w 35"/>
                  <a:gd name="T21" fmla="*/ 258 h 25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" h="258">
                    <a:moveTo>
                      <a:pt x="27" y="258"/>
                    </a:moveTo>
                    <a:lnTo>
                      <a:pt x="0" y="257"/>
                    </a:lnTo>
                    <a:lnTo>
                      <a:pt x="8" y="12"/>
                    </a:lnTo>
                    <a:lnTo>
                      <a:pt x="12" y="0"/>
                    </a:lnTo>
                    <a:lnTo>
                      <a:pt x="35" y="19"/>
                    </a:lnTo>
                    <a:lnTo>
                      <a:pt x="27" y="25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31" name="Freeform 530"/>
              <p:cNvSpPr>
                <a:spLocks/>
              </p:cNvSpPr>
              <p:nvPr/>
            </p:nvSpPr>
            <p:spPr bwMode="auto">
              <a:xfrm>
                <a:off x="1028" y="98"/>
                <a:ext cx="48" cy="45"/>
              </a:xfrm>
              <a:custGeom>
                <a:avLst/>
                <a:gdLst>
                  <a:gd name="T0" fmla="*/ 105 w 190"/>
                  <a:gd name="T1" fmla="*/ 0 h 223"/>
                  <a:gd name="T2" fmla="*/ 123 w 190"/>
                  <a:gd name="T3" fmla="*/ 5 h 223"/>
                  <a:gd name="T4" fmla="*/ 140 w 190"/>
                  <a:gd name="T5" fmla="*/ 14 h 223"/>
                  <a:gd name="T6" fmla="*/ 155 w 190"/>
                  <a:gd name="T7" fmla="*/ 26 h 223"/>
                  <a:gd name="T8" fmla="*/ 168 w 190"/>
                  <a:gd name="T9" fmla="*/ 41 h 223"/>
                  <a:gd name="T10" fmla="*/ 178 w 190"/>
                  <a:gd name="T11" fmla="*/ 59 h 223"/>
                  <a:gd name="T12" fmla="*/ 186 w 190"/>
                  <a:gd name="T13" fmla="*/ 78 h 223"/>
                  <a:gd name="T14" fmla="*/ 189 w 190"/>
                  <a:gd name="T15" fmla="*/ 101 h 223"/>
                  <a:gd name="T16" fmla="*/ 189 w 190"/>
                  <a:gd name="T17" fmla="*/ 123 h 223"/>
                  <a:gd name="T18" fmla="*/ 186 w 190"/>
                  <a:gd name="T19" fmla="*/ 145 h 223"/>
                  <a:gd name="T20" fmla="*/ 178 w 190"/>
                  <a:gd name="T21" fmla="*/ 165 h 223"/>
                  <a:gd name="T22" fmla="*/ 168 w 190"/>
                  <a:gd name="T23" fmla="*/ 184 h 223"/>
                  <a:gd name="T24" fmla="*/ 155 w 190"/>
                  <a:gd name="T25" fmla="*/ 199 h 223"/>
                  <a:gd name="T26" fmla="*/ 140 w 190"/>
                  <a:gd name="T27" fmla="*/ 210 h 223"/>
                  <a:gd name="T28" fmla="*/ 123 w 190"/>
                  <a:gd name="T29" fmla="*/ 218 h 223"/>
                  <a:gd name="T30" fmla="*/ 105 w 190"/>
                  <a:gd name="T31" fmla="*/ 223 h 223"/>
                  <a:gd name="T32" fmla="*/ 86 w 190"/>
                  <a:gd name="T33" fmla="*/ 223 h 223"/>
                  <a:gd name="T34" fmla="*/ 67 w 190"/>
                  <a:gd name="T35" fmla="*/ 218 h 223"/>
                  <a:gd name="T36" fmla="*/ 50 w 190"/>
                  <a:gd name="T37" fmla="*/ 210 h 223"/>
                  <a:gd name="T38" fmla="*/ 35 w 190"/>
                  <a:gd name="T39" fmla="*/ 199 h 223"/>
                  <a:gd name="T40" fmla="*/ 21 w 190"/>
                  <a:gd name="T41" fmla="*/ 184 h 223"/>
                  <a:gd name="T42" fmla="*/ 11 w 190"/>
                  <a:gd name="T43" fmla="*/ 165 h 223"/>
                  <a:gd name="T44" fmla="*/ 4 w 190"/>
                  <a:gd name="T45" fmla="*/ 145 h 223"/>
                  <a:gd name="T46" fmla="*/ 0 w 190"/>
                  <a:gd name="T47" fmla="*/ 123 h 223"/>
                  <a:gd name="T48" fmla="*/ 0 w 190"/>
                  <a:gd name="T49" fmla="*/ 101 h 223"/>
                  <a:gd name="T50" fmla="*/ 4 w 190"/>
                  <a:gd name="T51" fmla="*/ 78 h 223"/>
                  <a:gd name="T52" fmla="*/ 11 w 190"/>
                  <a:gd name="T53" fmla="*/ 59 h 223"/>
                  <a:gd name="T54" fmla="*/ 21 w 190"/>
                  <a:gd name="T55" fmla="*/ 41 h 223"/>
                  <a:gd name="T56" fmla="*/ 35 w 190"/>
                  <a:gd name="T57" fmla="*/ 26 h 223"/>
                  <a:gd name="T58" fmla="*/ 50 w 190"/>
                  <a:gd name="T59" fmla="*/ 14 h 223"/>
                  <a:gd name="T60" fmla="*/ 67 w 190"/>
                  <a:gd name="T61" fmla="*/ 5 h 223"/>
                  <a:gd name="T62" fmla="*/ 86 w 190"/>
                  <a:gd name="T63" fmla="*/ 0 h 223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90"/>
                  <a:gd name="T97" fmla="*/ 0 h 223"/>
                  <a:gd name="T98" fmla="*/ 190 w 190"/>
                  <a:gd name="T99" fmla="*/ 223 h 223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90" h="223">
                    <a:moveTo>
                      <a:pt x="95" y="0"/>
                    </a:moveTo>
                    <a:lnTo>
                      <a:pt x="105" y="0"/>
                    </a:lnTo>
                    <a:lnTo>
                      <a:pt x="114" y="3"/>
                    </a:lnTo>
                    <a:lnTo>
                      <a:pt x="123" y="5"/>
                    </a:lnTo>
                    <a:lnTo>
                      <a:pt x="132" y="9"/>
                    </a:lnTo>
                    <a:lnTo>
                      <a:pt x="140" y="14"/>
                    </a:lnTo>
                    <a:lnTo>
                      <a:pt x="148" y="19"/>
                    </a:lnTo>
                    <a:lnTo>
                      <a:pt x="155" y="26"/>
                    </a:lnTo>
                    <a:lnTo>
                      <a:pt x="162" y="33"/>
                    </a:lnTo>
                    <a:lnTo>
                      <a:pt x="168" y="41"/>
                    </a:lnTo>
                    <a:lnTo>
                      <a:pt x="174" y="50"/>
                    </a:lnTo>
                    <a:lnTo>
                      <a:pt x="178" y="59"/>
                    </a:lnTo>
                    <a:lnTo>
                      <a:pt x="182" y="68"/>
                    </a:lnTo>
                    <a:lnTo>
                      <a:pt x="186" y="78"/>
                    </a:lnTo>
                    <a:lnTo>
                      <a:pt x="188" y="90"/>
                    </a:lnTo>
                    <a:lnTo>
                      <a:pt x="189" y="101"/>
                    </a:lnTo>
                    <a:lnTo>
                      <a:pt x="190" y="112"/>
                    </a:lnTo>
                    <a:lnTo>
                      <a:pt x="189" y="123"/>
                    </a:lnTo>
                    <a:lnTo>
                      <a:pt x="188" y="134"/>
                    </a:lnTo>
                    <a:lnTo>
                      <a:pt x="186" y="145"/>
                    </a:lnTo>
                    <a:lnTo>
                      <a:pt x="182" y="155"/>
                    </a:lnTo>
                    <a:lnTo>
                      <a:pt x="178" y="165"/>
                    </a:lnTo>
                    <a:lnTo>
                      <a:pt x="174" y="175"/>
                    </a:lnTo>
                    <a:lnTo>
                      <a:pt x="168" y="184"/>
                    </a:lnTo>
                    <a:lnTo>
                      <a:pt x="162" y="191"/>
                    </a:lnTo>
                    <a:lnTo>
                      <a:pt x="155" y="199"/>
                    </a:lnTo>
                    <a:lnTo>
                      <a:pt x="148" y="205"/>
                    </a:lnTo>
                    <a:lnTo>
                      <a:pt x="140" y="210"/>
                    </a:lnTo>
                    <a:lnTo>
                      <a:pt x="132" y="215"/>
                    </a:lnTo>
                    <a:lnTo>
                      <a:pt x="123" y="218"/>
                    </a:lnTo>
                    <a:lnTo>
                      <a:pt x="114" y="222"/>
                    </a:lnTo>
                    <a:lnTo>
                      <a:pt x="105" y="223"/>
                    </a:lnTo>
                    <a:lnTo>
                      <a:pt x="95" y="223"/>
                    </a:lnTo>
                    <a:lnTo>
                      <a:pt x="86" y="223"/>
                    </a:lnTo>
                    <a:lnTo>
                      <a:pt x="76" y="222"/>
                    </a:lnTo>
                    <a:lnTo>
                      <a:pt x="67" y="218"/>
                    </a:lnTo>
                    <a:lnTo>
                      <a:pt x="59" y="215"/>
                    </a:lnTo>
                    <a:lnTo>
                      <a:pt x="50" y="210"/>
                    </a:lnTo>
                    <a:lnTo>
                      <a:pt x="43" y="205"/>
                    </a:lnTo>
                    <a:lnTo>
                      <a:pt x="35" y="199"/>
                    </a:lnTo>
                    <a:lnTo>
                      <a:pt x="29" y="191"/>
                    </a:lnTo>
                    <a:lnTo>
                      <a:pt x="21" y="184"/>
                    </a:lnTo>
                    <a:lnTo>
                      <a:pt x="16" y="175"/>
                    </a:lnTo>
                    <a:lnTo>
                      <a:pt x="11" y="165"/>
                    </a:lnTo>
                    <a:lnTo>
                      <a:pt x="7" y="155"/>
                    </a:lnTo>
                    <a:lnTo>
                      <a:pt x="4" y="145"/>
                    </a:lnTo>
                    <a:lnTo>
                      <a:pt x="2" y="134"/>
                    </a:lnTo>
                    <a:lnTo>
                      <a:pt x="0" y="123"/>
                    </a:lnTo>
                    <a:lnTo>
                      <a:pt x="0" y="112"/>
                    </a:lnTo>
                    <a:lnTo>
                      <a:pt x="0" y="101"/>
                    </a:lnTo>
                    <a:lnTo>
                      <a:pt x="2" y="90"/>
                    </a:lnTo>
                    <a:lnTo>
                      <a:pt x="4" y="78"/>
                    </a:lnTo>
                    <a:lnTo>
                      <a:pt x="7" y="68"/>
                    </a:lnTo>
                    <a:lnTo>
                      <a:pt x="11" y="59"/>
                    </a:lnTo>
                    <a:lnTo>
                      <a:pt x="16" y="50"/>
                    </a:lnTo>
                    <a:lnTo>
                      <a:pt x="21" y="41"/>
                    </a:lnTo>
                    <a:lnTo>
                      <a:pt x="29" y="33"/>
                    </a:lnTo>
                    <a:lnTo>
                      <a:pt x="35" y="26"/>
                    </a:lnTo>
                    <a:lnTo>
                      <a:pt x="43" y="19"/>
                    </a:lnTo>
                    <a:lnTo>
                      <a:pt x="50" y="14"/>
                    </a:lnTo>
                    <a:lnTo>
                      <a:pt x="59" y="9"/>
                    </a:lnTo>
                    <a:lnTo>
                      <a:pt x="67" y="5"/>
                    </a:lnTo>
                    <a:lnTo>
                      <a:pt x="76" y="3"/>
                    </a:lnTo>
                    <a:lnTo>
                      <a:pt x="86" y="0"/>
                    </a:lnTo>
                    <a:lnTo>
                      <a:pt x="95" y="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32" name="Freeform 531"/>
              <p:cNvSpPr>
                <a:spLocks/>
              </p:cNvSpPr>
              <p:nvPr/>
            </p:nvSpPr>
            <p:spPr bwMode="auto">
              <a:xfrm>
                <a:off x="1054" y="95"/>
                <a:ext cx="3" cy="7"/>
              </a:xfrm>
              <a:custGeom>
                <a:avLst/>
                <a:gdLst>
                  <a:gd name="T0" fmla="*/ 0 w 13"/>
                  <a:gd name="T1" fmla="*/ 34 h 35"/>
                  <a:gd name="T2" fmla="*/ 2 w 13"/>
                  <a:gd name="T3" fmla="*/ 0 h 35"/>
                  <a:gd name="T4" fmla="*/ 13 w 13"/>
                  <a:gd name="T5" fmla="*/ 3 h 35"/>
                  <a:gd name="T6" fmla="*/ 8 w 13"/>
                  <a:gd name="T7" fmla="*/ 35 h 35"/>
                  <a:gd name="T8" fmla="*/ 0 w 13"/>
                  <a:gd name="T9" fmla="*/ 34 h 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"/>
                  <a:gd name="T16" fmla="*/ 0 h 35"/>
                  <a:gd name="T17" fmla="*/ 13 w 13"/>
                  <a:gd name="T18" fmla="*/ 35 h 3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" h="35">
                    <a:moveTo>
                      <a:pt x="0" y="34"/>
                    </a:moveTo>
                    <a:lnTo>
                      <a:pt x="2" y="0"/>
                    </a:lnTo>
                    <a:lnTo>
                      <a:pt x="13" y="3"/>
                    </a:lnTo>
                    <a:lnTo>
                      <a:pt x="8" y="35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33" name="Freeform 532"/>
              <p:cNvSpPr>
                <a:spLocks/>
              </p:cNvSpPr>
              <p:nvPr/>
            </p:nvSpPr>
            <p:spPr bwMode="auto">
              <a:xfrm>
                <a:off x="1056" y="95"/>
                <a:ext cx="4" cy="7"/>
              </a:xfrm>
              <a:custGeom>
                <a:avLst/>
                <a:gdLst>
                  <a:gd name="T0" fmla="*/ 0 w 15"/>
                  <a:gd name="T1" fmla="*/ 32 h 34"/>
                  <a:gd name="T2" fmla="*/ 5 w 15"/>
                  <a:gd name="T3" fmla="*/ 0 h 34"/>
                  <a:gd name="T4" fmla="*/ 15 w 15"/>
                  <a:gd name="T5" fmla="*/ 2 h 34"/>
                  <a:gd name="T6" fmla="*/ 8 w 15"/>
                  <a:gd name="T7" fmla="*/ 34 h 34"/>
                  <a:gd name="T8" fmla="*/ 0 w 15"/>
                  <a:gd name="T9" fmla="*/ 32 h 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5"/>
                  <a:gd name="T16" fmla="*/ 0 h 34"/>
                  <a:gd name="T17" fmla="*/ 15 w 15"/>
                  <a:gd name="T18" fmla="*/ 34 h 3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5" h="34">
                    <a:moveTo>
                      <a:pt x="0" y="32"/>
                    </a:moveTo>
                    <a:lnTo>
                      <a:pt x="5" y="0"/>
                    </a:lnTo>
                    <a:lnTo>
                      <a:pt x="15" y="2"/>
                    </a:lnTo>
                    <a:lnTo>
                      <a:pt x="8" y="34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34" name="Freeform 533"/>
              <p:cNvSpPr>
                <a:spLocks/>
              </p:cNvSpPr>
              <p:nvPr/>
            </p:nvSpPr>
            <p:spPr bwMode="auto">
              <a:xfrm>
                <a:off x="1058" y="96"/>
                <a:ext cx="4" cy="7"/>
              </a:xfrm>
              <a:custGeom>
                <a:avLst/>
                <a:gdLst>
                  <a:gd name="T0" fmla="*/ 0 w 17"/>
                  <a:gd name="T1" fmla="*/ 32 h 35"/>
                  <a:gd name="T2" fmla="*/ 7 w 17"/>
                  <a:gd name="T3" fmla="*/ 0 h 35"/>
                  <a:gd name="T4" fmla="*/ 17 w 17"/>
                  <a:gd name="T5" fmla="*/ 5 h 35"/>
                  <a:gd name="T6" fmla="*/ 7 w 17"/>
                  <a:gd name="T7" fmla="*/ 35 h 35"/>
                  <a:gd name="T8" fmla="*/ 0 w 17"/>
                  <a:gd name="T9" fmla="*/ 32 h 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"/>
                  <a:gd name="T16" fmla="*/ 0 h 35"/>
                  <a:gd name="T17" fmla="*/ 17 w 17"/>
                  <a:gd name="T18" fmla="*/ 35 h 3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" h="35">
                    <a:moveTo>
                      <a:pt x="0" y="32"/>
                    </a:moveTo>
                    <a:lnTo>
                      <a:pt x="7" y="0"/>
                    </a:lnTo>
                    <a:lnTo>
                      <a:pt x="17" y="5"/>
                    </a:lnTo>
                    <a:lnTo>
                      <a:pt x="7" y="35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35" name="Freeform 534"/>
              <p:cNvSpPr>
                <a:spLocks/>
              </p:cNvSpPr>
              <p:nvPr/>
            </p:nvSpPr>
            <p:spPr bwMode="auto">
              <a:xfrm>
                <a:off x="1060" y="97"/>
                <a:ext cx="5" cy="7"/>
              </a:xfrm>
              <a:custGeom>
                <a:avLst/>
                <a:gdLst>
                  <a:gd name="T0" fmla="*/ 0 w 20"/>
                  <a:gd name="T1" fmla="*/ 30 h 35"/>
                  <a:gd name="T2" fmla="*/ 10 w 20"/>
                  <a:gd name="T3" fmla="*/ 0 h 35"/>
                  <a:gd name="T4" fmla="*/ 20 w 20"/>
                  <a:gd name="T5" fmla="*/ 5 h 35"/>
                  <a:gd name="T6" fmla="*/ 7 w 20"/>
                  <a:gd name="T7" fmla="*/ 35 h 35"/>
                  <a:gd name="T8" fmla="*/ 0 w 20"/>
                  <a:gd name="T9" fmla="*/ 30 h 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35"/>
                  <a:gd name="T17" fmla="*/ 20 w 20"/>
                  <a:gd name="T18" fmla="*/ 35 h 3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35">
                    <a:moveTo>
                      <a:pt x="0" y="30"/>
                    </a:moveTo>
                    <a:lnTo>
                      <a:pt x="10" y="0"/>
                    </a:lnTo>
                    <a:lnTo>
                      <a:pt x="20" y="5"/>
                    </a:lnTo>
                    <a:lnTo>
                      <a:pt x="7" y="35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36" name="Freeform 535"/>
              <p:cNvSpPr>
                <a:spLocks/>
              </p:cNvSpPr>
              <p:nvPr/>
            </p:nvSpPr>
            <p:spPr bwMode="auto">
              <a:xfrm>
                <a:off x="1062" y="98"/>
                <a:ext cx="5" cy="7"/>
              </a:xfrm>
              <a:custGeom>
                <a:avLst/>
                <a:gdLst>
                  <a:gd name="T0" fmla="*/ 0 w 21"/>
                  <a:gd name="T1" fmla="*/ 30 h 34"/>
                  <a:gd name="T2" fmla="*/ 13 w 21"/>
                  <a:gd name="T3" fmla="*/ 0 h 34"/>
                  <a:gd name="T4" fmla="*/ 21 w 21"/>
                  <a:gd name="T5" fmla="*/ 6 h 34"/>
                  <a:gd name="T6" fmla="*/ 7 w 21"/>
                  <a:gd name="T7" fmla="*/ 34 h 34"/>
                  <a:gd name="T8" fmla="*/ 0 w 21"/>
                  <a:gd name="T9" fmla="*/ 30 h 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"/>
                  <a:gd name="T16" fmla="*/ 0 h 34"/>
                  <a:gd name="T17" fmla="*/ 21 w 21"/>
                  <a:gd name="T18" fmla="*/ 34 h 3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" h="34">
                    <a:moveTo>
                      <a:pt x="0" y="30"/>
                    </a:moveTo>
                    <a:lnTo>
                      <a:pt x="13" y="0"/>
                    </a:lnTo>
                    <a:lnTo>
                      <a:pt x="21" y="6"/>
                    </a:lnTo>
                    <a:lnTo>
                      <a:pt x="7" y="34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37" name="Freeform 536"/>
              <p:cNvSpPr>
                <a:spLocks/>
              </p:cNvSpPr>
              <p:nvPr/>
            </p:nvSpPr>
            <p:spPr bwMode="auto">
              <a:xfrm>
                <a:off x="1063" y="99"/>
                <a:ext cx="6" cy="7"/>
              </a:xfrm>
              <a:custGeom>
                <a:avLst/>
                <a:gdLst>
                  <a:gd name="T0" fmla="*/ 0 w 23"/>
                  <a:gd name="T1" fmla="*/ 28 h 34"/>
                  <a:gd name="T2" fmla="*/ 14 w 23"/>
                  <a:gd name="T3" fmla="*/ 0 h 34"/>
                  <a:gd name="T4" fmla="*/ 23 w 23"/>
                  <a:gd name="T5" fmla="*/ 8 h 34"/>
                  <a:gd name="T6" fmla="*/ 6 w 23"/>
                  <a:gd name="T7" fmla="*/ 34 h 34"/>
                  <a:gd name="T8" fmla="*/ 0 w 23"/>
                  <a:gd name="T9" fmla="*/ 28 h 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3"/>
                  <a:gd name="T16" fmla="*/ 0 h 34"/>
                  <a:gd name="T17" fmla="*/ 23 w 23"/>
                  <a:gd name="T18" fmla="*/ 34 h 3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3" h="34">
                    <a:moveTo>
                      <a:pt x="0" y="28"/>
                    </a:moveTo>
                    <a:lnTo>
                      <a:pt x="14" y="0"/>
                    </a:lnTo>
                    <a:lnTo>
                      <a:pt x="23" y="8"/>
                    </a:lnTo>
                    <a:lnTo>
                      <a:pt x="6" y="34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38" name="Freeform 537"/>
              <p:cNvSpPr>
                <a:spLocks/>
              </p:cNvSpPr>
              <p:nvPr/>
            </p:nvSpPr>
            <p:spPr bwMode="auto">
              <a:xfrm>
                <a:off x="1065" y="101"/>
                <a:ext cx="6" cy="6"/>
              </a:xfrm>
              <a:custGeom>
                <a:avLst/>
                <a:gdLst>
                  <a:gd name="T0" fmla="*/ 0 w 24"/>
                  <a:gd name="T1" fmla="*/ 26 h 32"/>
                  <a:gd name="T2" fmla="*/ 17 w 24"/>
                  <a:gd name="T3" fmla="*/ 0 h 32"/>
                  <a:gd name="T4" fmla="*/ 24 w 24"/>
                  <a:gd name="T5" fmla="*/ 8 h 32"/>
                  <a:gd name="T6" fmla="*/ 6 w 24"/>
                  <a:gd name="T7" fmla="*/ 32 h 32"/>
                  <a:gd name="T8" fmla="*/ 0 w 24"/>
                  <a:gd name="T9" fmla="*/ 26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4"/>
                  <a:gd name="T16" fmla="*/ 0 h 32"/>
                  <a:gd name="T17" fmla="*/ 24 w 24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4" h="32">
                    <a:moveTo>
                      <a:pt x="0" y="26"/>
                    </a:moveTo>
                    <a:lnTo>
                      <a:pt x="17" y="0"/>
                    </a:lnTo>
                    <a:lnTo>
                      <a:pt x="24" y="8"/>
                    </a:lnTo>
                    <a:lnTo>
                      <a:pt x="6" y="32"/>
                    </a:lnTo>
                    <a:lnTo>
                      <a:pt x="0" y="2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39" name="Freeform 538"/>
              <p:cNvSpPr>
                <a:spLocks/>
              </p:cNvSpPr>
              <p:nvPr/>
            </p:nvSpPr>
            <p:spPr bwMode="auto">
              <a:xfrm>
                <a:off x="1066" y="102"/>
                <a:ext cx="7" cy="6"/>
              </a:xfrm>
              <a:custGeom>
                <a:avLst/>
                <a:gdLst>
                  <a:gd name="T0" fmla="*/ 0 w 25"/>
                  <a:gd name="T1" fmla="*/ 24 h 30"/>
                  <a:gd name="T2" fmla="*/ 18 w 25"/>
                  <a:gd name="T3" fmla="*/ 0 h 30"/>
                  <a:gd name="T4" fmla="*/ 25 w 25"/>
                  <a:gd name="T5" fmla="*/ 9 h 30"/>
                  <a:gd name="T6" fmla="*/ 5 w 25"/>
                  <a:gd name="T7" fmla="*/ 30 h 30"/>
                  <a:gd name="T8" fmla="*/ 0 w 25"/>
                  <a:gd name="T9" fmla="*/ 24 h 3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"/>
                  <a:gd name="T16" fmla="*/ 0 h 30"/>
                  <a:gd name="T17" fmla="*/ 25 w 25"/>
                  <a:gd name="T18" fmla="*/ 30 h 3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" h="30">
                    <a:moveTo>
                      <a:pt x="0" y="24"/>
                    </a:moveTo>
                    <a:lnTo>
                      <a:pt x="18" y="0"/>
                    </a:lnTo>
                    <a:lnTo>
                      <a:pt x="25" y="9"/>
                    </a:lnTo>
                    <a:lnTo>
                      <a:pt x="5" y="30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40" name="Freeform 539"/>
              <p:cNvSpPr>
                <a:spLocks/>
              </p:cNvSpPr>
              <p:nvPr/>
            </p:nvSpPr>
            <p:spPr bwMode="auto">
              <a:xfrm>
                <a:off x="1068" y="104"/>
                <a:ext cx="6" cy="6"/>
              </a:xfrm>
              <a:custGeom>
                <a:avLst/>
                <a:gdLst>
                  <a:gd name="T0" fmla="*/ 0 w 27"/>
                  <a:gd name="T1" fmla="*/ 21 h 29"/>
                  <a:gd name="T2" fmla="*/ 20 w 27"/>
                  <a:gd name="T3" fmla="*/ 0 h 29"/>
                  <a:gd name="T4" fmla="*/ 27 w 27"/>
                  <a:gd name="T5" fmla="*/ 10 h 29"/>
                  <a:gd name="T6" fmla="*/ 5 w 27"/>
                  <a:gd name="T7" fmla="*/ 29 h 29"/>
                  <a:gd name="T8" fmla="*/ 0 w 27"/>
                  <a:gd name="T9" fmla="*/ 21 h 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"/>
                  <a:gd name="T16" fmla="*/ 0 h 29"/>
                  <a:gd name="T17" fmla="*/ 27 w 27"/>
                  <a:gd name="T18" fmla="*/ 29 h 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" h="29">
                    <a:moveTo>
                      <a:pt x="0" y="21"/>
                    </a:moveTo>
                    <a:lnTo>
                      <a:pt x="20" y="0"/>
                    </a:lnTo>
                    <a:lnTo>
                      <a:pt x="27" y="10"/>
                    </a:lnTo>
                    <a:lnTo>
                      <a:pt x="5" y="29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41" name="Freeform 540"/>
              <p:cNvSpPr>
                <a:spLocks/>
              </p:cNvSpPr>
              <p:nvPr/>
            </p:nvSpPr>
            <p:spPr bwMode="auto">
              <a:xfrm>
                <a:off x="1069" y="106"/>
                <a:ext cx="7" cy="5"/>
              </a:xfrm>
              <a:custGeom>
                <a:avLst/>
                <a:gdLst>
                  <a:gd name="T0" fmla="*/ 0 w 27"/>
                  <a:gd name="T1" fmla="*/ 19 h 27"/>
                  <a:gd name="T2" fmla="*/ 22 w 27"/>
                  <a:gd name="T3" fmla="*/ 0 h 27"/>
                  <a:gd name="T4" fmla="*/ 27 w 27"/>
                  <a:gd name="T5" fmla="*/ 11 h 27"/>
                  <a:gd name="T6" fmla="*/ 4 w 27"/>
                  <a:gd name="T7" fmla="*/ 27 h 27"/>
                  <a:gd name="T8" fmla="*/ 0 w 27"/>
                  <a:gd name="T9" fmla="*/ 19 h 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"/>
                  <a:gd name="T16" fmla="*/ 0 h 27"/>
                  <a:gd name="T17" fmla="*/ 27 w 27"/>
                  <a:gd name="T18" fmla="*/ 27 h 2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" h="27">
                    <a:moveTo>
                      <a:pt x="0" y="19"/>
                    </a:moveTo>
                    <a:lnTo>
                      <a:pt x="22" y="0"/>
                    </a:lnTo>
                    <a:lnTo>
                      <a:pt x="27" y="11"/>
                    </a:lnTo>
                    <a:lnTo>
                      <a:pt x="4" y="27"/>
                    </a:lnTo>
                    <a:lnTo>
                      <a:pt x="0" y="1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42" name="Freeform 541"/>
              <p:cNvSpPr>
                <a:spLocks/>
              </p:cNvSpPr>
              <p:nvPr/>
            </p:nvSpPr>
            <p:spPr bwMode="auto">
              <a:xfrm>
                <a:off x="1070" y="108"/>
                <a:ext cx="7" cy="5"/>
              </a:xfrm>
              <a:custGeom>
                <a:avLst/>
                <a:gdLst>
                  <a:gd name="T0" fmla="*/ 0 w 28"/>
                  <a:gd name="T1" fmla="*/ 16 h 24"/>
                  <a:gd name="T2" fmla="*/ 23 w 28"/>
                  <a:gd name="T3" fmla="*/ 0 h 24"/>
                  <a:gd name="T4" fmla="*/ 28 w 28"/>
                  <a:gd name="T5" fmla="*/ 11 h 24"/>
                  <a:gd name="T6" fmla="*/ 3 w 28"/>
                  <a:gd name="T7" fmla="*/ 24 h 24"/>
                  <a:gd name="T8" fmla="*/ 0 w 28"/>
                  <a:gd name="T9" fmla="*/ 16 h 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8"/>
                  <a:gd name="T16" fmla="*/ 0 h 24"/>
                  <a:gd name="T17" fmla="*/ 28 w 28"/>
                  <a:gd name="T18" fmla="*/ 24 h 2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8" h="24">
                    <a:moveTo>
                      <a:pt x="0" y="16"/>
                    </a:moveTo>
                    <a:lnTo>
                      <a:pt x="23" y="0"/>
                    </a:lnTo>
                    <a:lnTo>
                      <a:pt x="28" y="11"/>
                    </a:lnTo>
                    <a:lnTo>
                      <a:pt x="3" y="24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43" name="Freeform 542"/>
              <p:cNvSpPr>
                <a:spLocks/>
              </p:cNvSpPr>
              <p:nvPr/>
            </p:nvSpPr>
            <p:spPr bwMode="auto">
              <a:xfrm>
                <a:off x="1071" y="110"/>
                <a:ext cx="7" cy="5"/>
              </a:xfrm>
              <a:custGeom>
                <a:avLst/>
                <a:gdLst>
                  <a:gd name="T0" fmla="*/ 0 w 28"/>
                  <a:gd name="T1" fmla="*/ 13 h 21"/>
                  <a:gd name="T2" fmla="*/ 25 w 28"/>
                  <a:gd name="T3" fmla="*/ 0 h 21"/>
                  <a:gd name="T4" fmla="*/ 28 w 28"/>
                  <a:gd name="T5" fmla="*/ 11 h 21"/>
                  <a:gd name="T6" fmla="*/ 3 w 28"/>
                  <a:gd name="T7" fmla="*/ 21 h 21"/>
                  <a:gd name="T8" fmla="*/ 0 w 28"/>
                  <a:gd name="T9" fmla="*/ 13 h 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8"/>
                  <a:gd name="T16" fmla="*/ 0 h 21"/>
                  <a:gd name="T17" fmla="*/ 28 w 28"/>
                  <a:gd name="T18" fmla="*/ 21 h 2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8" h="21">
                    <a:moveTo>
                      <a:pt x="0" y="13"/>
                    </a:moveTo>
                    <a:lnTo>
                      <a:pt x="25" y="0"/>
                    </a:lnTo>
                    <a:lnTo>
                      <a:pt x="28" y="11"/>
                    </a:lnTo>
                    <a:lnTo>
                      <a:pt x="3" y="21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44" name="Freeform 543"/>
              <p:cNvSpPr>
                <a:spLocks/>
              </p:cNvSpPr>
              <p:nvPr/>
            </p:nvSpPr>
            <p:spPr bwMode="auto">
              <a:xfrm>
                <a:off x="1071" y="113"/>
                <a:ext cx="7" cy="4"/>
              </a:xfrm>
              <a:custGeom>
                <a:avLst/>
                <a:gdLst>
                  <a:gd name="T0" fmla="*/ 0 w 28"/>
                  <a:gd name="T1" fmla="*/ 10 h 20"/>
                  <a:gd name="T2" fmla="*/ 25 w 28"/>
                  <a:gd name="T3" fmla="*/ 0 h 20"/>
                  <a:gd name="T4" fmla="*/ 28 w 28"/>
                  <a:gd name="T5" fmla="*/ 13 h 20"/>
                  <a:gd name="T6" fmla="*/ 2 w 28"/>
                  <a:gd name="T7" fmla="*/ 20 h 20"/>
                  <a:gd name="T8" fmla="*/ 0 w 28"/>
                  <a:gd name="T9" fmla="*/ 10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8"/>
                  <a:gd name="T16" fmla="*/ 0 h 20"/>
                  <a:gd name="T17" fmla="*/ 28 w 28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8" h="20">
                    <a:moveTo>
                      <a:pt x="0" y="10"/>
                    </a:moveTo>
                    <a:lnTo>
                      <a:pt x="25" y="0"/>
                    </a:lnTo>
                    <a:lnTo>
                      <a:pt x="28" y="13"/>
                    </a:lnTo>
                    <a:lnTo>
                      <a:pt x="2" y="2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45" name="Freeform 544"/>
              <p:cNvSpPr>
                <a:spLocks/>
              </p:cNvSpPr>
              <p:nvPr/>
            </p:nvSpPr>
            <p:spPr bwMode="auto">
              <a:xfrm>
                <a:off x="1072" y="115"/>
                <a:ext cx="7" cy="3"/>
              </a:xfrm>
              <a:custGeom>
                <a:avLst/>
                <a:gdLst>
                  <a:gd name="T0" fmla="*/ 0 w 28"/>
                  <a:gd name="T1" fmla="*/ 7 h 16"/>
                  <a:gd name="T2" fmla="*/ 26 w 28"/>
                  <a:gd name="T3" fmla="*/ 0 h 16"/>
                  <a:gd name="T4" fmla="*/ 28 w 28"/>
                  <a:gd name="T5" fmla="*/ 13 h 16"/>
                  <a:gd name="T6" fmla="*/ 1 w 28"/>
                  <a:gd name="T7" fmla="*/ 16 h 16"/>
                  <a:gd name="T8" fmla="*/ 0 w 28"/>
                  <a:gd name="T9" fmla="*/ 7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8"/>
                  <a:gd name="T16" fmla="*/ 0 h 16"/>
                  <a:gd name="T17" fmla="*/ 28 w 28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8" h="16">
                    <a:moveTo>
                      <a:pt x="0" y="7"/>
                    </a:moveTo>
                    <a:lnTo>
                      <a:pt x="26" y="0"/>
                    </a:lnTo>
                    <a:lnTo>
                      <a:pt x="28" y="13"/>
                    </a:lnTo>
                    <a:lnTo>
                      <a:pt x="1" y="16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46" name="Freeform 545"/>
              <p:cNvSpPr>
                <a:spLocks/>
              </p:cNvSpPr>
              <p:nvPr/>
            </p:nvSpPr>
            <p:spPr bwMode="auto">
              <a:xfrm>
                <a:off x="1072" y="118"/>
                <a:ext cx="7" cy="2"/>
              </a:xfrm>
              <a:custGeom>
                <a:avLst/>
                <a:gdLst>
                  <a:gd name="T0" fmla="*/ 0 w 27"/>
                  <a:gd name="T1" fmla="*/ 3 h 13"/>
                  <a:gd name="T2" fmla="*/ 27 w 27"/>
                  <a:gd name="T3" fmla="*/ 0 h 13"/>
                  <a:gd name="T4" fmla="*/ 27 w 27"/>
                  <a:gd name="T5" fmla="*/ 13 h 13"/>
                  <a:gd name="T6" fmla="*/ 1 w 27"/>
                  <a:gd name="T7" fmla="*/ 13 h 13"/>
                  <a:gd name="T8" fmla="*/ 0 w 27"/>
                  <a:gd name="T9" fmla="*/ 3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"/>
                  <a:gd name="T16" fmla="*/ 0 h 13"/>
                  <a:gd name="T17" fmla="*/ 27 w 27"/>
                  <a:gd name="T18" fmla="*/ 13 h 1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" h="13">
                    <a:moveTo>
                      <a:pt x="0" y="3"/>
                    </a:moveTo>
                    <a:lnTo>
                      <a:pt x="27" y="0"/>
                    </a:lnTo>
                    <a:lnTo>
                      <a:pt x="27" y="13"/>
                    </a:lnTo>
                    <a:lnTo>
                      <a:pt x="1" y="1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47" name="Freeform 546"/>
              <p:cNvSpPr>
                <a:spLocks/>
              </p:cNvSpPr>
              <p:nvPr/>
            </p:nvSpPr>
            <p:spPr bwMode="auto">
              <a:xfrm>
                <a:off x="1072" y="120"/>
                <a:ext cx="7" cy="3"/>
              </a:xfrm>
              <a:custGeom>
                <a:avLst/>
                <a:gdLst>
                  <a:gd name="T0" fmla="*/ 1 w 27"/>
                  <a:gd name="T1" fmla="*/ 0 h 13"/>
                  <a:gd name="T2" fmla="*/ 27 w 27"/>
                  <a:gd name="T3" fmla="*/ 0 h 13"/>
                  <a:gd name="T4" fmla="*/ 27 w 27"/>
                  <a:gd name="T5" fmla="*/ 13 h 13"/>
                  <a:gd name="T6" fmla="*/ 0 w 27"/>
                  <a:gd name="T7" fmla="*/ 10 h 13"/>
                  <a:gd name="T8" fmla="*/ 1 w 27"/>
                  <a:gd name="T9" fmla="*/ 0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"/>
                  <a:gd name="T16" fmla="*/ 0 h 13"/>
                  <a:gd name="T17" fmla="*/ 27 w 27"/>
                  <a:gd name="T18" fmla="*/ 13 h 1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" h="13">
                    <a:moveTo>
                      <a:pt x="1" y="0"/>
                    </a:moveTo>
                    <a:lnTo>
                      <a:pt x="27" y="0"/>
                    </a:lnTo>
                    <a:lnTo>
                      <a:pt x="27" y="13"/>
                    </a:lnTo>
                    <a:lnTo>
                      <a:pt x="0" y="1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48" name="Freeform 547"/>
              <p:cNvSpPr>
                <a:spLocks/>
              </p:cNvSpPr>
              <p:nvPr/>
            </p:nvSpPr>
            <p:spPr bwMode="auto">
              <a:xfrm>
                <a:off x="1072" y="122"/>
                <a:ext cx="7" cy="4"/>
              </a:xfrm>
              <a:custGeom>
                <a:avLst/>
                <a:gdLst>
                  <a:gd name="T0" fmla="*/ 1 w 28"/>
                  <a:gd name="T1" fmla="*/ 0 h 16"/>
                  <a:gd name="T2" fmla="*/ 28 w 28"/>
                  <a:gd name="T3" fmla="*/ 3 h 16"/>
                  <a:gd name="T4" fmla="*/ 26 w 28"/>
                  <a:gd name="T5" fmla="*/ 16 h 16"/>
                  <a:gd name="T6" fmla="*/ 0 w 28"/>
                  <a:gd name="T7" fmla="*/ 10 h 16"/>
                  <a:gd name="T8" fmla="*/ 1 w 28"/>
                  <a:gd name="T9" fmla="*/ 0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8"/>
                  <a:gd name="T16" fmla="*/ 0 h 16"/>
                  <a:gd name="T17" fmla="*/ 28 w 28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8" h="16">
                    <a:moveTo>
                      <a:pt x="1" y="0"/>
                    </a:moveTo>
                    <a:lnTo>
                      <a:pt x="28" y="3"/>
                    </a:lnTo>
                    <a:lnTo>
                      <a:pt x="26" y="16"/>
                    </a:lnTo>
                    <a:lnTo>
                      <a:pt x="0" y="1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49" name="Freeform 548"/>
              <p:cNvSpPr>
                <a:spLocks/>
              </p:cNvSpPr>
              <p:nvPr/>
            </p:nvSpPr>
            <p:spPr bwMode="auto">
              <a:xfrm>
                <a:off x="1071" y="124"/>
                <a:ext cx="7" cy="4"/>
              </a:xfrm>
              <a:custGeom>
                <a:avLst/>
                <a:gdLst>
                  <a:gd name="T0" fmla="*/ 2 w 28"/>
                  <a:gd name="T1" fmla="*/ 0 h 18"/>
                  <a:gd name="T2" fmla="*/ 28 w 28"/>
                  <a:gd name="T3" fmla="*/ 6 h 18"/>
                  <a:gd name="T4" fmla="*/ 25 w 28"/>
                  <a:gd name="T5" fmla="*/ 18 h 18"/>
                  <a:gd name="T6" fmla="*/ 0 w 28"/>
                  <a:gd name="T7" fmla="*/ 8 h 18"/>
                  <a:gd name="T8" fmla="*/ 2 w 28"/>
                  <a:gd name="T9" fmla="*/ 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8"/>
                  <a:gd name="T16" fmla="*/ 0 h 18"/>
                  <a:gd name="T17" fmla="*/ 28 w 28"/>
                  <a:gd name="T18" fmla="*/ 18 h 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8" h="18">
                    <a:moveTo>
                      <a:pt x="2" y="0"/>
                    </a:moveTo>
                    <a:lnTo>
                      <a:pt x="28" y="6"/>
                    </a:lnTo>
                    <a:lnTo>
                      <a:pt x="25" y="18"/>
                    </a:lnTo>
                    <a:lnTo>
                      <a:pt x="0" y="8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50" name="Freeform 549"/>
              <p:cNvSpPr>
                <a:spLocks/>
              </p:cNvSpPr>
              <p:nvPr/>
            </p:nvSpPr>
            <p:spPr bwMode="auto">
              <a:xfrm>
                <a:off x="1071" y="126"/>
                <a:ext cx="7" cy="5"/>
              </a:xfrm>
              <a:custGeom>
                <a:avLst/>
                <a:gdLst>
                  <a:gd name="T0" fmla="*/ 3 w 28"/>
                  <a:gd name="T1" fmla="*/ 0 h 23"/>
                  <a:gd name="T2" fmla="*/ 28 w 28"/>
                  <a:gd name="T3" fmla="*/ 10 h 23"/>
                  <a:gd name="T4" fmla="*/ 25 w 28"/>
                  <a:gd name="T5" fmla="*/ 23 h 23"/>
                  <a:gd name="T6" fmla="*/ 0 w 28"/>
                  <a:gd name="T7" fmla="*/ 9 h 23"/>
                  <a:gd name="T8" fmla="*/ 3 w 28"/>
                  <a:gd name="T9" fmla="*/ 0 h 2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8"/>
                  <a:gd name="T16" fmla="*/ 0 h 23"/>
                  <a:gd name="T17" fmla="*/ 28 w 28"/>
                  <a:gd name="T18" fmla="*/ 23 h 2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8" h="23">
                    <a:moveTo>
                      <a:pt x="3" y="0"/>
                    </a:moveTo>
                    <a:lnTo>
                      <a:pt x="28" y="10"/>
                    </a:lnTo>
                    <a:lnTo>
                      <a:pt x="25" y="23"/>
                    </a:lnTo>
                    <a:lnTo>
                      <a:pt x="0" y="9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51" name="Freeform 550"/>
              <p:cNvSpPr>
                <a:spLocks/>
              </p:cNvSpPr>
              <p:nvPr/>
            </p:nvSpPr>
            <p:spPr bwMode="auto">
              <a:xfrm>
                <a:off x="1070" y="128"/>
                <a:ext cx="7" cy="5"/>
              </a:xfrm>
              <a:custGeom>
                <a:avLst/>
                <a:gdLst>
                  <a:gd name="T0" fmla="*/ 3 w 28"/>
                  <a:gd name="T1" fmla="*/ 0 h 25"/>
                  <a:gd name="T2" fmla="*/ 28 w 28"/>
                  <a:gd name="T3" fmla="*/ 14 h 25"/>
                  <a:gd name="T4" fmla="*/ 23 w 28"/>
                  <a:gd name="T5" fmla="*/ 25 h 25"/>
                  <a:gd name="T6" fmla="*/ 0 w 28"/>
                  <a:gd name="T7" fmla="*/ 9 h 25"/>
                  <a:gd name="T8" fmla="*/ 3 w 28"/>
                  <a:gd name="T9" fmla="*/ 0 h 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8"/>
                  <a:gd name="T16" fmla="*/ 0 h 25"/>
                  <a:gd name="T17" fmla="*/ 28 w 28"/>
                  <a:gd name="T18" fmla="*/ 25 h 2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8" h="25">
                    <a:moveTo>
                      <a:pt x="3" y="0"/>
                    </a:moveTo>
                    <a:lnTo>
                      <a:pt x="28" y="14"/>
                    </a:lnTo>
                    <a:lnTo>
                      <a:pt x="23" y="25"/>
                    </a:lnTo>
                    <a:lnTo>
                      <a:pt x="0" y="9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52" name="Freeform 551"/>
              <p:cNvSpPr>
                <a:spLocks/>
              </p:cNvSpPr>
              <p:nvPr/>
            </p:nvSpPr>
            <p:spPr bwMode="auto">
              <a:xfrm>
                <a:off x="1069" y="130"/>
                <a:ext cx="7" cy="5"/>
              </a:xfrm>
              <a:custGeom>
                <a:avLst/>
                <a:gdLst>
                  <a:gd name="T0" fmla="*/ 4 w 27"/>
                  <a:gd name="T1" fmla="*/ 0 h 26"/>
                  <a:gd name="T2" fmla="*/ 27 w 27"/>
                  <a:gd name="T3" fmla="*/ 16 h 26"/>
                  <a:gd name="T4" fmla="*/ 22 w 27"/>
                  <a:gd name="T5" fmla="*/ 26 h 26"/>
                  <a:gd name="T6" fmla="*/ 0 w 27"/>
                  <a:gd name="T7" fmla="*/ 7 h 26"/>
                  <a:gd name="T8" fmla="*/ 4 w 27"/>
                  <a:gd name="T9" fmla="*/ 0 h 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"/>
                  <a:gd name="T16" fmla="*/ 0 h 26"/>
                  <a:gd name="T17" fmla="*/ 27 w 27"/>
                  <a:gd name="T18" fmla="*/ 26 h 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" h="26">
                    <a:moveTo>
                      <a:pt x="4" y="0"/>
                    </a:moveTo>
                    <a:lnTo>
                      <a:pt x="27" y="16"/>
                    </a:lnTo>
                    <a:lnTo>
                      <a:pt x="22" y="26"/>
                    </a:lnTo>
                    <a:lnTo>
                      <a:pt x="0" y="7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53" name="Freeform 552"/>
              <p:cNvSpPr>
                <a:spLocks/>
              </p:cNvSpPr>
              <p:nvPr/>
            </p:nvSpPr>
            <p:spPr bwMode="auto">
              <a:xfrm>
                <a:off x="1068" y="131"/>
                <a:ext cx="6" cy="6"/>
              </a:xfrm>
              <a:custGeom>
                <a:avLst/>
                <a:gdLst>
                  <a:gd name="T0" fmla="*/ 5 w 27"/>
                  <a:gd name="T1" fmla="*/ 0 h 29"/>
                  <a:gd name="T2" fmla="*/ 27 w 27"/>
                  <a:gd name="T3" fmla="*/ 19 h 29"/>
                  <a:gd name="T4" fmla="*/ 20 w 27"/>
                  <a:gd name="T5" fmla="*/ 29 h 29"/>
                  <a:gd name="T6" fmla="*/ 0 w 27"/>
                  <a:gd name="T7" fmla="*/ 8 h 29"/>
                  <a:gd name="T8" fmla="*/ 5 w 27"/>
                  <a:gd name="T9" fmla="*/ 0 h 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"/>
                  <a:gd name="T16" fmla="*/ 0 h 29"/>
                  <a:gd name="T17" fmla="*/ 27 w 27"/>
                  <a:gd name="T18" fmla="*/ 29 h 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" h="29">
                    <a:moveTo>
                      <a:pt x="5" y="0"/>
                    </a:moveTo>
                    <a:lnTo>
                      <a:pt x="27" y="19"/>
                    </a:lnTo>
                    <a:lnTo>
                      <a:pt x="20" y="29"/>
                    </a:lnTo>
                    <a:lnTo>
                      <a:pt x="0" y="8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54" name="Freeform 553"/>
              <p:cNvSpPr>
                <a:spLocks/>
              </p:cNvSpPr>
              <p:nvPr/>
            </p:nvSpPr>
            <p:spPr bwMode="auto">
              <a:xfrm>
                <a:off x="1066" y="133"/>
                <a:ext cx="7" cy="5"/>
              </a:xfrm>
              <a:custGeom>
                <a:avLst/>
                <a:gdLst>
                  <a:gd name="T0" fmla="*/ 5 w 25"/>
                  <a:gd name="T1" fmla="*/ 0 h 29"/>
                  <a:gd name="T2" fmla="*/ 25 w 25"/>
                  <a:gd name="T3" fmla="*/ 21 h 29"/>
                  <a:gd name="T4" fmla="*/ 18 w 25"/>
                  <a:gd name="T5" fmla="*/ 29 h 29"/>
                  <a:gd name="T6" fmla="*/ 0 w 25"/>
                  <a:gd name="T7" fmla="*/ 6 h 29"/>
                  <a:gd name="T8" fmla="*/ 5 w 25"/>
                  <a:gd name="T9" fmla="*/ 0 h 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"/>
                  <a:gd name="T16" fmla="*/ 0 h 29"/>
                  <a:gd name="T17" fmla="*/ 25 w 25"/>
                  <a:gd name="T18" fmla="*/ 29 h 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" h="29">
                    <a:moveTo>
                      <a:pt x="5" y="0"/>
                    </a:moveTo>
                    <a:lnTo>
                      <a:pt x="25" y="21"/>
                    </a:lnTo>
                    <a:lnTo>
                      <a:pt x="18" y="29"/>
                    </a:lnTo>
                    <a:lnTo>
                      <a:pt x="0" y="6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55" name="Freeform 554"/>
              <p:cNvSpPr>
                <a:spLocks/>
              </p:cNvSpPr>
              <p:nvPr/>
            </p:nvSpPr>
            <p:spPr bwMode="auto">
              <a:xfrm>
                <a:off x="1065" y="134"/>
                <a:ext cx="6" cy="6"/>
              </a:xfrm>
              <a:custGeom>
                <a:avLst/>
                <a:gdLst>
                  <a:gd name="T0" fmla="*/ 6 w 24"/>
                  <a:gd name="T1" fmla="*/ 0 h 32"/>
                  <a:gd name="T2" fmla="*/ 24 w 24"/>
                  <a:gd name="T3" fmla="*/ 23 h 32"/>
                  <a:gd name="T4" fmla="*/ 17 w 24"/>
                  <a:gd name="T5" fmla="*/ 32 h 32"/>
                  <a:gd name="T6" fmla="*/ 0 w 24"/>
                  <a:gd name="T7" fmla="*/ 6 h 32"/>
                  <a:gd name="T8" fmla="*/ 6 w 24"/>
                  <a:gd name="T9" fmla="*/ 0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4"/>
                  <a:gd name="T16" fmla="*/ 0 h 32"/>
                  <a:gd name="T17" fmla="*/ 24 w 24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4" h="32">
                    <a:moveTo>
                      <a:pt x="6" y="0"/>
                    </a:moveTo>
                    <a:lnTo>
                      <a:pt x="24" y="23"/>
                    </a:lnTo>
                    <a:lnTo>
                      <a:pt x="17" y="32"/>
                    </a:lnTo>
                    <a:lnTo>
                      <a:pt x="0" y="6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56" name="Freeform 555"/>
              <p:cNvSpPr>
                <a:spLocks/>
              </p:cNvSpPr>
              <p:nvPr/>
            </p:nvSpPr>
            <p:spPr bwMode="auto">
              <a:xfrm>
                <a:off x="1063" y="135"/>
                <a:ext cx="6" cy="7"/>
              </a:xfrm>
              <a:custGeom>
                <a:avLst/>
                <a:gdLst>
                  <a:gd name="T0" fmla="*/ 6 w 23"/>
                  <a:gd name="T1" fmla="*/ 0 h 33"/>
                  <a:gd name="T2" fmla="*/ 23 w 23"/>
                  <a:gd name="T3" fmla="*/ 26 h 33"/>
                  <a:gd name="T4" fmla="*/ 14 w 23"/>
                  <a:gd name="T5" fmla="*/ 33 h 33"/>
                  <a:gd name="T6" fmla="*/ 0 w 23"/>
                  <a:gd name="T7" fmla="*/ 6 h 33"/>
                  <a:gd name="T8" fmla="*/ 6 w 23"/>
                  <a:gd name="T9" fmla="*/ 0 h 3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3"/>
                  <a:gd name="T16" fmla="*/ 0 h 33"/>
                  <a:gd name="T17" fmla="*/ 23 w 23"/>
                  <a:gd name="T18" fmla="*/ 33 h 3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3" h="33">
                    <a:moveTo>
                      <a:pt x="6" y="0"/>
                    </a:moveTo>
                    <a:lnTo>
                      <a:pt x="23" y="26"/>
                    </a:lnTo>
                    <a:lnTo>
                      <a:pt x="14" y="33"/>
                    </a:lnTo>
                    <a:lnTo>
                      <a:pt x="0" y="6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57" name="Freeform 556"/>
              <p:cNvSpPr>
                <a:spLocks/>
              </p:cNvSpPr>
              <p:nvPr/>
            </p:nvSpPr>
            <p:spPr bwMode="auto">
              <a:xfrm>
                <a:off x="1062" y="136"/>
                <a:ext cx="5" cy="7"/>
              </a:xfrm>
              <a:custGeom>
                <a:avLst/>
                <a:gdLst>
                  <a:gd name="T0" fmla="*/ 7 w 21"/>
                  <a:gd name="T1" fmla="*/ 0 h 34"/>
                  <a:gd name="T2" fmla="*/ 21 w 21"/>
                  <a:gd name="T3" fmla="*/ 27 h 34"/>
                  <a:gd name="T4" fmla="*/ 13 w 21"/>
                  <a:gd name="T5" fmla="*/ 34 h 34"/>
                  <a:gd name="T6" fmla="*/ 0 w 21"/>
                  <a:gd name="T7" fmla="*/ 5 h 34"/>
                  <a:gd name="T8" fmla="*/ 7 w 21"/>
                  <a:gd name="T9" fmla="*/ 0 h 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"/>
                  <a:gd name="T16" fmla="*/ 0 h 34"/>
                  <a:gd name="T17" fmla="*/ 21 w 21"/>
                  <a:gd name="T18" fmla="*/ 34 h 3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" h="34">
                    <a:moveTo>
                      <a:pt x="7" y="0"/>
                    </a:moveTo>
                    <a:lnTo>
                      <a:pt x="21" y="27"/>
                    </a:lnTo>
                    <a:lnTo>
                      <a:pt x="13" y="34"/>
                    </a:lnTo>
                    <a:lnTo>
                      <a:pt x="0" y="5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58" name="Freeform 557"/>
              <p:cNvSpPr>
                <a:spLocks/>
              </p:cNvSpPr>
              <p:nvPr/>
            </p:nvSpPr>
            <p:spPr bwMode="auto">
              <a:xfrm>
                <a:off x="1060" y="137"/>
                <a:ext cx="5" cy="7"/>
              </a:xfrm>
              <a:custGeom>
                <a:avLst/>
                <a:gdLst>
                  <a:gd name="T0" fmla="*/ 7 w 20"/>
                  <a:gd name="T1" fmla="*/ 0 h 35"/>
                  <a:gd name="T2" fmla="*/ 20 w 20"/>
                  <a:gd name="T3" fmla="*/ 29 h 35"/>
                  <a:gd name="T4" fmla="*/ 10 w 20"/>
                  <a:gd name="T5" fmla="*/ 35 h 35"/>
                  <a:gd name="T6" fmla="*/ 0 w 20"/>
                  <a:gd name="T7" fmla="*/ 4 h 35"/>
                  <a:gd name="T8" fmla="*/ 7 w 20"/>
                  <a:gd name="T9" fmla="*/ 0 h 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35"/>
                  <a:gd name="T17" fmla="*/ 20 w 20"/>
                  <a:gd name="T18" fmla="*/ 35 h 3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35">
                    <a:moveTo>
                      <a:pt x="7" y="0"/>
                    </a:moveTo>
                    <a:lnTo>
                      <a:pt x="20" y="29"/>
                    </a:lnTo>
                    <a:lnTo>
                      <a:pt x="10" y="35"/>
                    </a:lnTo>
                    <a:lnTo>
                      <a:pt x="0" y="4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59" name="Freeform 558"/>
              <p:cNvSpPr>
                <a:spLocks/>
              </p:cNvSpPr>
              <p:nvPr/>
            </p:nvSpPr>
            <p:spPr bwMode="auto">
              <a:xfrm>
                <a:off x="1058" y="138"/>
                <a:ext cx="4" cy="7"/>
              </a:xfrm>
              <a:custGeom>
                <a:avLst/>
                <a:gdLst>
                  <a:gd name="T0" fmla="*/ 7 w 17"/>
                  <a:gd name="T1" fmla="*/ 0 h 34"/>
                  <a:gd name="T2" fmla="*/ 17 w 17"/>
                  <a:gd name="T3" fmla="*/ 31 h 34"/>
                  <a:gd name="T4" fmla="*/ 7 w 17"/>
                  <a:gd name="T5" fmla="*/ 34 h 34"/>
                  <a:gd name="T6" fmla="*/ 0 w 17"/>
                  <a:gd name="T7" fmla="*/ 3 h 34"/>
                  <a:gd name="T8" fmla="*/ 7 w 17"/>
                  <a:gd name="T9" fmla="*/ 0 h 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"/>
                  <a:gd name="T16" fmla="*/ 0 h 34"/>
                  <a:gd name="T17" fmla="*/ 17 w 17"/>
                  <a:gd name="T18" fmla="*/ 34 h 3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" h="34">
                    <a:moveTo>
                      <a:pt x="7" y="0"/>
                    </a:moveTo>
                    <a:lnTo>
                      <a:pt x="17" y="31"/>
                    </a:lnTo>
                    <a:lnTo>
                      <a:pt x="7" y="34"/>
                    </a:lnTo>
                    <a:lnTo>
                      <a:pt x="0" y="3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60" name="Freeform 559"/>
              <p:cNvSpPr>
                <a:spLocks/>
              </p:cNvSpPr>
              <p:nvPr/>
            </p:nvSpPr>
            <p:spPr bwMode="auto">
              <a:xfrm>
                <a:off x="1056" y="139"/>
                <a:ext cx="4" cy="7"/>
              </a:xfrm>
              <a:custGeom>
                <a:avLst/>
                <a:gdLst>
                  <a:gd name="T0" fmla="*/ 8 w 15"/>
                  <a:gd name="T1" fmla="*/ 0 h 35"/>
                  <a:gd name="T2" fmla="*/ 15 w 15"/>
                  <a:gd name="T3" fmla="*/ 31 h 35"/>
                  <a:gd name="T4" fmla="*/ 5 w 15"/>
                  <a:gd name="T5" fmla="*/ 35 h 35"/>
                  <a:gd name="T6" fmla="*/ 0 w 15"/>
                  <a:gd name="T7" fmla="*/ 3 h 35"/>
                  <a:gd name="T8" fmla="*/ 8 w 15"/>
                  <a:gd name="T9" fmla="*/ 0 h 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5"/>
                  <a:gd name="T16" fmla="*/ 0 h 35"/>
                  <a:gd name="T17" fmla="*/ 15 w 15"/>
                  <a:gd name="T18" fmla="*/ 35 h 3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5" h="35">
                    <a:moveTo>
                      <a:pt x="8" y="0"/>
                    </a:moveTo>
                    <a:lnTo>
                      <a:pt x="15" y="31"/>
                    </a:lnTo>
                    <a:lnTo>
                      <a:pt x="5" y="35"/>
                    </a:lnTo>
                    <a:lnTo>
                      <a:pt x="0" y="3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61" name="Freeform 560"/>
              <p:cNvSpPr>
                <a:spLocks/>
              </p:cNvSpPr>
              <p:nvPr/>
            </p:nvSpPr>
            <p:spPr bwMode="auto">
              <a:xfrm>
                <a:off x="1054" y="139"/>
                <a:ext cx="3" cy="7"/>
              </a:xfrm>
              <a:custGeom>
                <a:avLst/>
                <a:gdLst>
                  <a:gd name="T0" fmla="*/ 8 w 13"/>
                  <a:gd name="T1" fmla="*/ 0 h 33"/>
                  <a:gd name="T2" fmla="*/ 13 w 13"/>
                  <a:gd name="T3" fmla="*/ 32 h 33"/>
                  <a:gd name="T4" fmla="*/ 2 w 13"/>
                  <a:gd name="T5" fmla="*/ 33 h 33"/>
                  <a:gd name="T6" fmla="*/ 0 w 13"/>
                  <a:gd name="T7" fmla="*/ 1 h 33"/>
                  <a:gd name="T8" fmla="*/ 8 w 13"/>
                  <a:gd name="T9" fmla="*/ 0 h 3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"/>
                  <a:gd name="T16" fmla="*/ 0 h 33"/>
                  <a:gd name="T17" fmla="*/ 13 w 13"/>
                  <a:gd name="T18" fmla="*/ 33 h 3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" h="33">
                    <a:moveTo>
                      <a:pt x="8" y="0"/>
                    </a:moveTo>
                    <a:lnTo>
                      <a:pt x="13" y="32"/>
                    </a:lnTo>
                    <a:lnTo>
                      <a:pt x="2" y="33"/>
                    </a:lnTo>
                    <a:lnTo>
                      <a:pt x="0" y="1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62" name="Freeform 561"/>
              <p:cNvSpPr>
                <a:spLocks/>
              </p:cNvSpPr>
              <p:nvPr/>
            </p:nvSpPr>
            <p:spPr bwMode="auto">
              <a:xfrm>
                <a:off x="1052" y="139"/>
                <a:ext cx="3" cy="7"/>
              </a:xfrm>
              <a:custGeom>
                <a:avLst/>
                <a:gdLst>
                  <a:gd name="T0" fmla="*/ 9 w 11"/>
                  <a:gd name="T1" fmla="*/ 0 h 34"/>
                  <a:gd name="T2" fmla="*/ 11 w 11"/>
                  <a:gd name="T3" fmla="*/ 32 h 34"/>
                  <a:gd name="T4" fmla="*/ 0 w 11"/>
                  <a:gd name="T5" fmla="*/ 34 h 34"/>
                  <a:gd name="T6" fmla="*/ 0 w 11"/>
                  <a:gd name="T7" fmla="*/ 0 h 34"/>
                  <a:gd name="T8" fmla="*/ 9 w 11"/>
                  <a:gd name="T9" fmla="*/ 0 h 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"/>
                  <a:gd name="T16" fmla="*/ 0 h 34"/>
                  <a:gd name="T17" fmla="*/ 11 w 11"/>
                  <a:gd name="T18" fmla="*/ 34 h 3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" h="34">
                    <a:moveTo>
                      <a:pt x="9" y="0"/>
                    </a:moveTo>
                    <a:lnTo>
                      <a:pt x="11" y="32"/>
                    </a:lnTo>
                    <a:lnTo>
                      <a:pt x="0" y="34"/>
                    </a:lnTo>
                    <a:lnTo>
                      <a:pt x="0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63" name="Freeform 562"/>
              <p:cNvSpPr>
                <a:spLocks/>
              </p:cNvSpPr>
              <p:nvPr/>
            </p:nvSpPr>
            <p:spPr bwMode="auto">
              <a:xfrm>
                <a:off x="1049" y="139"/>
                <a:ext cx="3" cy="7"/>
              </a:xfrm>
              <a:custGeom>
                <a:avLst/>
                <a:gdLst>
                  <a:gd name="T0" fmla="*/ 11 w 11"/>
                  <a:gd name="T1" fmla="*/ 0 h 34"/>
                  <a:gd name="T2" fmla="*/ 11 w 11"/>
                  <a:gd name="T3" fmla="*/ 34 h 34"/>
                  <a:gd name="T4" fmla="*/ 0 w 11"/>
                  <a:gd name="T5" fmla="*/ 32 h 34"/>
                  <a:gd name="T6" fmla="*/ 3 w 11"/>
                  <a:gd name="T7" fmla="*/ 0 h 34"/>
                  <a:gd name="T8" fmla="*/ 11 w 11"/>
                  <a:gd name="T9" fmla="*/ 0 h 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"/>
                  <a:gd name="T16" fmla="*/ 0 h 34"/>
                  <a:gd name="T17" fmla="*/ 11 w 11"/>
                  <a:gd name="T18" fmla="*/ 34 h 3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" h="34">
                    <a:moveTo>
                      <a:pt x="11" y="0"/>
                    </a:moveTo>
                    <a:lnTo>
                      <a:pt x="11" y="34"/>
                    </a:lnTo>
                    <a:lnTo>
                      <a:pt x="0" y="32"/>
                    </a:lnTo>
                    <a:lnTo>
                      <a:pt x="3" y="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64" name="Freeform 563"/>
              <p:cNvSpPr>
                <a:spLocks/>
              </p:cNvSpPr>
              <p:nvPr/>
            </p:nvSpPr>
            <p:spPr bwMode="auto">
              <a:xfrm>
                <a:off x="1047" y="139"/>
                <a:ext cx="3" cy="7"/>
              </a:xfrm>
              <a:custGeom>
                <a:avLst/>
                <a:gdLst>
                  <a:gd name="T0" fmla="*/ 13 w 13"/>
                  <a:gd name="T1" fmla="*/ 1 h 33"/>
                  <a:gd name="T2" fmla="*/ 10 w 13"/>
                  <a:gd name="T3" fmla="*/ 33 h 33"/>
                  <a:gd name="T4" fmla="*/ 0 w 13"/>
                  <a:gd name="T5" fmla="*/ 32 h 33"/>
                  <a:gd name="T6" fmla="*/ 5 w 13"/>
                  <a:gd name="T7" fmla="*/ 0 h 33"/>
                  <a:gd name="T8" fmla="*/ 13 w 13"/>
                  <a:gd name="T9" fmla="*/ 1 h 3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"/>
                  <a:gd name="T16" fmla="*/ 0 h 33"/>
                  <a:gd name="T17" fmla="*/ 13 w 13"/>
                  <a:gd name="T18" fmla="*/ 33 h 3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" h="33">
                    <a:moveTo>
                      <a:pt x="13" y="1"/>
                    </a:moveTo>
                    <a:lnTo>
                      <a:pt x="10" y="33"/>
                    </a:lnTo>
                    <a:lnTo>
                      <a:pt x="0" y="32"/>
                    </a:lnTo>
                    <a:lnTo>
                      <a:pt x="5" y="0"/>
                    </a:lnTo>
                    <a:lnTo>
                      <a:pt x="13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65" name="Freeform 564"/>
              <p:cNvSpPr>
                <a:spLocks/>
              </p:cNvSpPr>
              <p:nvPr/>
            </p:nvSpPr>
            <p:spPr bwMode="auto">
              <a:xfrm>
                <a:off x="1044" y="139"/>
                <a:ext cx="4" cy="7"/>
              </a:xfrm>
              <a:custGeom>
                <a:avLst/>
                <a:gdLst>
                  <a:gd name="T0" fmla="*/ 15 w 15"/>
                  <a:gd name="T1" fmla="*/ 3 h 35"/>
                  <a:gd name="T2" fmla="*/ 10 w 15"/>
                  <a:gd name="T3" fmla="*/ 35 h 35"/>
                  <a:gd name="T4" fmla="*/ 0 w 15"/>
                  <a:gd name="T5" fmla="*/ 31 h 35"/>
                  <a:gd name="T6" fmla="*/ 7 w 15"/>
                  <a:gd name="T7" fmla="*/ 0 h 35"/>
                  <a:gd name="T8" fmla="*/ 15 w 15"/>
                  <a:gd name="T9" fmla="*/ 3 h 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5"/>
                  <a:gd name="T16" fmla="*/ 0 h 35"/>
                  <a:gd name="T17" fmla="*/ 15 w 15"/>
                  <a:gd name="T18" fmla="*/ 35 h 3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5" h="35">
                    <a:moveTo>
                      <a:pt x="15" y="3"/>
                    </a:moveTo>
                    <a:lnTo>
                      <a:pt x="10" y="35"/>
                    </a:lnTo>
                    <a:lnTo>
                      <a:pt x="0" y="31"/>
                    </a:lnTo>
                    <a:lnTo>
                      <a:pt x="7" y="0"/>
                    </a:lnTo>
                    <a:lnTo>
                      <a:pt x="15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66" name="Freeform 565"/>
              <p:cNvSpPr>
                <a:spLocks/>
              </p:cNvSpPr>
              <p:nvPr/>
            </p:nvSpPr>
            <p:spPr bwMode="auto">
              <a:xfrm>
                <a:off x="1042" y="138"/>
                <a:ext cx="4" cy="7"/>
              </a:xfrm>
              <a:custGeom>
                <a:avLst/>
                <a:gdLst>
                  <a:gd name="T0" fmla="*/ 17 w 17"/>
                  <a:gd name="T1" fmla="*/ 3 h 34"/>
                  <a:gd name="T2" fmla="*/ 10 w 17"/>
                  <a:gd name="T3" fmla="*/ 34 h 34"/>
                  <a:gd name="T4" fmla="*/ 0 w 17"/>
                  <a:gd name="T5" fmla="*/ 31 h 34"/>
                  <a:gd name="T6" fmla="*/ 10 w 17"/>
                  <a:gd name="T7" fmla="*/ 0 h 34"/>
                  <a:gd name="T8" fmla="*/ 17 w 17"/>
                  <a:gd name="T9" fmla="*/ 3 h 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"/>
                  <a:gd name="T16" fmla="*/ 0 h 34"/>
                  <a:gd name="T17" fmla="*/ 17 w 17"/>
                  <a:gd name="T18" fmla="*/ 34 h 3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" h="34">
                    <a:moveTo>
                      <a:pt x="17" y="3"/>
                    </a:moveTo>
                    <a:lnTo>
                      <a:pt x="10" y="34"/>
                    </a:lnTo>
                    <a:lnTo>
                      <a:pt x="0" y="31"/>
                    </a:lnTo>
                    <a:lnTo>
                      <a:pt x="10" y="0"/>
                    </a:lnTo>
                    <a:lnTo>
                      <a:pt x="17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67" name="Freeform 566"/>
              <p:cNvSpPr>
                <a:spLocks/>
              </p:cNvSpPr>
              <p:nvPr/>
            </p:nvSpPr>
            <p:spPr bwMode="auto">
              <a:xfrm>
                <a:off x="1039" y="137"/>
                <a:ext cx="5" cy="7"/>
              </a:xfrm>
              <a:custGeom>
                <a:avLst/>
                <a:gdLst>
                  <a:gd name="T0" fmla="*/ 20 w 20"/>
                  <a:gd name="T1" fmla="*/ 4 h 35"/>
                  <a:gd name="T2" fmla="*/ 10 w 20"/>
                  <a:gd name="T3" fmla="*/ 35 h 35"/>
                  <a:gd name="T4" fmla="*/ 0 w 20"/>
                  <a:gd name="T5" fmla="*/ 29 h 35"/>
                  <a:gd name="T6" fmla="*/ 12 w 20"/>
                  <a:gd name="T7" fmla="*/ 0 h 35"/>
                  <a:gd name="T8" fmla="*/ 20 w 20"/>
                  <a:gd name="T9" fmla="*/ 4 h 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35"/>
                  <a:gd name="T17" fmla="*/ 20 w 20"/>
                  <a:gd name="T18" fmla="*/ 35 h 3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35">
                    <a:moveTo>
                      <a:pt x="20" y="4"/>
                    </a:moveTo>
                    <a:lnTo>
                      <a:pt x="10" y="35"/>
                    </a:lnTo>
                    <a:lnTo>
                      <a:pt x="0" y="29"/>
                    </a:lnTo>
                    <a:lnTo>
                      <a:pt x="12" y="0"/>
                    </a:lnTo>
                    <a:lnTo>
                      <a:pt x="20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68" name="Freeform 567"/>
              <p:cNvSpPr>
                <a:spLocks/>
              </p:cNvSpPr>
              <p:nvPr/>
            </p:nvSpPr>
            <p:spPr bwMode="auto">
              <a:xfrm>
                <a:off x="1037" y="136"/>
                <a:ext cx="5" cy="7"/>
              </a:xfrm>
              <a:custGeom>
                <a:avLst/>
                <a:gdLst>
                  <a:gd name="T0" fmla="*/ 21 w 21"/>
                  <a:gd name="T1" fmla="*/ 5 h 34"/>
                  <a:gd name="T2" fmla="*/ 9 w 21"/>
                  <a:gd name="T3" fmla="*/ 34 h 34"/>
                  <a:gd name="T4" fmla="*/ 0 w 21"/>
                  <a:gd name="T5" fmla="*/ 27 h 34"/>
                  <a:gd name="T6" fmla="*/ 15 w 21"/>
                  <a:gd name="T7" fmla="*/ 0 h 34"/>
                  <a:gd name="T8" fmla="*/ 21 w 21"/>
                  <a:gd name="T9" fmla="*/ 5 h 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"/>
                  <a:gd name="T16" fmla="*/ 0 h 34"/>
                  <a:gd name="T17" fmla="*/ 21 w 21"/>
                  <a:gd name="T18" fmla="*/ 34 h 3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" h="34">
                    <a:moveTo>
                      <a:pt x="21" y="5"/>
                    </a:moveTo>
                    <a:lnTo>
                      <a:pt x="9" y="34"/>
                    </a:lnTo>
                    <a:lnTo>
                      <a:pt x="0" y="27"/>
                    </a:lnTo>
                    <a:lnTo>
                      <a:pt x="15" y="0"/>
                    </a:lnTo>
                    <a:lnTo>
                      <a:pt x="21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69" name="Freeform 568"/>
              <p:cNvSpPr>
                <a:spLocks/>
              </p:cNvSpPr>
              <p:nvPr/>
            </p:nvSpPr>
            <p:spPr bwMode="auto">
              <a:xfrm>
                <a:off x="1035" y="135"/>
                <a:ext cx="6" cy="7"/>
              </a:xfrm>
              <a:custGeom>
                <a:avLst/>
                <a:gdLst>
                  <a:gd name="T0" fmla="*/ 24 w 24"/>
                  <a:gd name="T1" fmla="*/ 6 h 33"/>
                  <a:gd name="T2" fmla="*/ 9 w 24"/>
                  <a:gd name="T3" fmla="*/ 33 h 33"/>
                  <a:gd name="T4" fmla="*/ 0 w 24"/>
                  <a:gd name="T5" fmla="*/ 26 h 33"/>
                  <a:gd name="T6" fmla="*/ 17 w 24"/>
                  <a:gd name="T7" fmla="*/ 0 h 33"/>
                  <a:gd name="T8" fmla="*/ 24 w 24"/>
                  <a:gd name="T9" fmla="*/ 6 h 3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4"/>
                  <a:gd name="T16" fmla="*/ 0 h 33"/>
                  <a:gd name="T17" fmla="*/ 24 w 24"/>
                  <a:gd name="T18" fmla="*/ 33 h 3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4" h="33">
                    <a:moveTo>
                      <a:pt x="24" y="6"/>
                    </a:moveTo>
                    <a:lnTo>
                      <a:pt x="9" y="33"/>
                    </a:lnTo>
                    <a:lnTo>
                      <a:pt x="0" y="26"/>
                    </a:lnTo>
                    <a:lnTo>
                      <a:pt x="17" y="0"/>
                    </a:lnTo>
                    <a:lnTo>
                      <a:pt x="24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70" name="Freeform 569"/>
              <p:cNvSpPr>
                <a:spLocks/>
              </p:cNvSpPr>
              <p:nvPr/>
            </p:nvSpPr>
            <p:spPr bwMode="auto">
              <a:xfrm>
                <a:off x="1033" y="134"/>
                <a:ext cx="6" cy="6"/>
              </a:xfrm>
              <a:custGeom>
                <a:avLst/>
                <a:gdLst>
                  <a:gd name="T0" fmla="*/ 25 w 25"/>
                  <a:gd name="T1" fmla="*/ 6 h 32"/>
                  <a:gd name="T2" fmla="*/ 8 w 25"/>
                  <a:gd name="T3" fmla="*/ 32 h 32"/>
                  <a:gd name="T4" fmla="*/ 0 w 25"/>
                  <a:gd name="T5" fmla="*/ 23 h 32"/>
                  <a:gd name="T6" fmla="*/ 20 w 25"/>
                  <a:gd name="T7" fmla="*/ 0 h 32"/>
                  <a:gd name="T8" fmla="*/ 25 w 25"/>
                  <a:gd name="T9" fmla="*/ 6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"/>
                  <a:gd name="T16" fmla="*/ 0 h 32"/>
                  <a:gd name="T17" fmla="*/ 25 w 25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" h="32">
                    <a:moveTo>
                      <a:pt x="25" y="6"/>
                    </a:moveTo>
                    <a:lnTo>
                      <a:pt x="8" y="32"/>
                    </a:lnTo>
                    <a:lnTo>
                      <a:pt x="0" y="23"/>
                    </a:lnTo>
                    <a:lnTo>
                      <a:pt x="20" y="0"/>
                    </a:lnTo>
                    <a:lnTo>
                      <a:pt x="25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71" name="Freeform 570"/>
              <p:cNvSpPr>
                <a:spLocks/>
              </p:cNvSpPr>
              <p:nvPr/>
            </p:nvSpPr>
            <p:spPr bwMode="auto">
              <a:xfrm>
                <a:off x="1031" y="133"/>
                <a:ext cx="7" cy="5"/>
              </a:xfrm>
              <a:custGeom>
                <a:avLst/>
                <a:gdLst>
                  <a:gd name="T0" fmla="*/ 27 w 27"/>
                  <a:gd name="T1" fmla="*/ 6 h 29"/>
                  <a:gd name="T2" fmla="*/ 7 w 27"/>
                  <a:gd name="T3" fmla="*/ 29 h 29"/>
                  <a:gd name="T4" fmla="*/ 0 w 27"/>
                  <a:gd name="T5" fmla="*/ 21 h 29"/>
                  <a:gd name="T6" fmla="*/ 21 w 27"/>
                  <a:gd name="T7" fmla="*/ 0 h 29"/>
                  <a:gd name="T8" fmla="*/ 27 w 27"/>
                  <a:gd name="T9" fmla="*/ 6 h 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"/>
                  <a:gd name="T16" fmla="*/ 0 h 29"/>
                  <a:gd name="T17" fmla="*/ 27 w 27"/>
                  <a:gd name="T18" fmla="*/ 29 h 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" h="29">
                    <a:moveTo>
                      <a:pt x="27" y="6"/>
                    </a:moveTo>
                    <a:lnTo>
                      <a:pt x="7" y="29"/>
                    </a:lnTo>
                    <a:lnTo>
                      <a:pt x="0" y="21"/>
                    </a:lnTo>
                    <a:lnTo>
                      <a:pt x="21" y="0"/>
                    </a:lnTo>
                    <a:lnTo>
                      <a:pt x="27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72" name="Freeform 571"/>
              <p:cNvSpPr>
                <a:spLocks/>
              </p:cNvSpPr>
              <p:nvPr/>
            </p:nvSpPr>
            <p:spPr bwMode="auto">
              <a:xfrm>
                <a:off x="1030" y="131"/>
                <a:ext cx="6" cy="6"/>
              </a:xfrm>
              <a:custGeom>
                <a:avLst/>
                <a:gdLst>
                  <a:gd name="T0" fmla="*/ 27 w 27"/>
                  <a:gd name="T1" fmla="*/ 8 h 29"/>
                  <a:gd name="T2" fmla="*/ 6 w 27"/>
                  <a:gd name="T3" fmla="*/ 29 h 29"/>
                  <a:gd name="T4" fmla="*/ 0 w 27"/>
                  <a:gd name="T5" fmla="*/ 19 h 29"/>
                  <a:gd name="T6" fmla="*/ 23 w 27"/>
                  <a:gd name="T7" fmla="*/ 0 h 29"/>
                  <a:gd name="T8" fmla="*/ 27 w 27"/>
                  <a:gd name="T9" fmla="*/ 8 h 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"/>
                  <a:gd name="T16" fmla="*/ 0 h 29"/>
                  <a:gd name="T17" fmla="*/ 27 w 27"/>
                  <a:gd name="T18" fmla="*/ 29 h 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" h="29">
                    <a:moveTo>
                      <a:pt x="27" y="8"/>
                    </a:moveTo>
                    <a:lnTo>
                      <a:pt x="6" y="29"/>
                    </a:lnTo>
                    <a:lnTo>
                      <a:pt x="0" y="19"/>
                    </a:lnTo>
                    <a:lnTo>
                      <a:pt x="23" y="0"/>
                    </a:lnTo>
                    <a:lnTo>
                      <a:pt x="27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73" name="Freeform 572"/>
              <p:cNvSpPr>
                <a:spLocks/>
              </p:cNvSpPr>
              <p:nvPr/>
            </p:nvSpPr>
            <p:spPr bwMode="auto">
              <a:xfrm>
                <a:off x="1028" y="130"/>
                <a:ext cx="7" cy="5"/>
              </a:xfrm>
              <a:custGeom>
                <a:avLst/>
                <a:gdLst>
                  <a:gd name="T0" fmla="*/ 28 w 28"/>
                  <a:gd name="T1" fmla="*/ 7 h 26"/>
                  <a:gd name="T2" fmla="*/ 5 w 28"/>
                  <a:gd name="T3" fmla="*/ 26 h 26"/>
                  <a:gd name="T4" fmla="*/ 0 w 28"/>
                  <a:gd name="T5" fmla="*/ 16 h 26"/>
                  <a:gd name="T6" fmla="*/ 23 w 28"/>
                  <a:gd name="T7" fmla="*/ 0 h 26"/>
                  <a:gd name="T8" fmla="*/ 28 w 28"/>
                  <a:gd name="T9" fmla="*/ 7 h 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8"/>
                  <a:gd name="T16" fmla="*/ 0 h 26"/>
                  <a:gd name="T17" fmla="*/ 28 w 28"/>
                  <a:gd name="T18" fmla="*/ 26 h 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8" h="26">
                    <a:moveTo>
                      <a:pt x="28" y="7"/>
                    </a:moveTo>
                    <a:lnTo>
                      <a:pt x="5" y="26"/>
                    </a:lnTo>
                    <a:lnTo>
                      <a:pt x="0" y="16"/>
                    </a:lnTo>
                    <a:lnTo>
                      <a:pt x="23" y="0"/>
                    </a:lnTo>
                    <a:lnTo>
                      <a:pt x="28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74" name="Freeform 573"/>
              <p:cNvSpPr>
                <a:spLocks/>
              </p:cNvSpPr>
              <p:nvPr/>
            </p:nvSpPr>
            <p:spPr bwMode="auto">
              <a:xfrm>
                <a:off x="1027" y="128"/>
                <a:ext cx="7" cy="5"/>
              </a:xfrm>
              <a:custGeom>
                <a:avLst/>
                <a:gdLst>
                  <a:gd name="T0" fmla="*/ 28 w 28"/>
                  <a:gd name="T1" fmla="*/ 9 h 25"/>
                  <a:gd name="T2" fmla="*/ 5 w 28"/>
                  <a:gd name="T3" fmla="*/ 25 h 25"/>
                  <a:gd name="T4" fmla="*/ 0 w 28"/>
                  <a:gd name="T5" fmla="*/ 14 h 25"/>
                  <a:gd name="T6" fmla="*/ 24 w 28"/>
                  <a:gd name="T7" fmla="*/ 0 h 25"/>
                  <a:gd name="T8" fmla="*/ 28 w 28"/>
                  <a:gd name="T9" fmla="*/ 9 h 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8"/>
                  <a:gd name="T16" fmla="*/ 0 h 25"/>
                  <a:gd name="T17" fmla="*/ 28 w 28"/>
                  <a:gd name="T18" fmla="*/ 25 h 2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8" h="25">
                    <a:moveTo>
                      <a:pt x="28" y="9"/>
                    </a:moveTo>
                    <a:lnTo>
                      <a:pt x="5" y="25"/>
                    </a:lnTo>
                    <a:lnTo>
                      <a:pt x="0" y="14"/>
                    </a:lnTo>
                    <a:lnTo>
                      <a:pt x="24" y="0"/>
                    </a:lnTo>
                    <a:lnTo>
                      <a:pt x="28" y="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75" name="Freeform 574"/>
              <p:cNvSpPr>
                <a:spLocks/>
              </p:cNvSpPr>
              <p:nvPr/>
            </p:nvSpPr>
            <p:spPr bwMode="auto">
              <a:xfrm>
                <a:off x="1026" y="126"/>
                <a:ext cx="7" cy="5"/>
              </a:xfrm>
              <a:custGeom>
                <a:avLst/>
                <a:gdLst>
                  <a:gd name="T0" fmla="*/ 28 w 28"/>
                  <a:gd name="T1" fmla="*/ 9 h 23"/>
                  <a:gd name="T2" fmla="*/ 4 w 28"/>
                  <a:gd name="T3" fmla="*/ 23 h 23"/>
                  <a:gd name="T4" fmla="*/ 0 w 28"/>
                  <a:gd name="T5" fmla="*/ 10 h 23"/>
                  <a:gd name="T6" fmla="*/ 26 w 28"/>
                  <a:gd name="T7" fmla="*/ 0 h 23"/>
                  <a:gd name="T8" fmla="*/ 28 w 28"/>
                  <a:gd name="T9" fmla="*/ 9 h 2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8"/>
                  <a:gd name="T16" fmla="*/ 0 h 23"/>
                  <a:gd name="T17" fmla="*/ 28 w 28"/>
                  <a:gd name="T18" fmla="*/ 23 h 2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8" h="23">
                    <a:moveTo>
                      <a:pt x="28" y="9"/>
                    </a:moveTo>
                    <a:lnTo>
                      <a:pt x="4" y="23"/>
                    </a:lnTo>
                    <a:lnTo>
                      <a:pt x="0" y="10"/>
                    </a:lnTo>
                    <a:lnTo>
                      <a:pt x="26" y="0"/>
                    </a:lnTo>
                    <a:lnTo>
                      <a:pt x="28" y="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76" name="Freeform 575"/>
              <p:cNvSpPr>
                <a:spLocks/>
              </p:cNvSpPr>
              <p:nvPr/>
            </p:nvSpPr>
            <p:spPr bwMode="auto">
              <a:xfrm>
                <a:off x="1026" y="124"/>
                <a:ext cx="7" cy="4"/>
              </a:xfrm>
              <a:custGeom>
                <a:avLst/>
                <a:gdLst>
                  <a:gd name="T0" fmla="*/ 28 w 28"/>
                  <a:gd name="T1" fmla="*/ 8 h 18"/>
                  <a:gd name="T2" fmla="*/ 2 w 28"/>
                  <a:gd name="T3" fmla="*/ 18 h 18"/>
                  <a:gd name="T4" fmla="*/ 0 w 28"/>
                  <a:gd name="T5" fmla="*/ 6 h 18"/>
                  <a:gd name="T6" fmla="*/ 26 w 28"/>
                  <a:gd name="T7" fmla="*/ 0 h 18"/>
                  <a:gd name="T8" fmla="*/ 28 w 28"/>
                  <a:gd name="T9" fmla="*/ 8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8"/>
                  <a:gd name="T16" fmla="*/ 0 h 18"/>
                  <a:gd name="T17" fmla="*/ 28 w 28"/>
                  <a:gd name="T18" fmla="*/ 18 h 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8" h="18">
                    <a:moveTo>
                      <a:pt x="28" y="8"/>
                    </a:moveTo>
                    <a:lnTo>
                      <a:pt x="2" y="18"/>
                    </a:lnTo>
                    <a:lnTo>
                      <a:pt x="0" y="6"/>
                    </a:lnTo>
                    <a:lnTo>
                      <a:pt x="26" y="0"/>
                    </a:lnTo>
                    <a:lnTo>
                      <a:pt x="28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77" name="Freeform 576"/>
              <p:cNvSpPr>
                <a:spLocks/>
              </p:cNvSpPr>
              <p:nvPr/>
            </p:nvSpPr>
            <p:spPr bwMode="auto">
              <a:xfrm>
                <a:off x="1025" y="122"/>
                <a:ext cx="7" cy="4"/>
              </a:xfrm>
              <a:custGeom>
                <a:avLst/>
                <a:gdLst>
                  <a:gd name="T0" fmla="*/ 28 w 28"/>
                  <a:gd name="T1" fmla="*/ 10 h 16"/>
                  <a:gd name="T2" fmla="*/ 2 w 28"/>
                  <a:gd name="T3" fmla="*/ 16 h 16"/>
                  <a:gd name="T4" fmla="*/ 0 w 28"/>
                  <a:gd name="T5" fmla="*/ 3 h 16"/>
                  <a:gd name="T6" fmla="*/ 26 w 28"/>
                  <a:gd name="T7" fmla="*/ 0 h 16"/>
                  <a:gd name="T8" fmla="*/ 28 w 28"/>
                  <a:gd name="T9" fmla="*/ 10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8"/>
                  <a:gd name="T16" fmla="*/ 0 h 16"/>
                  <a:gd name="T17" fmla="*/ 28 w 28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8" h="16">
                    <a:moveTo>
                      <a:pt x="28" y="10"/>
                    </a:moveTo>
                    <a:lnTo>
                      <a:pt x="2" y="16"/>
                    </a:lnTo>
                    <a:lnTo>
                      <a:pt x="0" y="3"/>
                    </a:lnTo>
                    <a:lnTo>
                      <a:pt x="26" y="0"/>
                    </a:lnTo>
                    <a:lnTo>
                      <a:pt x="28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78" name="Freeform 577"/>
              <p:cNvSpPr>
                <a:spLocks/>
              </p:cNvSpPr>
              <p:nvPr/>
            </p:nvSpPr>
            <p:spPr bwMode="auto">
              <a:xfrm>
                <a:off x="1025" y="120"/>
                <a:ext cx="7" cy="3"/>
              </a:xfrm>
              <a:custGeom>
                <a:avLst/>
                <a:gdLst>
                  <a:gd name="T0" fmla="*/ 26 w 26"/>
                  <a:gd name="T1" fmla="*/ 10 h 13"/>
                  <a:gd name="T2" fmla="*/ 0 w 26"/>
                  <a:gd name="T3" fmla="*/ 13 h 13"/>
                  <a:gd name="T4" fmla="*/ 0 w 26"/>
                  <a:gd name="T5" fmla="*/ 0 h 13"/>
                  <a:gd name="T6" fmla="*/ 26 w 26"/>
                  <a:gd name="T7" fmla="*/ 0 h 13"/>
                  <a:gd name="T8" fmla="*/ 26 w 26"/>
                  <a:gd name="T9" fmla="*/ 10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"/>
                  <a:gd name="T16" fmla="*/ 0 h 13"/>
                  <a:gd name="T17" fmla="*/ 26 w 26"/>
                  <a:gd name="T18" fmla="*/ 13 h 1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" h="13">
                    <a:moveTo>
                      <a:pt x="26" y="10"/>
                    </a:moveTo>
                    <a:lnTo>
                      <a:pt x="0" y="13"/>
                    </a:lnTo>
                    <a:lnTo>
                      <a:pt x="0" y="0"/>
                    </a:lnTo>
                    <a:lnTo>
                      <a:pt x="26" y="0"/>
                    </a:lnTo>
                    <a:lnTo>
                      <a:pt x="26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79" name="Freeform 578"/>
              <p:cNvSpPr>
                <a:spLocks/>
              </p:cNvSpPr>
              <p:nvPr/>
            </p:nvSpPr>
            <p:spPr bwMode="auto">
              <a:xfrm>
                <a:off x="1025" y="118"/>
                <a:ext cx="7" cy="2"/>
              </a:xfrm>
              <a:custGeom>
                <a:avLst/>
                <a:gdLst>
                  <a:gd name="T0" fmla="*/ 26 w 26"/>
                  <a:gd name="T1" fmla="*/ 13 h 13"/>
                  <a:gd name="T2" fmla="*/ 0 w 26"/>
                  <a:gd name="T3" fmla="*/ 13 h 13"/>
                  <a:gd name="T4" fmla="*/ 0 w 26"/>
                  <a:gd name="T5" fmla="*/ 0 h 13"/>
                  <a:gd name="T6" fmla="*/ 26 w 26"/>
                  <a:gd name="T7" fmla="*/ 3 h 13"/>
                  <a:gd name="T8" fmla="*/ 26 w 26"/>
                  <a:gd name="T9" fmla="*/ 13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"/>
                  <a:gd name="T16" fmla="*/ 0 h 13"/>
                  <a:gd name="T17" fmla="*/ 26 w 26"/>
                  <a:gd name="T18" fmla="*/ 13 h 1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" h="13">
                    <a:moveTo>
                      <a:pt x="26" y="13"/>
                    </a:moveTo>
                    <a:lnTo>
                      <a:pt x="0" y="13"/>
                    </a:lnTo>
                    <a:lnTo>
                      <a:pt x="0" y="0"/>
                    </a:lnTo>
                    <a:lnTo>
                      <a:pt x="26" y="3"/>
                    </a:lnTo>
                    <a:lnTo>
                      <a:pt x="26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80" name="Freeform 579"/>
              <p:cNvSpPr>
                <a:spLocks/>
              </p:cNvSpPr>
              <p:nvPr/>
            </p:nvSpPr>
            <p:spPr bwMode="auto">
              <a:xfrm>
                <a:off x="1025" y="115"/>
                <a:ext cx="7" cy="3"/>
              </a:xfrm>
              <a:custGeom>
                <a:avLst/>
                <a:gdLst>
                  <a:gd name="T0" fmla="*/ 26 w 28"/>
                  <a:gd name="T1" fmla="*/ 16 h 16"/>
                  <a:gd name="T2" fmla="*/ 0 w 28"/>
                  <a:gd name="T3" fmla="*/ 13 h 16"/>
                  <a:gd name="T4" fmla="*/ 2 w 28"/>
                  <a:gd name="T5" fmla="*/ 0 h 16"/>
                  <a:gd name="T6" fmla="*/ 28 w 28"/>
                  <a:gd name="T7" fmla="*/ 7 h 16"/>
                  <a:gd name="T8" fmla="*/ 26 w 28"/>
                  <a:gd name="T9" fmla="*/ 16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8"/>
                  <a:gd name="T16" fmla="*/ 0 h 16"/>
                  <a:gd name="T17" fmla="*/ 28 w 28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8" h="16">
                    <a:moveTo>
                      <a:pt x="26" y="16"/>
                    </a:moveTo>
                    <a:lnTo>
                      <a:pt x="0" y="13"/>
                    </a:lnTo>
                    <a:lnTo>
                      <a:pt x="2" y="0"/>
                    </a:lnTo>
                    <a:lnTo>
                      <a:pt x="28" y="7"/>
                    </a:lnTo>
                    <a:lnTo>
                      <a:pt x="26" y="1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81" name="Freeform 580"/>
              <p:cNvSpPr>
                <a:spLocks/>
              </p:cNvSpPr>
              <p:nvPr/>
            </p:nvSpPr>
            <p:spPr bwMode="auto">
              <a:xfrm>
                <a:off x="1026" y="113"/>
                <a:ext cx="7" cy="4"/>
              </a:xfrm>
              <a:custGeom>
                <a:avLst/>
                <a:gdLst>
                  <a:gd name="T0" fmla="*/ 26 w 28"/>
                  <a:gd name="T1" fmla="*/ 20 h 20"/>
                  <a:gd name="T2" fmla="*/ 0 w 28"/>
                  <a:gd name="T3" fmla="*/ 13 h 20"/>
                  <a:gd name="T4" fmla="*/ 2 w 28"/>
                  <a:gd name="T5" fmla="*/ 0 h 20"/>
                  <a:gd name="T6" fmla="*/ 28 w 28"/>
                  <a:gd name="T7" fmla="*/ 10 h 20"/>
                  <a:gd name="T8" fmla="*/ 26 w 28"/>
                  <a:gd name="T9" fmla="*/ 20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8"/>
                  <a:gd name="T16" fmla="*/ 0 h 20"/>
                  <a:gd name="T17" fmla="*/ 28 w 28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8" h="20">
                    <a:moveTo>
                      <a:pt x="26" y="20"/>
                    </a:moveTo>
                    <a:lnTo>
                      <a:pt x="0" y="13"/>
                    </a:lnTo>
                    <a:lnTo>
                      <a:pt x="2" y="0"/>
                    </a:lnTo>
                    <a:lnTo>
                      <a:pt x="28" y="10"/>
                    </a:lnTo>
                    <a:lnTo>
                      <a:pt x="26" y="2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82" name="Freeform 581"/>
              <p:cNvSpPr>
                <a:spLocks/>
              </p:cNvSpPr>
              <p:nvPr/>
            </p:nvSpPr>
            <p:spPr bwMode="auto">
              <a:xfrm>
                <a:off x="1026" y="110"/>
                <a:ext cx="7" cy="5"/>
              </a:xfrm>
              <a:custGeom>
                <a:avLst/>
                <a:gdLst>
                  <a:gd name="T0" fmla="*/ 26 w 28"/>
                  <a:gd name="T1" fmla="*/ 21 h 21"/>
                  <a:gd name="T2" fmla="*/ 0 w 28"/>
                  <a:gd name="T3" fmla="*/ 11 h 21"/>
                  <a:gd name="T4" fmla="*/ 4 w 28"/>
                  <a:gd name="T5" fmla="*/ 0 h 21"/>
                  <a:gd name="T6" fmla="*/ 28 w 28"/>
                  <a:gd name="T7" fmla="*/ 13 h 21"/>
                  <a:gd name="T8" fmla="*/ 26 w 28"/>
                  <a:gd name="T9" fmla="*/ 21 h 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8"/>
                  <a:gd name="T16" fmla="*/ 0 h 21"/>
                  <a:gd name="T17" fmla="*/ 28 w 28"/>
                  <a:gd name="T18" fmla="*/ 21 h 2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8" h="21">
                    <a:moveTo>
                      <a:pt x="26" y="21"/>
                    </a:moveTo>
                    <a:lnTo>
                      <a:pt x="0" y="11"/>
                    </a:lnTo>
                    <a:lnTo>
                      <a:pt x="4" y="0"/>
                    </a:lnTo>
                    <a:lnTo>
                      <a:pt x="28" y="13"/>
                    </a:lnTo>
                    <a:lnTo>
                      <a:pt x="26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83" name="Freeform 582"/>
              <p:cNvSpPr>
                <a:spLocks/>
              </p:cNvSpPr>
              <p:nvPr/>
            </p:nvSpPr>
            <p:spPr bwMode="auto">
              <a:xfrm>
                <a:off x="1027" y="108"/>
                <a:ext cx="7" cy="5"/>
              </a:xfrm>
              <a:custGeom>
                <a:avLst/>
                <a:gdLst>
                  <a:gd name="T0" fmla="*/ 24 w 28"/>
                  <a:gd name="T1" fmla="*/ 24 h 24"/>
                  <a:gd name="T2" fmla="*/ 0 w 28"/>
                  <a:gd name="T3" fmla="*/ 11 h 24"/>
                  <a:gd name="T4" fmla="*/ 5 w 28"/>
                  <a:gd name="T5" fmla="*/ 0 h 24"/>
                  <a:gd name="T6" fmla="*/ 28 w 28"/>
                  <a:gd name="T7" fmla="*/ 16 h 24"/>
                  <a:gd name="T8" fmla="*/ 24 w 28"/>
                  <a:gd name="T9" fmla="*/ 24 h 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8"/>
                  <a:gd name="T16" fmla="*/ 0 h 24"/>
                  <a:gd name="T17" fmla="*/ 28 w 28"/>
                  <a:gd name="T18" fmla="*/ 24 h 2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8" h="24">
                    <a:moveTo>
                      <a:pt x="24" y="24"/>
                    </a:moveTo>
                    <a:lnTo>
                      <a:pt x="0" y="11"/>
                    </a:lnTo>
                    <a:lnTo>
                      <a:pt x="5" y="0"/>
                    </a:lnTo>
                    <a:lnTo>
                      <a:pt x="28" y="16"/>
                    </a:lnTo>
                    <a:lnTo>
                      <a:pt x="24" y="2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84" name="Freeform 583"/>
              <p:cNvSpPr>
                <a:spLocks/>
              </p:cNvSpPr>
              <p:nvPr/>
            </p:nvSpPr>
            <p:spPr bwMode="auto">
              <a:xfrm>
                <a:off x="1028" y="106"/>
                <a:ext cx="7" cy="5"/>
              </a:xfrm>
              <a:custGeom>
                <a:avLst/>
                <a:gdLst>
                  <a:gd name="T0" fmla="*/ 23 w 28"/>
                  <a:gd name="T1" fmla="*/ 27 h 27"/>
                  <a:gd name="T2" fmla="*/ 0 w 28"/>
                  <a:gd name="T3" fmla="*/ 11 h 27"/>
                  <a:gd name="T4" fmla="*/ 5 w 28"/>
                  <a:gd name="T5" fmla="*/ 0 h 27"/>
                  <a:gd name="T6" fmla="*/ 28 w 28"/>
                  <a:gd name="T7" fmla="*/ 19 h 27"/>
                  <a:gd name="T8" fmla="*/ 23 w 28"/>
                  <a:gd name="T9" fmla="*/ 27 h 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8"/>
                  <a:gd name="T16" fmla="*/ 0 h 27"/>
                  <a:gd name="T17" fmla="*/ 28 w 28"/>
                  <a:gd name="T18" fmla="*/ 27 h 2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8" h="27">
                    <a:moveTo>
                      <a:pt x="23" y="27"/>
                    </a:moveTo>
                    <a:lnTo>
                      <a:pt x="0" y="11"/>
                    </a:lnTo>
                    <a:lnTo>
                      <a:pt x="5" y="0"/>
                    </a:lnTo>
                    <a:lnTo>
                      <a:pt x="28" y="19"/>
                    </a:lnTo>
                    <a:lnTo>
                      <a:pt x="23" y="2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85" name="Freeform 584"/>
              <p:cNvSpPr>
                <a:spLocks/>
              </p:cNvSpPr>
              <p:nvPr/>
            </p:nvSpPr>
            <p:spPr bwMode="auto">
              <a:xfrm>
                <a:off x="1030" y="104"/>
                <a:ext cx="6" cy="6"/>
              </a:xfrm>
              <a:custGeom>
                <a:avLst/>
                <a:gdLst>
                  <a:gd name="T0" fmla="*/ 23 w 27"/>
                  <a:gd name="T1" fmla="*/ 29 h 29"/>
                  <a:gd name="T2" fmla="*/ 0 w 27"/>
                  <a:gd name="T3" fmla="*/ 10 h 29"/>
                  <a:gd name="T4" fmla="*/ 6 w 27"/>
                  <a:gd name="T5" fmla="*/ 0 h 29"/>
                  <a:gd name="T6" fmla="*/ 27 w 27"/>
                  <a:gd name="T7" fmla="*/ 21 h 29"/>
                  <a:gd name="T8" fmla="*/ 23 w 27"/>
                  <a:gd name="T9" fmla="*/ 29 h 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"/>
                  <a:gd name="T16" fmla="*/ 0 h 29"/>
                  <a:gd name="T17" fmla="*/ 27 w 27"/>
                  <a:gd name="T18" fmla="*/ 29 h 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" h="29">
                    <a:moveTo>
                      <a:pt x="23" y="29"/>
                    </a:moveTo>
                    <a:lnTo>
                      <a:pt x="0" y="10"/>
                    </a:lnTo>
                    <a:lnTo>
                      <a:pt x="6" y="0"/>
                    </a:lnTo>
                    <a:lnTo>
                      <a:pt x="27" y="21"/>
                    </a:lnTo>
                    <a:lnTo>
                      <a:pt x="23" y="2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86" name="Freeform 585"/>
              <p:cNvSpPr>
                <a:spLocks/>
              </p:cNvSpPr>
              <p:nvPr/>
            </p:nvSpPr>
            <p:spPr bwMode="auto">
              <a:xfrm>
                <a:off x="1031" y="102"/>
                <a:ext cx="7" cy="6"/>
              </a:xfrm>
              <a:custGeom>
                <a:avLst/>
                <a:gdLst>
                  <a:gd name="T0" fmla="*/ 21 w 27"/>
                  <a:gd name="T1" fmla="*/ 30 h 30"/>
                  <a:gd name="T2" fmla="*/ 0 w 27"/>
                  <a:gd name="T3" fmla="*/ 9 h 30"/>
                  <a:gd name="T4" fmla="*/ 7 w 27"/>
                  <a:gd name="T5" fmla="*/ 0 h 30"/>
                  <a:gd name="T6" fmla="*/ 27 w 27"/>
                  <a:gd name="T7" fmla="*/ 24 h 30"/>
                  <a:gd name="T8" fmla="*/ 21 w 27"/>
                  <a:gd name="T9" fmla="*/ 30 h 3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"/>
                  <a:gd name="T16" fmla="*/ 0 h 30"/>
                  <a:gd name="T17" fmla="*/ 27 w 27"/>
                  <a:gd name="T18" fmla="*/ 30 h 3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" h="30">
                    <a:moveTo>
                      <a:pt x="21" y="30"/>
                    </a:moveTo>
                    <a:lnTo>
                      <a:pt x="0" y="9"/>
                    </a:lnTo>
                    <a:lnTo>
                      <a:pt x="7" y="0"/>
                    </a:lnTo>
                    <a:lnTo>
                      <a:pt x="27" y="24"/>
                    </a:lnTo>
                    <a:lnTo>
                      <a:pt x="21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87" name="Freeform 586"/>
              <p:cNvSpPr>
                <a:spLocks/>
              </p:cNvSpPr>
              <p:nvPr/>
            </p:nvSpPr>
            <p:spPr bwMode="auto">
              <a:xfrm>
                <a:off x="1033" y="101"/>
                <a:ext cx="6" cy="6"/>
              </a:xfrm>
              <a:custGeom>
                <a:avLst/>
                <a:gdLst>
                  <a:gd name="T0" fmla="*/ 20 w 25"/>
                  <a:gd name="T1" fmla="*/ 32 h 32"/>
                  <a:gd name="T2" fmla="*/ 0 w 25"/>
                  <a:gd name="T3" fmla="*/ 8 h 32"/>
                  <a:gd name="T4" fmla="*/ 8 w 25"/>
                  <a:gd name="T5" fmla="*/ 0 h 32"/>
                  <a:gd name="T6" fmla="*/ 25 w 25"/>
                  <a:gd name="T7" fmla="*/ 26 h 32"/>
                  <a:gd name="T8" fmla="*/ 20 w 25"/>
                  <a:gd name="T9" fmla="*/ 3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"/>
                  <a:gd name="T16" fmla="*/ 0 h 32"/>
                  <a:gd name="T17" fmla="*/ 25 w 25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" h="32">
                    <a:moveTo>
                      <a:pt x="20" y="32"/>
                    </a:moveTo>
                    <a:lnTo>
                      <a:pt x="0" y="8"/>
                    </a:lnTo>
                    <a:lnTo>
                      <a:pt x="8" y="0"/>
                    </a:lnTo>
                    <a:lnTo>
                      <a:pt x="25" y="26"/>
                    </a:lnTo>
                    <a:lnTo>
                      <a:pt x="2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88" name="Freeform 587"/>
              <p:cNvSpPr>
                <a:spLocks/>
              </p:cNvSpPr>
              <p:nvPr/>
            </p:nvSpPr>
            <p:spPr bwMode="auto">
              <a:xfrm>
                <a:off x="1035" y="99"/>
                <a:ext cx="6" cy="7"/>
              </a:xfrm>
              <a:custGeom>
                <a:avLst/>
                <a:gdLst>
                  <a:gd name="T0" fmla="*/ 17 w 24"/>
                  <a:gd name="T1" fmla="*/ 34 h 34"/>
                  <a:gd name="T2" fmla="*/ 0 w 24"/>
                  <a:gd name="T3" fmla="*/ 8 h 34"/>
                  <a:gd name="T4" fmla="*/ 9 w 24"/>
                  <a:gd name="T5" fmla="*/ 0 h 34"/>
                  <a:gd name="T6" fmla="*/ 24 w 24"/>
                  <a:gd name="T7" fmla="*/ 28 h 34"/>
                  <a:gd name="T8" fmla="*/ 17 w 24"/>
                  <a:gd name="T9" fmla="*/ 34 h 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4"/>
                  <a:gd name="T16" fmla="*/ 0 h 34"/>
                  <a:gd name="T17" fmla="*/ 24 w 24"/>
                  <a:gd name="T18" fmla="*/ 34 h 3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4" h="34">
                    <a:moveTo>
                      <a:pt x="17" y="34"/>
                    </a:moveTo>
                    <a:lnTo>
                      <a:pt x="0" y="8"/>
                    </a:lnTo>
                    <a:lnTo>
                      <a:pt x="9" y="0"/>
                    </a:lnTo>
                    <a:lnTo>
                      <a:pt x="24" y="28"/>
                    </a:lnTo>
                    <a:lnTo>
                      <a:pt x="17" y="3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89" name="Freeform 588"/>
              <p:cNvSpPr>
                <a:spLocks/>
              </p:cNvSpPr>
              <p:nvPr/>
            </p:nvSpPr>
            <p:spPr bwMode="auto">
              <a:xfrm>
                <a:off x="1037" y="98"/>
                <a:ext cx="5" cy="7"/>
              </a:xfrm>
              <a:custGeom>
                <a:avLst/>
                <a:gdLst>
                  <a:gd name="T0" fmla="*/ 15 w 21"/>
                  <a:gd name="T1" fmla="*/ 34 h 34"/>
                  <a:gd name="T2" fmla="*/ 0 w 21"/>
                  <a:gd name="T3" fmla="*/ 6 h 34"/>
                  <a:gd name="T4" fmla="*/ 9 w 21"/>
                  <a:gd name="T5" fmla="*/ 0 h 34"/>
                  <a:gd name="T6" fmla="*/ 21 w 21"/>
                  <a:gd name="T7" fmla="*/ 30 h 34"/>
                  <a:gd name="T8" fmla="*/ 15 w 21"/>
                  <a:gd name="T9" fmla="*/ 34 h 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"/>
                  <a:gd name="T16" fmla="*/ 0 h 34"/>
                  <a:gd name="T17" fmla="*/ 21 w 21"/>
                  <a:gd name="T18" fmla="*/ 34 h 3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" h="34">
                    <a:moveTo>
                      <a:pt x="15" y="34"/>
                    </a:moveTo>
                    <a:lnTo>
                      <a:pt x="0" y="6"/>
                    </a:lnTo>
                    <a:lnTo>
                      <a:pt x="9" y="0"/>
                    </a:lnTo>
                    <a:lnTo>
                      <a:pt x="21" y="30"/>
                    </a:lnTo>
                    <a:lnTo>
                      <a:pt x="15" y="3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90" name="Freeform 589"/>
              <p:cNvSpPr>
                <a:spLocks/>
              </p:cNvSpPr>
              <p:nvPr/>
            </p:nvSpPr>
            <p:spPr bwMode="auto">
              <a:xfrm>
                <a:off x="1039" y="97"/>
                <a:ext cx="5" cy="7"/>
              </a:xfrm>
              <a:custGeom>
                <a:avLst/>
                <a:gdLst>
                  <a:gd name="T0" fmla="*/ 12 w 20"/>
                  <a:gd name="T1" fmla="*/ 35 h 35"/>
                  <a:gd name="T2" fmla="*/ 0 w 20"/>
                  <a:gd name="T3" fmla="*/ 5 h 35"/>
                  <a:gd name="T4" fmla="*/ 10 w 20"/>
                  <a:gd name="T5" fmla="*/ 0 h 35"/>
                  <a:gd name="T6" fmla="*/ 20 w 20"/>
                  <a:gd name="T7" fmla="*/ 30 h 35"/>
                  <a:gd name="T8" fmla="*/ 12 w 20"/>
                  <a:gd name="T9" fmla="*/ 35 h 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35"/>
                  <a:gd name="T17" fmla="*/ 20 w 20"/>
                  <a:gd name="T18" fmla="*/ 35 h 3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35">
                    <a:moveTo>
                      <a:pt x="12" y="35"/>
                    </a:moveTo>
                    <a:lnTo>
                      <a:pt x="0" y="5"/>
                    </a:lnTo>
                    <a:lnTo>
                      <a:pt x="10" y="0"/>
                    </a:lnTo>
                    <a:lnTo>
                      <a:pt x="20" y="30"/>
                    </a:lnTo>
                    <a:lnTo>
                      <a:pt x="12" y="3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91" name="Freeform 590"/>
              <p:cNvSpPr>
                <a:spLocks/>
              </p:cNvSpPr>
              <p:nvPr/>
            </p:nvSpPr>
            <p:spPr bwMode="auto">
              <a:xfrm>
                <a:off x="1042" y="96"/>
                <a:ext cx="4" cy="7"/>
              </a:xfrm>
              <a:custGeom>
                <a:avLst/>
                <a:gdLst>
                  <a:gd name="T0" fmla="*/ 10 w 17"/>
                  <a:gd name="T1" fmla="*/ 35 h 35"/>
                  <a:gd name="T2" fmla="*/ 0 w 17"/>
                  <a:gd name="T3" fmla="*/ 5 h 35"/>
                  <a:gd name="T4" fmla="*/ 10 w 17"/>
                  <a:gd name="T5" fmla="*/ 0 h 35"/>
                  <a:gd name="T6" fmla="*/ 17 w 17"/>
                  <a:gd name="T7" fmla="*/ 32 h 35"/>
                  <a:gd name="T8" fmla="*/ 10 w 17"/>
                  <a:gd name="T9" fmla="*/ 35 h 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"/>
                  <a:gd name="T16" fmla="*/ 0 h 35"/>
                  <a:gd name="T17" fmla="*/ 17 w 17"/>
                  <a:gd name="T18" fmla="*/ 35 h 3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" h="35">
                    <a:moveTo>
                      <a:pt x="10" y="35"/>
                    </a:moveTo>
                    <a:lnTo>
                      <a:pt x="0" y="5"/>
                    </a:lnTo>
                    <a:lnTo>
                      <a:pt x="10" y="0"/>
                    </a:lnTo>
                    <a:lnTo>
                      <a:pt x="17" y="32"/>
                    </a:lnTo>
                    <a:lnTo>
                      <a:pt x="10" y="3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92" name="Freeform 591"/>
              <p:cNvSpPr>
                <a:spLocks/>
              </p:cNvSpPr>
              <p:nvPr/>
            </p:nvSpPr>
            <p:spPr bwMode="auto">
              <a:xfrm>
                <a:off x="1044" y="95"/>
                <a:ext cx="4" cy="7"/>
              </a:xfrm>
              <a:custGeom>
                <a:avLst/>
                <a:gdLst>
                  <a:gd name="T0" fmla="*/ 7 w 15"/>
                  <a:gd name="T1" fmla="*/ 34 h 34"/>
                  <a:gd name="T2" fmla="*/ 0 w 15"/>
                  <a:gd name="T3" fmla="*/ 2 h 34"/>
                  <a:gd name="T4" fmla="*/ 10 w 15"/>
                  <a:gd name="T5" fmla="*/ 0 h 34"/>
                  <a:gd name="T6" fmla="*/ 15 w 15"/>
                  <a:gd name="T7" fmla="*/ 32 h 34"/>
                  <a:gd name="T8" fmla="*/ 7 w 15"/>
                  <a:gd name="T9" fmla="*/ 34 h 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5"/>
                  <a:gd name="T16" fmla="*/ 0 h 34"/>
                  <a:gd name="T17" fmla="*/ 15 w 15"/>
                  <a:gd name="T18" fmla="*/ 34 h 3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5" h="34">
                    <a:moveTo>
                      <a:pt x="7" y="34"/>
                    </a:moveTo>
                    <a:lnTo>
                      <a:pt x="0" y="2"/>
                    </a:lnTo>
                    <a:lnTo>
                      <a:pt x="10" y="0"/>
                    </a:lnTo>
                    <a:lnTo>
                      <a:pt x="15" y="32"/>
                    </a:lnTo>
                    <a:lnTo>
                      <a:pt x="7" y="3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93" name="Freeform 592"/>
              <p:cNvSpPr>
                <a:spLocks/>
              </p:cNvSpPr>
              <p:nvPr/>
            </p:nvSpPr>
            <p:spPr bwMode="auto">
              <a:xfrm>
                <a:off x="1047" y="95"/>
                <a:ext cx="3" cy="7"/>
              </a:xfrm>
              <a:custGeom>
                <a:avLst/>
                <a:gdLst>
                  <a:gd name="T0" fmla="*/ 5 w 13"/>
                  <a:gd name="T1" fmla="*/ 35 h 35"/>
                  <a:gd name="T2" fmla="*/ 0 w 13"/>
                  <a:gd name="T3" fmla="*/ 3 h 35"/>
                  <a:gd name="T4" fmla="*/ 10 w 13"/>
                  <a:gd name="T5" fmla="*/ 0 h 35"/>
                  <a:gd name="T6" fmla="*/ 13 w 13"/>
                  <a:gd name="T7" fmla="*/ 34 h 35"/>
                  <a:gd name="T8" fmla="*/ 5 w 13"/>
                  <a:gd name="T9" fmla="*/ 35 h 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"/>
                  <a:gd name="T16" fmla="*/ 0 h 35"/>
                  <a:gd name="T17" fmla="*/ 13 w 13"/>
                  <a:gd name="T18" fmla="*/ 35 h 3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" h="35">
                    <a:moveTo>
                      <a:pt x="5" y="35"/>
                    </a:moveTo>
                    <a:lnTo>
                      <a:pt x="0" y="3"/>
                    </a:lnTo>
                    <a:lnTo>
                      <a:pt x="10" y="0"/>
                    </a:lnTo>
                    <a:lnTo>
                      <a:pt x="13" y="34"/>
                    </a:lnTo>
                    <a:lnTo>
                      <a:pt x="5" y="3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94" name="Freeform 593"/>
              <p:cNvSpPr>
                <a:spLocks/>
              </p:cNvSpPr>
              <p:nvPr/>
            </p:nvSpPr>
            <p:spPr bwMode="auto">
              <a:xfrm>
                <a:off x="1049" y="95"/>
                <a:ext cx="3" cy="7"/>
              </a:xfrm>
              <a:custGeom>
                <a:avLst/>
                <a:gdLst>
                  <a:gd name="T0" fmla="*/ 3 w 11"/>
                  <a:gd name="T1" fmla="*/ 34 h 34"/>
                  <a:gd name="T2" fmla="*/ 0 w 11"/>
                  <a:gd name="T3" fmla="*/ 0 h 34"/>
                  <a:gd name="T4" fmla="*/ 11 w 11"/>
                  <a:gd name="T5" fmla="*/ 0 h 34"/>
                  <a:gd name="T6" fmla="*/ 11 w 11"/>
                  <a:gd name="T7" fmla="*/ 32 h 34"/>
                  <a:gd name="T8" fmla="*/ 3 w 11"/>
                  <a:gd name="T9" fmla="*/ 34 h 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"/>
                  <a:gd name="T16" fmla="*/ 0 h 34"/>
                  <a:gd name="T17" fmla="*/ 11 w 11"/>
                  <a:gd name="T18" fmla="*/ 34 h 3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" h="34">
                    <a:moveTo>
                      <a:pt x="3" y="34"/>
                    </a:moveTo>
                    <a:lnTo>
                      <a:pt x="0" y="0"/>
                    </a:lnTo>
                    <a:lnTo>
                      <a:pt x="11" y="0"/>
                    </a:lnTo>
                    <a:lnTo>
                      <a:pt x="11" y="32"/>
                    </a:lnTo>
                    <a:lnTo>
                      <a:pt x="3" y="3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95" name="Freeform 594"/>
              <p:cNvSpPr>
                <a:spLocks/>
              </p:cNvSpPr>
              <p:nvPr/>
            </p:nvSpPr>
            <p:spPr bwMode="auto">
              <a:xfrm>
                <a:off x="1052" y="95"/>
                <a:ext cx="3" cy="7"/>
              </a:xfrm>
              <a:custGeom>
                <a:avLst/>
                <a:gdLst>
                  <a:gd name="T0" fmla="*/ 0 w 11"/>
                  <a:gd name="T1" fmla="*/ 32 h 34"/>
                  <a:gd name="T2" fmla="*/ 0 w 11"/>
                  <a:gd name="T3" fmla="*/ 0 h 34"/>
                  <a:gd name="T4" fmla="*/ 11 w 11"/>
                  <a:gd name="T5" fmla="*/ 0 h 34"/>
                  <a:gd name="T6" fmla="*/ 9 w 11"/>
                  <a:gd name="T7" fmla="*/ 34 h 34"/>
                  <a:gd name="T8" fmla="*/ 0 w 11"/>
                  <a:gd name="T9" fmla="*/ 32 h 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"/>
                  <a:gd name="T16" fmla="*/ 0 h 34"/>
                  <a:gd name="T17" fmla="*/ 11 w 11"/>
                  <a:gd name="T18" fmla="*/ 34 h 3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" h="34">
                    <a:moveTo>
                      <a:pt x="0" y="32"/>
                    </a:moveTo>
                    <a:lnTo>
                      <a:pt x="0" y="0"/>
                    </a:lnTo>
                    <a:lnTo>
                      <a:pt x="11" y="0"/>
                    </a:lnTo>
                    <a:lnTo>
                      <a:pt x="9" y="34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endParaRPr lang="en-US" sz="11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96" name="Freeform 595"/>
              <p:cNvSpPr>
                <a:spLocks/>
              </p:cNvSpPr>
              <p:nvPr/>
            </p:nvSpPr>
            <p:spPr bwMode="auto">
              <a:xfrm>
                <a:off x="1166" y="152"/>
                <a:ext cx="20" cy="17"/>
              </a:xfrm>
              <a:custGeom>
                <a:avLst/>
                <a:gdLst>
                  <a:gd name="T0" fmla="*/ 39 w 78"/>
                  <a:gd name="T1" fmla="*/ 0 h 86"/>
                  <a:gd name="T2" fmla="*/ 47 w 78"/>
                  <a:gd name="T3" fmla="*/ 2 h 86"/>
                  <a:gd name="T4" fmla="*/ 54 w 78"/>
                  <a:gd name="T5" fmla="*/ 4 h 86"/>
                  <a:gd name="T6" fmla="*/ 61 w 78"/>
                  <a:gd name="T7" fmla="*/ 8 h 86"/>
                  <a:gd name="T8" fmla="*/ 66 w 78"/>
                  <a:gd name="T9" fmla="*/ 13 h 86"/>
                  <a:gd name="T10" fmla="*/ 71 w 78"/>
                  <a:gd name="T11" fmla="*/ 19 h 86"/>
                  <a:gd name="T12" fmla="*/ 75 w 78"/>
                  <a:gd name="T13" fmla="*/ 26 h 86"/>
                  <a:gd name="T14" fmla="*/ 77 w 78"/>
                  <a:gd name="T15" fmla="*/ 34 h 86"/>
                  <a:gd name="T16" fmla="*/ 78 w 78"/>
                  <a:gd name="T17" fmla="*/ 42 h 86"/>
                  <a:gd name="T18" fmla="*/ 77 w 78"/>
                  <a:gd name="T19" fmla="*/ 51 h 86"/>
                  <a:gd name="T20" fmla="*/ 75 w 78"/>
                  <a:gd name="T21" fmla="*/ 60 h 86"/>
                  <a:gd name="T22" fmla="*/ 71 w 78"/>
                  <a:gd name="T23" fmla="*/ 67 h 86"/>
                  <a:gd name="T24" fmla="*/ 66 w 78"/>
                  <a:gd name="T25" fmla="*/ 73 h 86"/>
                  <a:gd name="T26" fmla="*/ 61 w 78"/>
                  <a:gd name="T27" fmla="*/ 78 h 86"/>
                  <a:gd name="T28" fmla="*/ 54 w 78"/>
                  <a:gd name="T29" fmla="*/ 82 h 86"/>
                  <a:gd name="T30" fmla="*/ 47 w 78"/>
                  <a:gd name="T31" fmla="*/ 85 h 86"/>
                  <a:gd name="T32" fmla="*/ 39 w 78"/>
                  <a:gd name="T33" fmla="*/ 86 h 86"/>
                  <a:gd name="T34" fmla="*/ 31 w 78"/>
                  <a:gd name="T35" fmla="*/ 85 h 86"/>
                  <a:gd name="T36" fmla="*/ 24 w 78"/>
                  <a:gd name="T37" fmla="*/ 82 h 86"/>
                  <a:gd name="T38" fmla="*/ 17 w 78"/>
                  <a:gd name="T39" fmla="*/ 78 h 86"/>
                  <a:gd name="T40" fmla="*/ 12 w 78"/>
                  <a:gd name="T41" fmla="*/ 73 h 86"/>
                  <a:gd name="T42" fmla="*/ 7 w 78"/>
                  <a:gd name="T43" fmla="*/ 67 h 86"/>
                  <a:gd name="T44" fmla="*/ 3 w 78"/>
                  <a:gd name="T45" fmla="*/ 60 h 86"/>
                  <a:gd name="T46" fmla="*/ 1 w 78"/>
                  <a:gd name="T47" fmla="*/ 51 h 86"/>
                  <a:gd name="T48" fmla="*/ 0 w 78"/>
                  <a:gd name="T49" fmla="*/ 42 h 86"/>
                  <a:gd name="T50" fmla="*/ 1 w 78"/>
                  <a:gd name="T51" fmla="*/ 34 h 86"/>
                  <a:gd name="T52" fmla="*/ 3 w 78"/>
                  <a:gd name="T53" fmla="*/ 26 h 86"/>
                  <a:gd name="T54" fmla="*/ 7 w 78"/>
                  <a:gd name="T55" fmla="*/ 19 h 86"/>
                  <a:gd name="T56" fmla="*/ 12 w 78"/>
                  <a:gd name="T57" fmla="*/ 13 h 86"/>
                  <a:gd name="T58" fmla="*/ 17 w 78"/>
                  <a:gd name="T59" fmla="*/ 8 h 86"/>
                  <a:gd name="T60" fmla="*/ 24 w 78"/>
                  <a:gd name="T61" fmla="*/ 4 h 86"/>
                  <a:gd name="T62" fmla="*/ 31 w 78"/>
                  <a:gd name="T63" fmla="*/ 2 h 86"/>
                  <a:gd name="T64" fmla="*/ 39 w 78"/>
                  <a:gd name="T65" fmla="*/ 0 h 8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78"/>
                  <a:gd name="T100" fmla="*/ 0 h 86"/>
                  <a:gd name="T101" fmla="*/ 78 w 78"/>
                  <a:gd name="T102" fmla="*/ 86 h 8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78" h="86">
                    <a:moveTo>
                      <a:pt x="39" y="0"/>
                    </a:moveTo>
                    <a:lnTo>
                      <a:pt x="47" y="2"/>
                    </a:lnTo>
                    <a:lnTo>
                      <a:pt x="54" y="4"/>
                    </a:lnTo>
                    <a:lnTo>
                      <a:pt x="61" y="8"/>
                    </a:lnTo>
                    <a:lnTo>
                      <a:pt x="66" y="13"/>
                    </a:lnTo>
                    <a:lnTo>
                      <a:pt x="71" y="19"/>
                    </a:lnTo>
                    <a:lnTo>
                      <a:pt x="75" y="26"/>
                    </a:lnTo>
                    <a:lnTo>
                      <a:pt x="77" y="34"/>
                    </a:lnTo>
                    <a:lnTo>
                      <a:pt x="78" y="42"/>
                    </a:lnTo>
                    <a:lnTo>
                      <a:pt x="77" y="51"/>
                    </a:lnTo>
                    <a:lnTo>
                      <a:pt x="75" y="60"/>
                    </a:lnTo>
                    <a:lnTo>
                      <a:pt x="71" y="67"/>
                    </a:lnTo>
                    <a:lnTo>
                      <a:pt x="66" y="73"/>
                    </a:lnTo>
                    <a:lnTo>
                      <a:pt x="61" y="78"/>
                    </a:lnTo>
                    <a:lnTo>
                      <a:pt x="54" y="82"/>
                    </a:lnTo>
                    <a:lnTo>
                      <a:pt x="47" y="85"/>
                    </a:lnTo>
                    <a:lnTo>
                      <a:pt x="39" y="86"/>
                    </a:lnTo>
                    <a:lnTo>
                      <a:pt x="31" y="85"/>
                    </a:lnTo>
                    <a:lnTo>
                      <a:pt x="24" y="82"/>
                    </a:lnTo>
                    <a:lnTo>
                      <a:pt x="17" y="78"/>
                    </a:lnTo>
                    <a:lnTo>
                      <a:pt x="12" y="73"/>
                    </a:lnTo>
                    <a:lnTo>
                      <a:pt x="7" y="67"/>
                    </a:lnTo>
                    <a:lnTo>
                      <a:pt x="3" y="60"/>
                    </a:lnTo>
                    <a:lnTo>
                      <a:pt x="1" y="51"/>
                    </a:lnTo>
                    <a:lnTo>
                      <a:pt x="0" y="42"/>
                    </a:lnTo>
                    <a:lnTo>
                      <a:pt x="1" y="34"/>
                    </a:lnTo>
                    <a:lnTo>
                      <a:pt x="3" y="26"/>
                    </a:lnTo>
                    <a:lnTo>
                      <a:pt x="7" y="19"/>
                    </a:lnTo>
                    <a:lnTo>
                      <a:pt x="12" y="13"/>
                    </a:lnTo>
                    <a:lnTo>
                      <a:pt x="17" y="8"/>
                    </a:lnTo>
                    <a:lnTo>
                      <a:pt x="24" y="4"/>
                    </a:lnTo>
                    <a:lnTo>
                      <a:pt x="31" y="2"/>
                    </a:lnTo>
                    <a:lnTo>
                      <a:pt x="39" y="0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97" name="Freeform 596"/>
              <p:cNvSpPr>
                <a:spLocks/>
              </p:cNvSpPr>
              <p:nvPr/>
            </p:nvSpPr>
            <p:spPr bwMode="auto">
              <a:xfrm>
                <a:off x="1177" y="149"/>
                <a:ext cx="4" cy="7"/>
              </a:xfrm>
              <a:custGeom>
                <a:avLst/>
                <a:gdLst>
                  <a:gd name="T0" fmla="*/ 0 w 15"/>
                  <a:gd name="T1" fmla="*/ 33 h 34"/>
                  <a:gd name="T2" fmla="*/ 5 w 15"/>
                  <a:gd name="T3" fmla="*/ 0 h 34"/>
                  <a:gd name="T4" fmla="*/ 15 w 15"/>
                  <a:gd name="T5" fmla="*/ 3 h 34"/>
                  <a:gd name="T6" fmla="*/ 5 w 15"/>
                  <a:gd name="T7" fmla="*/ 34 h 34"/>
                  <a:gd name="T8" fmla="*/ 0 w 15"/>
                  <a:gd name="T9" fmla="*/ 33 h 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5"/>
                  <a:gd name="T16" fmla="*/ 0 h 34"/>
                  <a:gd name="T17" fmla="*/ 15 w 15"/>
                  <a:gd name="T18" fmla="*/ 34 h 3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5" h="34">
                    <a:moveTo>
                      <a:pt x="0" y="33"/>
                    </a:moveTo>
                    <a:lnTo>
                      <a:pt x="5" y="0"/>
                    </a:lnTo>
                    <a:lnTo>
                      <a:pt x="15" y="3"/>
                    </a:lnTo>
                    <a:lnTo>
                      <a:pt x="5" y="34"/>
                    </a:lnTo>
                    <a:lnTo>
                      <a:pt x="0" y="3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98" name="Freeform 597"/>
              <p:cNvSpPr>
                <a:spLocks/>
              </p:cNvSpPr>
              <p:nvPr/>
            </p:nvSpPr>
            <p:spPr bwMode="auto">
              <a:xfrm>
                <a:off x="1179" y="150"/>
                <a:ext cx="4" cy="6"/>
              </a:xfrm>
              <a:custGeom>
                <a:avLst/>
                <a:gdLst>
                  <a:gd name="T0" fmla="*/ 0 w 18"/>
                  <a:gd name="T1" fmla="*/ 31 h 33"/>
                  <a:gd name="T2" fmla="*/ 10 w 18"/>
                  <a:gd name="T3" fmla="*/ 0 h 33"/>
                  <a:gd name="T4" fmla="*/ 18 w 18"/>
                  <a:gd name="T5" fmla="*/ 6 h 33"/>
                  <a:gd name="T6" fmla="*/ 5 w 18"/>
                  <a:gd name="T7" fmla="*/ 33 h 33"/>
                  <a:gd name="T8" fmla="*/ 0 w 18"/>
                  <a:gd name="T9" fmla="*/ 31 h 3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"/>
                  <a:gd name="T16" fmla="*/ 0 h 33"/>
                  <a:gd name="T17" fmla="*/ 18 w 18"/>
                  <a:gd name="T18" fmla="*/ 33 h 3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" h="33">
                    <a:moveTo>
                      <a:pt x="0" y="31"/>
                    </a:moveTo>
                    <a:lnTo>
                      <a:pt x="10" y="0"/>
                    </a:lnTo>
                    <a:lnTo>
                      <a:pt x="18" y="6"/>
                    </a:lnTo>
                    <a:lnTo>
                      <a:pt x="5" y="33"/>
                    </a:lnTo>
                    <a:lnTo>
                      <a:pt x="0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99" name="Freeform 598"/>
              <p:cNvSpPr>
                <a:spLocks/>
              </p:cNvSpPr>
              <p:nvPr/>
            </p:nvSpPr>
            <p:spPr bwMode="auto">
              <a:xfrm>
                <a:off x="1180" y="151"/>
                <a:ext cx="5" cy="6"/>
              </a:xfrm>
              <a:custGeom>
                <a:avLst/>
                <a:gdLst>
                  <a:gd name="T0" fmla="*/ 0 w 21"/>
                  <a:gd name="T1" fmla="*/ 27 h 31"/>
                  <a:gd name="T2" fmla="*/ 13 w 21"/>
                  <a:gd name="T3" fmla="*/ 0 h 31"/>
                  <a:gd name="T4" fmla="*/ 21 w 21"/>
                  <a:gd name="T5" fmla="*/ 6 h 31"/>
                  <a:gd name="T6" fmla="*/ 3 w 21"/>
                  <a:gd name="T7" fmla="*/ 31 h 31"/>
                  <a:gd name="T8" fmla="*/ 0 w 21"/>
                  <a:gd name="T9" fmla="*/ 27 h 3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"/>
                  <a:gd name="T16" fmla="*/ 0 h 31"/>
                  <a:gd name="T17" fmla="*/ 21 w 21"/>
                  <a:gd name="T18" fmla="*/ 31 h 3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" h="31">
                    <a:moveTo>
                      <a:pt x="0" y="27"/>
                    </a:moveTo>
                    <a:lnTo>
                      <a:pt x="13" y="0"/>
                    </a:lnTo>
                    <a:lnTo>
                      <a:pt x="21" y="6"/>
                    </a:lnTo>
                    <a:lnTo>
                      <a:pt x="3" y="31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00" name="Freeform 599"/>
              <p:cNvSpPr>
                <a:spLocks/>
              </p:cNvSpPr>
              <p:nvPr/>
            </p:nvSpPr>
            <p:spPr bwMode="auto">
              <a:xfrm>
                <a:off x="1181" y="152"/>
                <a:ext cx="6" cy="6"/>
              </a:xfrm>
              <a:custGeom>
                <a:avLst/>
                <a:gdLst>
                  <a:gd name="T0" fmla="*/ 0 w 25"/>
                  <a:gd name="T1" fmla="*/ 25 h 29"/>
                  <a:gd name="T2" fmla="*/ 18 w 25"/>
                  <a:gd name="T3" fmla="*/ 0 h 29"/>
                  <a:gd name="T4" fmla="*/ 25 w 25"/>
                  <a:gd name="T5" fmla="*/ 9 h 29"/>
                  <a:gd name="T6" fmla="*/ 3 w 25"/>
                  <a:gd name="T7" fmla="*/ 29 h 29"/>
                  <a:gd name="T8" fmla="*/ 0 w 25"/>
                  <a:gd name="T9" fmla="*/ 25 h 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"/>
                  <a:gd name="T16" fmla="*/ 0 h 29"/>
                  <a:gd name="T17" fmla="*/ 25 w 25"/>
                  <a:gd name="T18" fmla="*/ 29 h 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" h="29">
                    <a:moveTo>
                      <a:pt x="0" y="25"/>
                    </a:moveTo>
                    <a:lnTo>
                      <a:pt x="18" y="0"/>
                    </a:lnTo>
                    <a:lnTo>
                      <a:pt x="25" y="9"/>
                    </a:lnTo>
                    <a:lnTo>
                      <a:pt x="3" y="29"/>
                    </a:lnTo>
                    <a:lnTo>
                      <a:pt x="0" y="2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01" name="Freeform 600"/>
              <p:cNvSpPr>
                <a:spLocks/>
              </p:cNvSpPr>
              <p:nvPr/>
            </p:nvSpPr>
            <p:spPr bwMode="auto">
              <a:xfrm>
                <a:off x="1181" y="154"/>
                <a:ext cx="7" cy="5"/>
              </a:xfrm>
              <a:custGeom>
                <a:avLst/>
                <a:gdLst>
                  <a:gd name="T0" fmla="*/ 0 w 27"/>
                  <a:gd name="T1" fmla="*/ 20 h 25"/>
                  <a:gd name="T2" fmla="*/ 22 w 27"/>
                  <a:gd name="T3" fmla="*/ 0 h 25"/>
                  <a:gd name="T4" fmla="*/ 27 w 27"/>
                  <a:gd name="T5" fmla="*/ 10 h 25"/>
                  <a:gd name="T6" fmla="*/ 3 w 27"/>
                  <a:gd name="T7" fmla="*/ 25 h 25"/>
                  <a:gd name="T8" fmla="*/ 0 w 27"/>
                  <a:gd name="T9" fmla="*/ 20 h 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"/>
                  <a:gd name="T16" fmla="*/ 0 h 25"/>
                  <a:gd name="T17" fmla="*/ 27 w 27"/>
                  <a:gd name="T18" fmla="*/ 25 h 2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" h="25">
                    <a:moveTo>
                      <a:pt x="0" y="20"/>
                    </a:moveTo>
                    <a:lnTo>
                      <a:pt x="22" y="0"/>
                    </a:lnTo>
                    <a:lnTo>
                      <a:pt x="27" y="10"/>
                    </a:lnTo>
                    <a:lnTo>
                      <a:pt x="3" y="25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02" name="Freeform 601"/>
              <p:cNvSpPr>
                <a:spLocks/>
              </p:cNvSpPr>
              <p:nvPr/>
            </p:nvSpPr>
            <p:spPr bwMode="auto">
              <a:xfrm>
                <a:off x="1182" y="156"/>
                <a:ext cx="7" cy="3"/>
              </a:xfrm>
              <a:custGeom>
                <a:avLst/>
                <a:gdLst>
                  <a:gd name="T0" fmla="*/ 0 w 27"/>
                  <a:gd name="T1" fmla="*/ 15 h 18"/>
                  <a:gd name="T2" fmla="*/ 24 w 27"/>
                  <a:gd name="T3" fmla="*/ 0 h 18"/>
                  <a:gd name="T4" fmla="*/ 27 w 27"/>
                  <a:gd name="T5" fmla="*/ 12 h 18"/>
                  <a:gd name="T6" fmla="*/ 1 w 27"/>
                  <a:gd name="T7" fmla="*/ 18 h 18"/>
                  <a:gd name="T8" fmla="*/ 0 w 27"/>
                  <a:gd name="T9" fmla="*/ 15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"/>
                  <a:gd name="T16" fmla="*/ 0 h 18"/>
                  <a:gd name="T17" fmla="*/ 27 w 27"/>
                  <a:gd name="T18" fmla="*/ 18 h 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" h="18">
                    <a:moveTo>
                      <a:pt x="0" y="15"/>
                    </a:moveTo>
                    <a:lnTo>
                      <a:pt x="24" y="0"/>
                    </a:lnTo>
                    <a:lnTo>
                      <a:pt x="27" y="12"/>
                    </a:lnTo>
                    <a:lnTo>
                      <a:pt x="1" y="18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03" name="Freeform 602"/>
              <p:cNvSpPr>
                <a:spLocks/>
              </p:cNvSpPr>
              <p:nvPr/>
            </p:nvSpPr>
            <p:spPr bwMode="auto">
              <a:xfrm>
                <a:off x="1182" y="158"/>
                <a:ext cx="7" cy="2"/>
              </a:xfrm>
              <a:custGeom>
                <a:avLst/>
                <a:gdLst>
                  <a:gd name="T0" fmla="*/ 0 w 27"/>
                  <a:gd name="T1" fmla="*/ 6 h 11"/>
                  <a:gd name="T2" fmla="*/ 26 w 27"/>
                  <a:gd name="T3" fmla="*/ 0 h 11"/>
                  <a:gd name="T4" fmla="*/ 27 w 27"/>
                  <a:gd name="T5" fmla="*/ 11 h 11"/>
                  <a:gd name="T6" fmla="*/ 0 w 27"/>
                  <a:gd name="T7" fmla="*/ 11 h 11"/>
                  <a:gd name="T8" fmla="*/ 0 w 27"/>
                  <a:gd name="T9" fmla="*/ 6 h 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"/>
                  <a:gd name="T16" fmla="*/ 0 h 11"/>
                  <a:gd name="T17" fmla="*/ 27 w 27"/>
                  <a:gd name="T18" fmla="*/ 11 h 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" h="11">
                    <a:moveTo>
                      <a:pt x="0" y="6"/>
                    </a:moveTo>
                    <a:lnTo>
                      <a:pt x="26" y="0"/>
                    </a:lnTo>
                    <a:lnTo>
                      <a:pt x="27" y="11"/>
                    </a:lnTo>
                    <a:lnTo>
                      <a:pt x="0" y="11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04" name="Freeform 603"/>
              <p:cNvSpPr>
                <a:spLocks/>
              </p:cNvSpPr>
              <p:nvPr/>
            </p:nvSpPr>
            <p:spPr bwMode="auto">
              <a:xfrm>
                <a:off x="1182" y="160"/>
                <a:ext cx="7" cy="3"/>
              </a:xfrm>
              <a:custGeom>
                <a:avLst/>
                <a:gdLst>
                  <a:gd name="T0" fmla="*/ 0 w 27"/>
                  <a:gd name="T1" fmla="*/ 0 h 13"/>
                  <a:gd name="T2" fmla="*/ 27 w 27"/>
                  <a:gd name="T3" fmla="*/ 0 h 13"/>
                  <a:gd name="T4" fmla="*/ 26 w 27"/>
                  <a:gd name="T5" fmla="*/ 13 h 13"/>
                  <a:gd name="T6" fmla="*/ 0 w 27"/>
                  <a:gd name="T7" fmla="*/ 5 h 13"/>
                  <a:gd name="T8" fmla="*/ 0 w 27"/>
                  <a:gd name="T9" fmla="*/ 0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"/>
                  <a:gd name="T16" fmla="*/ 0 h 13"/>
                  <a:gd name="T17" fmla="*/ 27 w 27"/>
                  <a:gd name="T18" fmla="*/ 13 h 1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" h="13">
                    <a:moveTo>
                      <a:pt x="0" y="0"/>
                    </a:moveTo>
                    <a:lnTo>
                      <a:pt x="27" y="0"/>
                    </a:lnTo>
                    <a:lnTo>
                      <a:pt x="26" y="13"/>
                    </a:lnTo>
                    <a:lnTo>
                      <a:pt x="0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05" name="Freeform 604"/>
              <p:cNvSpPr>
                <a:spLocks/>
              </p:cNvSpPr>
              <p:nvPr/>
            </p:nvSpPr>
            <p:spPr bwMode="auto">
              <a:xfrm>
                <a:off x="1182" y="161"/>
                <a:ext cx="7" cy="4"/>
              </a:xfrm>
              <a:custGeom>
                <a:avLst/>
                <a:gdLst>
                  <a:gd name="T0" fmla="*/ 1 w 27"/>
                  <a:gd name="T1" fmla="*/ 0 h 19"/>
                  <a:gd name="T2" fmla="*/ 27 w 27"/>
                  <a:gd name="T3" fmla="*/ 8 h 19"/>
                  <a:gd name="T4" fmla="*/ 24 w 27"/>
                  <a:gd name="T5" fmla="*/ 19 h 19"/>
                  <a:gd name="T6" fmla="*/ 0 w 27"/>
                  <a:gd name="T7" fmla="*/ 5 h 19"/>
                  <a:gd name="T8" fmla="*/ 1 w 27"/>
                  <a:gd name="T9" fmla="*/ 0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"/>
                  <a:gd name="T16" fmla="*/ 0 h 19"/>
                  <a:gd name="T17" fmla="*/ 27 w 27"/>
                  <a:gd name="T18" fmla="*/ 19 h 1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" h="19">
                    <a:moveTo>
                      <a:pt x="1" y="0"/>
                    </a:moveTo>
                    <a:lnTo>
                      <a:pt x="27" y="8"/>
                    </a:lnTo>
                    <a:lnTo>
                      <a:pt x="24" y="19"/>
                    </a:lnTo>
                    <a:lnTo>
                      <a:pt x="0" y="5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06" name="Freeform 605"/>
              <p:cNvSpPr>
                <a:spLocks/>
              </p:cNvSpPr>
              <p:nvPr/>
            </p:nvSpPr>
            <p:spPr bwMode="auto">
              <a:xfrm>
                <a:off x="1181" y="162"/>
                <a:ext cx="7" cy="5"/>
              </a:xfrm>
              <a:custGeom>
                <a:avLst/>
                <a:gdLst>
                  <a:gd name="T0" fmla="*/ 3 w 27"/>
                  <a:gd name="T1" fmla="*/ 0 h 25"/>
                  <a:gd name="T2" fmla="*/ 27 w 27"/>
                  <a:gd name="T3" fmla="*/ 14 h 25"/>
                  <a:gd name="T4" fmla="*/ 22 w 27"/>
                  <a:gd name="T5" fmla="*/ 25 h 25"/>
                  <a:gd name="T6" fmla="*/ 0 w 27"/>
                  <a:gd name="T7" fmla="*/ 5 h 25"/>
                  <a:gd name="T8" fmla="*/ 3 w 27"/>
                  <a:gd name="T9" fmla="*/ 0 h 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"/>
                  <a:gd name="T16" fmla="*/ 0 h 25"/>
                  <a:gd name="T17" fmla="*/ 27 w 27"/>
                  <a:gd name="T18" fmla="*/ 25 h 2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" h="25">
                    <a:moveTo>
                      <a:pt x="3" y="0"/>
                    </a:moveTo>
                    <a:lnTo>
                      <a:pt x="27" y="14"/>
                    </a:lnTo>
                    <a:lnTo>
                      <a:pt x="22" y="25"/>
                    </a:lnTo>
                    <a:lnTo>
                      <a:pt x="0" y="5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07" name="Freeform 606"/>
              <p:cNvSpPr>
                <a:spLocks/>
              </p:cNvSpPr>
              <p:nvPr/>
            </p:nvSpPr>
            <p:spPr bwMode="auto">
              <a:xfrm>
                <a:off x="1181" y="163"/>
                <a:ext cx="6" cy="6"/>
              </a:xfrm>
              <a:custGeom>
                <a:avLst/>
                <a:gdLst>
                  <a:gd name="T0" fmla="*/ 3 w 25"/>
                  <a:gd name="T1" fmla="*/ 0 h 29"/>
                  <a:gd name="T2" fmla="*/ 25 w 25"/>
                  <a:gd name="T3" fmla="*/ 20 h 29"/>
                  <a:gd name="T4" fmla="*/ 18 w 25"/>
                  <a:gd name="T5" fmla="*/ 29 h 29"/>
                  <a:gd name="T6" fmla="*/ 0 w 25"/>
                  <a:gd name="T7" fmla="*/ 4 h 29"/>
                  <a:gd name="T8" fmla="*/ 3 w 25"/>
                  <a:gd name="T9" fmla="*/ 0 h 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"/>
                  <a:gd name="T16" fmla="*/ 0 h 29"/>
                  <a:gd name="T17" fmla="*/ 25 w 25"/>
                  <a:gd name="T18" fmla="*/ 29 h 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" h="29">
                    <a:moveTo>
                      <a:pt x="3" y="0"/>
                    </a:moveTo>
                    <a:lnTo>
                      <a:pt x="25" y="20"/>
                    </a:lnTo>
                    <a:lnTo>
                      <a:pt x="18" y="29"/>
                    </a:lnTo>
                    <a:lnTo>
                      <a:pt x="0" y="4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08" name="Freeform 607"/>
              <p:cNvSpPr>
                <a:spLocks/>
              </p:cNvSpPr>
              <p:nvPr/>
            </p:nvSpPr>
            <p:spPr bwMode="auto">
              <a:xfrm>
                <a:off x="1180" y="164"/>
                <a:ext cx="5" cy="6"/>
              </a:xfrm>
              <a:custGeom>
                <a:avLst/>
                <a:gdLst>
                  <a:gd name="T0" fmla="*/ 3 w 21"/>
                  <a:gd name="T1" fmla="*/ 0 h 31"/>
                  <a:gd name="T2" fmla="*/ 21 w 21"/>
                  <a:gd name="T3" fmla="*/ 25 h 31"/>
                  <a:gd name="T4" fmla="*/ 13 w 21"/>
                  <a:gd name="T5" fmla="*/ 31 h 31"/>
                  <a:gd name="T6" fmla="*/ 0 w 21"/>
                  <a:gd name="T7" fmla="*/ 4 h 31"/>
                  <a:gd name="T8" fmla="*/ 3 w 21"/>
                  <a:gd name="T9" fmla="*/ 0 h 3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"/>
                  <a:gd name="T16" fmla="*/ 0 h 31"/>
                  <a:gd name="T17" fmla="*/ 21 w 21"/>
                  <a:gd name="T18" fmla="*/ 31 h 3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" h="31">
                    <a:moveTo>
                      <a:pt x="3" y="0"/>
                    </a:moveTo>
                    <a:lnTo>
                      <a:pt x="21" y="25"/>
                    </a:lnTo>
                    <a:lnTo>
                      <a:pt x="13" y="31"/>
                    </a:lnTo>
                    <a:lnTo>
                      <a:pt x="0" y="4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09" name="Freeform 608"/>
              <p:cNvSpPr>
                <a:spLocks/>
              </p:cNvSpPr>
              <p:nvPr/>
            </p:nvSpPr>
            <p:spPr bwMode="auto">
              <a:xfrm>
                <a:off x="1179" y="165"/>
                <a:ext cx="4" cy="6"/>
              </a:xfrm>
              <a:custGeom>
                <a:avLst/>
                <a:gdLst>
                  <a:gd name="T0" fmla="*/ 5 w 18"/>
                  <a:gd name="T1" fmla="*/ 0 h 32"/>
                  <a:gd name="T2" fmla="*/ 18 w 18"/>
                  <a:gd name="T3" fmla="*/ 27 h 32"/>
                  <a:gd name="T4" fmla="*/ 10 w 18"/>
                  <a:gd name="T5" fmla="*/ 32 h 32"/>
                  <a:gd name="T6" fmla="*/ 0 w 18"/>
                  <a:gd name="T7" fmla="*/ 2 h 32"/>
                  <a:gd name="T8" fmla="*/ 5 w 18"/>
                  <a:gd name="T9" fmla="*/ 0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"/>
                  <a:gd name="T16" fmla="*/ 0 h 32"/>
                  <a:gd name="T17" fmla="*/ 18 w 18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" h="32">
                    <a:moveTo>
                      <a:pt x="5" y="0"/>
                    </a:moveTo>
                    <a:lnTo>
                      <a:pt x="18" y="27"/>
                    </a:lnTo>
                    <a:lnTo>
                      <a:pt x="10" y="32"/>
                    </a:lnTo>
                    <a:lnTo>
                      <a:pt x="0" y="2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10" name="Freeform 609"/>
              <p:cNvSpPr>
                <a:spLocks/>
              </p:cNvSpPr>
              <p:nvPr/>
            </p:nvSpPr>
            <p:spPr bwMode="auto">
              <a:xfrm>
                <a:off x="1177" y="165"/>
                <a:ext cx="4" cy="7"/>
              </a:xfrm>
              <a:custGeom>
                <a:avLst/>
                <a:gdLst>
                  <a:gd name="T0" fmla="*/ 5 w 15"/>
                  <a:gd name="T1" fmla="*/ 0 h 34"/>
                  <a:gd name="T2" fmla="*/ 15 w 15"/>
                  <a:gd name="T3" fmla="*/ 30 h 34"/>
                  <a:gd name="T4" fmla="*/ 5 w 15"/>
                  <a:gd name="T5" fmla="*/ 34 h 34"/>
                  <a:gd name="T6" fmla="*/ 0 w 15"/>
                  <a:gd name="T7" fmla="*/ 1 h 34"/>
                  <a:gd name="T8" fmla="*/ 5 w 15"/>
                  <a:gd name="T9" fmla="*/ 0 h 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5"/>
                  <a:gd name="T16" fmla="*/ 0 h 34"/>
                  <a:gd name="T17" fmla="*/ 15 w 15"/>
                  <a:gd name="T18" fmla="*/ 34 h 3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5" h="34">
                    <a:moveTo>
                      <a:pt x="5" y="0"/>
                    </a:moveTo>
                    <a:lnTo>
                      <a:pt x="15" y="30"/>
                    </a:lnTo>
                    <a:lnTo>
                      <a:pt x="5" y="34"/>
                    </a:lnTo>
                    <a:lnTo>
                      <a:pt x="0" y="1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11" name="Freeform 610"/>
              <p:cNvSpPr>
                <a:spLocks/>
              </p:cNvSpPr>
              <p:nvPr/>
            </p:nvSpPr>
            <p:spPr bwMode="auto">
              <a:xfrm>
                <a:off x="1176" y="166"/>
                <a:ext cx="3" cy="6"/>
              </a:xfrm>
              <a:custGeom>
                <a:avLst/>
                <a:gdLst>
                  <a:gd name="T0" fmla="*/ 5 w 10"/>
                  <a:gd name="T1" fmla="*/ 0 h 34"/>
                  <a:gd name="T2" fmla="*/ 10 w 10"/>
                  <a:gd name="T3" fmla="*/ 33 h 34"/>
                  <a:gd name="T4" fmla="*/ 0 w 10"/>
                  <a:gd name="T5" fmla="*/ 34 h 34"/>
                  <a:gd name="T6" fmla="*/ 0 w 10"/>
                  <a:gd name="T7" fmla="*/ 2 h 34"/>
                  <a:gd name="T8" fmla="*/ 5 w 10"/>
                  <a:gd name="T9" fmla="*/ 0 h 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"/>
                  <a:gd name="T16" fmla="*/ 0 h 34"/>
                  <a:gd name="T17" fmla="*/ 10 w 10"/>
                  <a:gd name="T18" fmla="*/ 34 h 3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" h="34">
                    <a:moveTo>
                      <a:pt x="5" y="0"/>
                    </a:moveTo>
                    <a:lnTo>
                      <a:pt x="10" y="33"/>
                    </a:lnTo>
                    <a:lnTo>
                      <a:pt x="0" y="34"/>
                    </a:lnTo>
                    <a:lnTo>
                      <a:pt x="0" y="2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12" name="Freeform 611"/>
              <p:cNvSpPr>
                <a:spLocks/>
              </p:cNvSpPr>
              <p:nvPr/>
            </p:nvSpPr>
            <p:spPr bwMode="auto">
              <a:xfrm>
                <a:off x="1174" y="166"/>
                <a:ext cx="2" cy="6"/>
              </a:xfrm>
              <a:custGeom>
                <a:avLst/>
                <a:gdLst>
                  <a:gd name="T0" fmla="*/ 10 w 10"/>
                  <a:gd name="T1" fmla="*/ 2 h 34"/>
                  <a:gd name="T2" fmla="*/ 10 w 10"/>
                  <a:gd name="T3" fmla="*/ 34 h 34"/>
                  <a:gd name="T4" fmla="*/ 0 w 10"/>
                  <a:gd name="T5" fmla="*/ 33 h 34"/>
                  <a:gd name="T6" fmla="*/ 4 w 10"/>
                  <a:gd name="T7" fmla="*/ 0 h 34"/>
                  <a:gd name="T8" fmla="*/ 10 w 10"/>
                  <a:gd name="T9" fmla="*/ 2 h 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"/>
                  <a:gd name="T16" fmla="*/ 0 h 34"/>
                  <a:gd name="T17" fmla="*/ 10 w 10"/>
                  <a:gd name="T18" fmla="*/ 34 h 3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" h="34">
                    <a:moveTo>
                      <a:pt x="10" y="2"/>
                    </a:moveTo>
                    <a:lnTo>
                      <a:pt x="10" y="34"/>
                    </a:lnTo>
                    <a:lnTo>
                      <a:pt x="0" y="33"/>
                    </a:lnTo>
                    <a:lnTo>
                      <a:pt x="4" y="0"/>
                    </a:lnTo>
                    <a:lnTo>
                      <a:pt x="1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13" name="Freeform 612"/>
              <p:cNvSpPr>
                <a:spLocks/>
              </p:cNvSpPr>
              <p:nvPr/>
            </p:nvSpPr>
            <p:spPr bwMode="auto">
              <a:xfrm>
                <a:off x="1171" y="165"/>
                <a:ext cx="4" cy="7"/>
              </a:xfrm>
              <a:custGeom>
                <a:avLst/>
                <a:gdLst>
                  <a:gd name="T0" fmla="*/ 14 w 14"/>
                  <a:gd name="T1" fmla="*/ 1 h 34"/>
                  <a:gd name="T2" fmla="*/ 10 w 14"/>
                  <a:gd name="T3" fmla="*/ 34 h 34"/>
                  <a:gd name="T4" fmla="*/ 0 w 14"/>
                  <a:gd name="T5" fmla="*/ 30 h 34"/>
                  <a:gd name="T6" fmla="*/ 10 w 14"/>
                  <a:gd name="T7" fmla="*/ 0 h 34"/>
                  <a:gd name="T8" fmla="*/ 14 w 14"/>
                  <a:gd name="T9" fmla="*/ 1 h 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"/>
                  <a:gd name="T16" fmla="*/ 0 h 34"/>
                  <a:gd name="T17" fmla="*/ 14 w 14"/>
                  <a:gd name="T18" fmla="*/ 34 h 3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" h="34">
                    <a:moveTo>
                      <a:pt x="14" y="1"/>
                    </a:moveTo>
                    <a:lnTo>
                      <a:pt x="10" y="34"/>
                    </a:lnTo>
                    <a:lnTo>
                      <a:pt x="0" y="30"/>
                    </a:lnTo>
                    <a:lnTo>
                      <a:pt x="10" y="0"/>
                    </a:lnTo>
                    <a:lnTo>
                      <a:pt x="14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14" name="Freeform 613"/>
              <p:cNvSpPr>
                <a:spLocks/>
              </p:cNvSpPr>
              <p:nvPr/>
            </p:nvSpPr>
            <p:spPr bwMode="auto">
              <a:xfrm>
                <a:off x="1169" y="165"/>
                <a:ext cx="5" cy="6"/>
              </a:xfrm>
              <a:custGeom>
                <a:avLst/>
                <a:gdLst>
                  <a:gd name="T0" fmla="*/ 19 w 19"/>
                  <a:gd name="T1" fmla="*/ 2 h 32"/>
                  <a:gd name="T2" fmla="*/ 9 w 19"/>
                  <a:gd name="T3" fmla="*/ 32 h 32"/>
                  <a:gd name="T4" fmla="*/ 0 w 19"/>
                  <a:gd name="T5" fmla="*/ 27 h 32"/>
                  <a:gd name="T6" fmla="*/ 14 w 19"/>
                  <a:gd name="T7" fmla="*/ 0 h 32"/>
                  <a:gd name="T8" fmla="*/ 19 w 19"/>
                  <a:gd name="T9" fmla="*/ 2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"/>
                  <a:gd name="T16" fmla="*/ 0 h 32"/>
                  <a:gd name="T17" fmla="*/ 19 w 19"/>
                  <a:gd name="T18" fmla="*/ 32 h 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" h="32">
                    <a:moveTo>
                      <a:pt x="19" y="2"/>
                    </a:moveTo>
                    <a:lnTo>
                      <a:pt x="9" y="32"/>
                    </a:lnTo>
                    <a:lnTo>
                      <a:pt x="0" y="27"/>
                    </a:lnTo>
                    <a:lnTo>
                      <a:pt x="14" y="0"/>
                    </a:lnTo>
                    <a:lnTo>
                      <a:pt x="19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15" name="Freeform 614"/>
              <p:cNvSpPr>
                <a:spLocks/>
              </p:cNvSpPr>
              <p:nvPr/>
            </p:nvSpPr>
            <p:spPr bwMode="auto">
              <a:xfrm>
                <a:off x="1167" y="164"/>
                <a:ext cx="5" cy="6"/>
              </a:xfrm>
              <a:custGeom>
                <a:avLst/>
                <a:gdLst>
                  <a:gd name="T0" fmla="*/ 21 w 21"/>
                  <a:gd name="T1" fmla="*/ 4 h 31"/>
                  <a:gd name="T2" fmla="*/ 7 w 21"/>
                  <a:gd name="T3" fmla="*/ 31 h 31"/>
                  <a:gd name="T4" fmla="*/ 0 w 21"/>
                  <a:gd name="T5" fmla="*/ 25 h 31"/>
                  <a:gd name="T6" fmla="*/ 17 w 21"/>
                  <a:gd name="T7" fmla="*/ 0 h 31"/>
                  <a:gd name="T8" fmla="*/ 21 w 21"/>
                  <a:gd name="T9" fmla="*/ 4 h 3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"/>
                  <a:gd name="T16" fmla="*/ 0 h 31"/>
                  <a:gd name="T17" fmla="*/ 21 w 21"/>
                  <a:gd name="T18" fmla="*/ 31 h 3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" h="31">
                    <a:moveTo>
                      <a:pt x="21" y="4"/>
                    </a:moveTo>
                    <a:lnTo>
                      <a:pt x="7" y="31"/>
                    </a:lnTo>
                    <a:lnTo>
                      <a:pt x="0" y="25"/>
                    </a:lnTo>
                    <a:lnTo>
                      <a:pt x="17" y="0"/>
                    </a:lnTo>
                    <a:lnTo>
                      <a:pt x="21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16" name="Freeform 615"/>
              <p:cNvSpPr>
                <a:spLocks/>
              </p:cNvSpPr>
              <p:nvPr/>
            </p:nvSpPr>
            <p:spPr bwMode="auto">
              <a:xfrm>
                <a:off x="1165" y="163"/>
                <a:ext cx="6" cy="6"/>
              </a:xfrm>
              <a:custGeom>
                <a:avLst/>
                <a:gdLst>
                  <a:gd name="T0" fmla="*/ 24 w 24"/>
                  <a:gd name="T1" fmla="*/ 4 h 29"/>
                  <a:gd name="T2" fmla="*/ 7 w 24"/>
                  <a:gd name="T3" fmla="*/ 29 h 29"/>
                  <a:gd name="T4" fmla="*/ 0 w 24"/>
                  <a:gd name="T5" fmla="*/ 20 h 29"/>
                  <a:gd name="T6" fmla="*/ 21 w 24"/>
                  <a:gd name="T7" fmla="*/ 0 h 29"/>
                  <a:gd name="T8" fmla="*/ 24 w 24"/>
                  <a:gd name="T9" fmla="*/ 4 h 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4"/>
                  <a:gd name="T16" fmla="*/ 0 h 29"/>
                  <a:gd name="T17" fmla="*/ 24 w 24"/>
                  <a:gd name="T18" fmla="*/ 29 h 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4" h="29">
                    <a:moveTo>
                      <a:pt x="24" y="4"/>
                    </a:moveTo>
                    <a:lnTo>
                      <a:pt x="7" y="29"/>
                    </a:lnTo>
                    <a:lnTo>
                      <a:pt x="0" y="20"/>
                    </a:lnTo>
                    <a:lnTo>
                      <a:pt x="21" y="0"/>
                    </a:lnTo>
                    <a:lnTo>
                      <a:pt x="24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17" name="Freeform 616"/>
              <p:cNvSpPr>
                <a:spLocks/>
              </p:cNvSpPr>
              <p:nvPr/>
            </p:nvSpPr>
            <p:spPr bwMode="auto">
              <a:xfrm>
                <a:off x="1164" y="162"/>
                <a:ext cx="7" cy="5"/>
              </a:xfrm>
              <a:custGeom>
                <a:avLst/>
                <a:gdLst>
                  <a:gd name="T0" fmla="*/ 26 w 26"/>
                  <a:gd name="T1" fmla="*/ 5 h 25"/>
                  <a:gd name="T2" fmla="*/ 5 w 26"/>
                  <a:gd name="T3" fmla="*/ 25 h 25"/>
                  <a:gd name="T4" fmla="*/ 0 w 26"/>
                  <a:gd name="T5" fmla="*/ 14 h 25"/>
                  <a:gd name="T6" fmla="*/ 24 w 26"/>
                  <a:gd name="T7" fmla="*/ 0 h 25"/>
                  <a:gd name="T8" fmla="*/ 26 w 26"/>
                  <a:gd name="T9" fmla="*/ 5 h 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"/>
                  <a:gd name="T16" fmla="*/ 0 h 25"/>
                  <a:gd name="T17" fmla="*/ 26 w 26"/>
                  <a:gd name="T18" fmla="*/ 25 h 2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" h="25">
                    <a:moveTo>
                      <a:pt x="26" y="5"/>
                    </a:moveTo>
                    <a:lnTo>
                      <a:pt x="5" y="25"/>
                    </a:lnTo>
                    <a:lnTo>
                      <a:pt x="0" y="14"/>
                    </a:lnTo>
                    <a:lnTo>
                      <a:pt x="24" y="0"/>
                    </a:lnTo>
                    <a:lnTo>
                      <a:pt x="26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18" name="Freeform 617"/>
              <p:cNvSpPr>
                <a:spLocks/>
              </p:cNvSpPr>
              <p:nvPr/>
            </p:nvSpPr>
            <p:spPr bwMode="auto">
              <a:xfrm>
                <a:off x="1163" y="161"/>
                <a:ext cx="7" cy="4"/>
              </a:xfrm>
              <a:custGeom>
                <a:avLst/>
                <a:gdLst>
                  <a:gd name="T0" fmla="*/ 27 w 27"/>
                  <a:gd name="T1" fmla="*/ 5 h 19"/>
                  <a:gd name="T2" fmla="*/ 3 w 27"/>
                  <a:gd name="T3" fmla="*/ 19 h 19"/>
                  <a:gd name="T4" fmla="*/ 0 w 27"/>
                  <a:gd name="T5" fmla="*/ 8 h 19"/>
                  <a:gd name="T6" fmla="*/ 26 w 27"/>
                  <a:gd name="T7" fmla="*/ 0 h 19"/>
                  <a:gd name="T8" fmla="*/ 27 w 27"/>
                  <a:gd name="T9" fmla="*/ 5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"/>
                  <a:gd name="T16" fmla="*/ 0 h 19"/>
                  <a:gd name="T17" fmla="*/ 27 w 27"/>
                  <a:gd name="T18" fmla="*/ 19 h 1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" h="19">
                    <a:moveTo>
                      <a:pt x="27" y="5"/>
                    </a:moveTo>
                    <a:lnTo>
                      <a:pt x="3" y="19"/>
                    </a:lnTo>
                    <a:lnTo>
                      <a:pt x="0" y="8"/>
                    </a:lnTo>
                    <a:lnTo>
                      <a:pt x="26" y="0"/>
                    </a:lnTo>
                    <a:lnTo>
                      <a:pt x="27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19" name="Freeform 618"/>
              <p:cNvSpPr>
                <a:spLocks/>
              </p:cNvSpPr>
              <p:nvPr/>
            </p:nvSpPr>
            <p:spPr bwMode="auto">
              <a:xfrm>
                <a:off x="1163" y="160"/>
                <a:ext cx="7" cy="3"/>
              </a:xfrm>
              <a:custGeom>
                <a:avLst/>
                <a:gdLst>
                  <a:gd name="T0" fmla="*/ 27 w 27"/>
                  <a:gd name="T1" fmla="*/ 5 h 13"/>
                  <a:gd name="T2" fmla="*/ 1 w 27"/>
                  <a:gd name="T3" fmla="*/ 13 h 13"/>
                  <a:gd name="T4" fmla="*/ 0 w 27"/>
                  <a:gd name="T5" fmla="*/ 0 h 13"/>
                  <a:gd name="T6" fmla="*/ 26 w 27"/>
                  <a:gd name="T7" fmla="*/ 0 h 13"/>
                  <a:gd name="T8" fmla="*/ 27 w 27"/>
                  <a:gd name="T9" fmla="*/ 5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"/>
                  <a:gd name="T16" fmla="*/ 0 h 13"/>
                  <a:gd name="T17" fmla="*/ 27 w 27"/>
                  <a:gd name="T18" fmla="*/ 13 h 1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" h="13">
                    <a:moveTo>
                      <a:pt x="27" y="5"/>
                    </a:moveTo>
                    <a:lnTo>
                      <a:pt x="1" y="13"/>
                    </a:lnTo>
                    <a:lnTo>
                      <a:pt x="0" y="0"/>
                    </a:lnTo>
                    <a:lnTo>
                      <a:pt x="26" y="0"/>
                    </a:lnTo>
                    <a:lnTo>
                      <a:pt x="27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20" name="Freeform 619"/>
              <p:cNvSpPr>
                <a:spLocks/>
              </p:cNvSpPr>
              <p:nvPr/>
            </p:nvSpPr>
            <p:spPr bwMode="auto">
              <a:xfrm>
                <a:off x="1163" y="158"/>
                <a:ext cx="7" cy="2"/>
              </a:xfrm>
              <a:custGeom>
                <a:avLst/>
                <a:gdLst>
                  <a:gd name="T0" fmla="*/ 26 w 27"/>
                  <a:gd name="T1" fmla="*/ 11 h 11"/>
                  <a:gd name="T2" fmla="*/ 0 w 27"/>
                  <a:gd name="T3" fmla="*/ 11 h 11"/>
                  <a:gd name="T4" fmla="*/ 1 w 27"/>
                  <a:gd name="T5" fmla="*/ 0 h 11"/>
                  <a:gd name="T6" fmla="*/ 27 w 27"/>
                  <a:gd name="T7" fmla="*/ 6 h 11"/>
                  <a:gd name="T8" fmla="*/ 26 w 27"/>
                  <a:gd name="T9" fmla="*/ 11 h 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"/>
                  <a:gd name="T16" fmla="*/ 0 h 11"/>
                  <a:gd name="T17" fmla="*/ 27 w 27"/>
                  <a:gd name="T18" fmla="*/ 11 h 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" h="11">
                    <a:moveTo>
                      <a:pt x="26" y="11"/>
                    </a:moveTo>
                    <a:lnTo>
                      <a:pt x="0" y="11"/>
                    </a:lnTo>
                    <a:lnTo>
                      <a:pt x="1" y="0"/>
                    </a:lnTo>
                    <a:lnTo>
                      <a:pt x="27" y="6"/>
                    </a:lnTo>
                    <a:lnTo>
                      <a:pt x="26" y="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21" name="Freeform 620"/>
              <p:cNvSpPr>
                <a:spLocks/>
              </p:cNvSpPr>
              <p:nvPr/>
            </p:nvSpPr>
            <p:spPr bwMode="auto">
              <a:xfrm>
                <a:off x="1163" y="156"/>
                <a:ext cx="7" cy="3"/>
              </a:xfrm>
              <a:custGeom>
                <a:avLst/>
                <a:gdLst>
                  <a:gd name="T0" fmla="*/ 26 w 27"/>
                  <a:gd name="T1" fmla="*/ 18 h 18"/>
                  <a:gd name="T2" fmla="*/ 0 w 27"/>
                  <a:gd name="T3" fmla="*/ 12 h 18"/>
                  <a:gd name="T4" fmla="*/ 3 w 27"/>
                  <a:gd name="T5" fmla="*/ 0 h 18"/>
                  <a:gd name="T6" fmla="*/ 27 w 27"/>
                  <a:gd name="T7" fmla="*/ 15 h 18"/>
                  <a:gd name="T8" fmla="*/ 26 w 27"/>
                  <a:gd name="T9" fmla="*/ 18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"/>
                  <a:gd name="T16" fmla="*/ 0 h 18"/>
                  <a:gd name="T17" fmla="*/ 27 w 27"/>
                  <a:gd name="T18" fmla="*/ 18 h 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" h="18">
                    <a:moveTo>
                      <a:pt x="26" y="18"/>
                    </a:moveTo>
                    <a:lnTo>
                      <a:pt x="0" y="12"/>
                    </a:lnTo>
                    <a:lnTo>
                      <a:pt x="3" y="0"/>
                    </a:lnTo>
                    <a:lnTo>
                      <a:pt x="27" y="15"/>
                    </a:lnTo>
                    <a:lnTo>
                      <a:pt x="26" y="1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22" name="Freeform 621"/>
              <p:cNvSpPr>
                <a:spLocks/>
              </p:cNvSpPr>
              <p:nvPr/>
            </p:nvSpPr>
            <p:spPr bwMode="auto">
              <a:xfrm>
                <a:off x="1164" y="154"/>
                <a:ext cx="7" cy="5"/>
              </a:xfrm>
              <a:custGeom>
                <a:avLst/>
                <a:gdLst>
                  <a:gd name="T0" fmla="*/ 24 w 26"/>
                  <a:gd name="T1" fmla="*/ 25 h 25"/>
                  <a:gd name="T2" fmla="*/ 0 w 26"/>
                  <a:gd name="T3" fmla="*/ 10 h 25"/>
                  <a:gd name="T4" fmla="*/ 5 w 26"/>
                  <a:gd name="T5" fmla="*/ 0 h 25"/>
                  <a:gd name="T6" fmla="*/ 26 w 26"/>
                  <a:gd name="T7" fmla="*/ 20 h 25"/>
                  <a:gd name="T8" fmla="*/ 24 w 26"/>
                  <a:gd name="T9" fmla="*/ 25 h 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"/>
                  <a:gd name="T16" fmla="*/ 0 h 25"/>
                  <a:gd name="T17" fmla="*/ 26 w 26"/>
                  <a:gd name="T18" fmla="*/ 25 h 2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" h="25">
                    <a:moveTo>
                      <a:pt x="24" y="25"/>
                    </a:moveTo>
                    <a:lnTo>
                      <a:pt x="0" y="10"/>
                    </a:lnTo>
                    <a:lnTo>
                      <a:pt x="5" y="0"/>
                    </a:lnTo>
                    <a:lnTo>
                      <a:pt x="26" y="20"/>
                    </a:lnTo>
                    <a:lnTo>
                      <a:pt x="24" y="2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23" name="Freeform 622"/>
              <p:cNvSpPr>
                <a:spLocks/>
              </p:cNvSpPr>
              <p:nvPr/>
            </p:nvSpPr>
            <p:spPr bwMode="auto">
              <a:xfrm>
                <a:off x="1165" y="152"/>
                <a:ext cx="6" cy="6"/>
              </a:xfrm>
              <a:custGeom>
                <a:avLst/>
                <a:gdLst>
                  <a:gd name="T0" fmla="*/ 21 w 24"/>
                  <a:gd name="T1" fmla="*/ 29 h 29"/>
                  <a:gd name="T2" fmla="*/ 0 w 24"/>
                  <a:gd name="T3" fmla="*/ 9 h 29"/>
                  <a:gd name="T4" fmla="*/ 7 w 24"/>
                  <a:gd name="T5" fmla="*/ 0 h 29"/>
                  <a:gd name="T6" fmla="*/ 24 w 24"/>
                  <a:gd name="T7" fmla="*/ 25 h 29"/>
                  <a:gd name="T8" fmla="*/ 21 w 24"/>
                  <a:gd name="T9" fmla="*/ 29 h 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4"/>
                  <a:gd name="T16" fmla="*/ 0 h 29"/>
                  <a:gd name="T17" fmla="*/ 24 w 24"/>
                  <a:gd name="T18" fmla="*/ 29 h 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4" h="29">
                    <a:moveTo>
                      <a:pt x="21" y="29"/>
                    </a:moveTo>
                    <a:lnTo>
                      <a:pt x="0" y="9"/>
                    </a:lnTo>
                    <a:lnTo>
                      <a:pt x="7" y="0"/>
                    </a:lnTo>
                    <a:lnTo>
                      <a:pt x="24" y="25"/>
                    </a:lnTo>
                    <a:lnTo>
                      <a:pt x="21" y="2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24" name="Freeform 623"/>
              <p:cNvSpPr>
                <a:spLocks/>
              </p:cNvSpPr>
              <p:nvPr/>
            </p:nvSpPr>
            <p:spPr bwMode="auto">
              <a:xfrm>
                <a:off x="1167" y="151"/>
                <a:ext cx="5" cy="6"/>
              </a:xfrm>
              <a:custGeom>
                <a:avLst/>
                <a:gdLst>
                  <a:gd name="T0" fmla="*/ 17 w 21"/>
                  <a:gd name="T1" fmla="*/ 31 h 31"/>
                  <a:gd name="T2" fmla="*/ 0 w 21"/>
                  <a:gd name="T3" fmla="*/ 6 h 31"/>
                  <a:gd name="T4" fmla="*/ 7 w 21"/>
                  <a:gd name="T5" fmla="*/ 0 h 31"/>
                  <a:gd name="T6" fmla="*/ 21 w 21"/>
                  <a:gd name="T7" fmla="*/ 27 h 31"/>
                  <a:gd name="T8" fmla="*/ 17 w 21"/>
                  <a:gd name="T9" fmla="*/ 31 h 3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"/>
                  <a:gd name="T16" fmla="*/ 0 h 31"/>
                  <a:gd name="T17" fmla="*/ 21 w 21"/>
                  <a:gd name="T18" fmla="*/ 31 h 3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" h="31">
                    <a:moveTo>
                      <a:pt x="17" y="31"/>
                    </a:moveTo>
                    <a:lnTo>
                      <a:pt x="0" y="6"/>
                    </a:lnTo>
                    <a:lnTo>
                      <a:pt x="7" y="0"/>
                    </a:lnTo>
                    <a:lnTo>
                      <a:pt x="21" y="27"/>
                    </a:lnTo>
                    <a:lnTo>
                      <a:pt x="17" y="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25" name="Freeform 624"/>
              <p:cNvSpPr>
                <a:spLocks/>
              </p:cNvSpPr>
              <p:nvPr/>
            </p:nvSpPr>
            <p:spPr bwMode="auto">
              <a:xfrm>
                <a:off x="1169" y="150"/>
                <a:ext cx="5" cy="6"/>
              </a:xfrm>
              <a:custGeom>
                <a:avLst/>
                <a:gdLst>
                  <a:gd name="T0" fmla="*/ 14 w 19"/>
                  <a:gd name="T1" fmla="*/ 33 h 33"/>
                  <a:gd name="T2" fmla="*/ 0 w 19"/>
                  <a:gd name="T3" fmla="*/ 6 h 33"/>
                  <a:gd name="T4" fmla="*/ 9 w 19"/>
                  <a:gd name="T5" fmla="*/ 0 h 33"/>
                  <a:gd name="T6" fmla="*/ 19 w 19"/>
                  <a:gd name="T7" fmla="*/ 31 h 33"/>
                  <a:gd name="T8" fmla="*/ 14 w 19"/>
                  <a:gd name="T9" fmla="*/ 33 h 3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"/>
                  <a:gd name="T16" fmla="*/ 0 h 33"/>
                  <a:gd name="T17" fmla="*/ 19 w 19"/>
                  <a:gd name="T18" fmla="*/ 33 h 3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" h="33">
                    <a:moveTo>
                      <a:pt x="14" y="33"/>
                    </a:moveTo>
                    <a:lnTo>
                      <a:pt x="0" y="6"/>
                    </a:lnTo>
                    <a:lnTo>
                      <a:pt x="9" y="0"/>
                    </a:lnTo>
                    <a:lnTo>
                      <a:pt x="19" y="31"/>
                    </a:lnTo>
                    <a:lnTo>
                      <a:pt x="14" y="3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26" name="Freeform 625"/>
              <p:cNvSpPr>
                <a:spLocks/>
              </p:cNvSpPr>
              <p:nvPr/>
            </p:nvSpPr>
            <p:spPr bwMode="auto">
              <a:xfrm>
                <a:off x="1171" y="149"/>
                <a:ext cx="4" cy="7"/>
              </a:xfrm>
              <a:custGeom>
                <a:avLst/>
                <a:gdLst>
                  <a:gd name="T0" fmla="*/ 10 w 14"/>
                  <a:gd name="T1" fmla="*/ 34 h 34"/>
                  <a:gd name="T2" fmla="*/ 0 w 14"/>
                  <a:gd name="T3" fmla="*/ 3 h 34"/>
                  <a:gd name="T4" fmla="*/ 10 w 14"/>
                  <a:gd name="T5" fmla="*/ 0 h 34"/>
                  <a:gd name="T6" fmla="*/ 14 w 14"/>
                  <a:gd name="T7" fmla="*/ 33 h 34"/>
                  <a:gd name="T8" fmla="*/ 10 w 14"/>
                  <a:gd name="T9" fmla="*/ 34 h 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"/>
                  <a:gd name="T16" fmla="*/ 0 h 34"/>
                  <a:gd name="T17" fmla="*/ 14 w 14"/>
                  <a:gd name="T18" fmla="*/ 34 h 3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" h="34">
                    <a:moveTo>
                      <a:pt x="10" y="34"/>
                    </a:moveTo>
                    <a:lnTo>
                      <a:pt x="0" y="3"/>
                    </a:lnTo>
                    <a:lnTo>
                      <a:pt x="10" y="0"/>
                    </a:lnTo>
                    <a:lnTo>
                      <a:pt x="14" y="33"/>
                    </a:lnTo>
                    <a:lnTo>
                      <a:pt x="10" y="3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27" name="Freeform 626"/>
              <p:cNvSpPr>
                <a:spLocks/>
              </p:cNvSpPr>
              <p:nvPr/>
            </p:nvSpPr>
            <p:spPr bwMode="auto">
              <a:xfrm>
                <a:off x="1174" y="149"/>
                <a:ext cx="2" cy="7"/>
              </a:xfrm>
              <a:custGeom>
                <a:avLst/>
                <a:gdLst>
                  <a:gd name="T0" fmla="*/ 4 w 10"/>
                  <a:gd name="T1" fmla="*/ 34 h 34"/>
                  <a:gd name="T2" fmla="*/ 0 w 10"/>
                  <a:gd name="T3" fmla="*/ 1 h 34"/>
                  <a:gd name="T4" fmla="*/ 10 w 10"/>
                  <a:gd name="T5" fmla="*/ 0 h 34"/>
                  <a:gd name="T6" fmla="*/ 10 w 10"/>
                  <a:gd name="T7" fmla="*/ 32 h 34"/>
                  <a:gd name="T8" fmla="*/ 4 w 10"/>
                  <a:gd name="T9" fmla="*/ 34 h 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"/>
                  <a:gd name="T16" fmla="*/ 0 h 34"/>
                  <a:gd name="T17" fmla="*/ 10 w 10"/>
                  <a:gd name="T18" fmla="*/ 34 h 3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" h="34">
                    <a:moveTo>
                      <a:pt x="4" y="34"/>
                    </a:moveTo>
                    <a:lnTo>
                      <a:pt x="0" y="1"/>
                    </a:lnTo>
                    <a:lnTo>
                      <a:pt x="10" y="0"/>
                    </a:lnTo>
                    <a:lnTo>
                      <a:pt x="10" y="32"/>
                    </a:lnTo>
                    <a:lnTo>
                      <a:pt x="4" y="3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28" name="Freeform 627"/>
              <p:cNvSpPr>
                <a:spLocks/>
              </p:cNvSpPr>
              <p:nvPr/>
            </p:nvSpPr>
            <p:spPr bwMode="auto">
              <a:xfrm>
                <a:off x="1176" y="149"/>
                <a:ext cx="3" cy="7"/>
              </a:xfrm>
              <a:custGeom>
                <a:avLst/>
                <a:gdLst>
                  <a:gd name="T0" fmla="*/ 0 w 10"/>
                  <a:gd name="T1" fmla="*/ 32 h 34"/>
                  <a:gd name="T2" fmla="*/ 0 w 10"/>
                  <a:gd name="T3" fmla="*/ 0 h 34"/>
                  <a:gd name="T4" fmla="*/ 10 w 10"/>
                  <a:gd name="T5" fmla="*/ 1 h 34"/>
                  <a:gd name="T6" fmla="*/ 5 w 10"/>
                  <a:gd name="T7" fmla="*/ 34 h 34"/>
                  <a:gd name="T8" fmla="*/ 0 w 10"/>
                  <a:gd name="T9" fmla="*/ 32 h 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"/>
                  <a:gd name="T16" fmla="*/ 0 h 34"/>
                  <a:gd name="T17" fmla="*/ 10 w 10"/>
                  <a:gd name="T18" fmla="*/ 34 h 3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" h="34">
                    <a:moveTo>
                      <a:pt x="0" y="32"/>
                    </a:moveTo>
                    <a:lnTo>
                      <a:pt x="0" y="0"/>
                    </a:lnTo>
                    <a:lnTo>
                      <a:pt x="10" y="1"/>
                    </a:lnTo>
                    <a:lnTo>
                      <a:pt x="5" y="34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29" name="Freeform 628"/>
              <p:cNvSpPr>
                <a:spLocks/>
              </p:cNvSpPr>
              <p:nvPr/>
            </p:nvSpPr>
            <p:spPr bwMode="auto">
              <a:xfrm>
                <a:off x="673" y="245"/>
                <a:ext cx="350" cy="362"/>
              </a:xfrm>
              <a:custGeom>
                <a:avLst/>
                <a:gdLst>
                  <a:gd name="T0" fmla="*/ 1400 w 1401"/>
                  <a:gd name="T1" fmla="*/ 1808 h 1808"/>
                  <a:gd name="T2" fmla="*/ 0 w 1401"/>
                  <a:gd name="T3" fmla="*/ 1808 h 1808"/>
                  <a:gd name="T4" fmla="*/ 0 w 1401"/>
                  <a:gd name="T5" fmla="*/ 0 h 1808"/>
                  <a:gd name="T6" fmla="*/ 541 w 1401"/>
                  <a:gd name="T7" fmla="*/ 0 h 1808"/>
                  <a:gd name="T8" fmla="*/ 541 w 1401"/>
                  <a:gd name="T9" fmla="*/ 1143 h 1808"/>
                  <a:gd name="T10" fmla="*/ 1401 w 1401"/>
                  <a:gd name="T11" fmla="*/ 1143 h 1808"/>
                  <a:gd name="T12" fmla="*/ 1400 w 1401"/>
                  <a:gd name="T13" fmla="*/ 1808 h 180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01"/>
                  <a:gd name="T22" fmla="*/ 0 h 1808"/>
                  <a:gd name="T23" fmla="*/ 1401 w 1401"/>
                  <a:gd name="T24" fmla="*/ 1808 h 180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01" h="1808">
                    <a:moveTo>
                      <a:pt x="1400" y="1808"/>
                    </a:moveTo>
                    <a:lnTo>
                      <a:pt x="0" y="1808"/>
                    </a:lnTo>
                    <a:lnTo>
                      <a:pt x="0" y="0"/>
                    </a:lnTo>
                    <a:lnTo>
                      <a:pt x="541" y="0"/>
                    </a:lnTo>
                    <a:lnTo>
                      <a:pt x="541" y="1143"/>
                    </a:lnTo>
                    <a:lnTo>
                      <a:pt x="1401" y="1143"/>
                    </a:lnTo>
                    <a:lnTo>
                      <a:pt x="1400" y="1808"/>
                    </a:lnTo>
                    <a:close/>
                  </a:path>
                </a:pathLst>
              </a:custGeom>
              <a:solidFill>
                <a:srgbClr val="A7E3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30" name="Freeform 629"/>
              <p:cNvSpPr>
                <a:spLocks/>
              </p:cNvSpPr>
              <p:nvPr/>
            </p:nvSpPr>
            <p:spPr bwMode="auto">
              <a:xfrm>
                <a:off x="670" y="242"/>
                <a:ext cx="5" cy="365"/>
              </a:xfrm>
              <a:custGeom>
                <a:avLst/>
                <a:gdLst>
                  <a:gd name="T0" fmla="*/ 23 w 23"/>
                  <a:gd name="T1" fmla="*/ 1809 h 1822"/>
                  <a:gd name="T2" fmla="*/ 0 w 23"/>
                  <a:gd name="T3" fmla="*/ 1822 h 1822"/>
                  <a:gd name="T4" fmla="*/ 0 w 23"/>
                  <a:gd name="T5" fmla="*/ 14 h 1822"/>
                  <a:gd name="T6" fmla="*/ 1 w 23"/>
                  <a:gd name="T7" fmla="*/ 9 h 1822"/>
                  <a:gd name="T8" fmla="*/ 3 w 23"/>
                  <a:gd name="T9" fmla="*/ 5 h 1822"/>
                  <a:gd name="T10" fmla="*/ 7 w 23"/>
                  <a:gd name="T11" fmla="*/ 2 h 1822"/>
                  <a:gd name="T12" fmla="*/ 11 w 23"/>
                  <a:gd name="T13" fmla="*/ 0 h 1822"/>
                  <a:gd name="T14" fmla="*/ 23 w 23"/>
                  <a:gd name="T15" fmla="*/ 28 h 1822"/>
                  <a:gd name="T16" fmla="*/ 23 w 23"/>
                  <a:gd name="T17" fmla="*/ 1809 h 182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3"/>
                  <a:gd name="T28" fmla="*/ 0 h 1822"/>
                  <a:gd name="T29" fmla="*/ 23 w 23"/>
                  <a:gd name="T30" fmla="*/ 1822 h 182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3" h="1822">
                    <a:moveTo>
                      <a:pt x="23" y="1809"/>
                    </a:moveTo>
                    <a:lnTo>
                      <a:pt x="0" y="1822"/>
                    </a:lnTo>
                    <a:lnTo>
                      <a:pt x="0" y="14"/>
                    </a:lnTo>
                    <a:lnTo>
                      <a:pt x="1" y="9"/>
                    </a:lnTo>
                    <a:lnTo>
                      <a:pt x="3" y="5"/>
                    </a:lnTo>
                    <a:lnTo>
                      <a:pt x="7" y="2"/>
                    </a:lnTo>
                    <a:lnTo>
                      <a:pt x="11" y="0"/>
                    </a:lnTo>
                    <a:lnTo>
                      <a:pt x="23" y="28"/>
                    </a:lnTo>
                    <a:lnTo>
                      <a:pt x="23" y="1809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31" name="Freeform 630"/>
              <p:cNvSpPr>
                <a:spLocks/>
              </p:cNvSpPr>
              <p:nvPr/>
            </p:nvSpPr>
            <p:spPr bwMode="auto">
              <a:xfrm>
                <a:off x="673" y="242"/>
                <a:ext cx="138" cy="6"/>
              </a:xfrm>
              <a:custGeom>
                <a:avLst/>
                <a:gdLst>
                  <a:gd name="T0" fmla="*/ 12 w 552"/>
                  <a:gd name="T1" fmla="*/ 28 h 28"/>
                  <a:gd name="T2" fmla="*/ 0 w 552"/>
                  <a:gd name="T3" fmla="*/ 0 h 28"/>
                  <a:gd name="T4" fmla="*/ 541 w 552"/>
                  <a:gd name="T5" fmla="*/ 0 h 28"/>
                  <a:gd name="T6" fmla="*/ 545 w 552"/>
                  <a:gd name="T7" fmla="*/ 2 h 28"/>
                  <a:gd name="T8" fmla="*/ 549 w 552"/>
                  <a:gd name="T9" fmla="*/ 5 h 28"/>
                  <a:gd name="T10" fmla="*/ 551 w 552"/>
                  <a:gd name="T11" fmla="*/ 9 h 28"/>
                  <a:gd name="T12" fmla="*/ 552 w 552"/>
                  <a:gd name="T13" fmla="*/ 14 h 28"/>
                  <a:gd name="T14" fmla="*/ 530 w 552"/>
                  <a:gd name="T15" fmla="*/ 28 h 28"/>
                  <a:gd name="T16" fmla="*/ 12 w 552"/>
                  <a:gd name="T17" fmla="*/ 28 h 2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52"/>
                  <a:gd name="T28" fmla="*/ 0 h 28"/>
                  <a:gd name="T29" fmla="*/ 552 w 552"/>
                  <a:gd name="T30" fmla="*/ 28 h 2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52" h="28">
                    <a:moveTo>
                      <a:pt x="12" y="28"/>
                    </a:moveTo>
                    <a:lnTo>
                      <a:pt x="0" y="0"/>
                    </a:lnTo>
                    <a:lnTo>
                      <a:pt x="541" y="0"/>
                    </a:lnTo>
                    <a:lnTo>
                      <a:pt x="545" y="2"/>
                    </a:lnTo>
                    <a:lnTo>
                      <a:pt x="549" y="5"/>
                    </a:lnTo>
                    <a:lnTo>
                      <a:pt x="551" y="9"/>
                    </a:lnTo>
                    <a:lnTo>
                      <a:pt x="552" y="14"/>
                    </a:lnTo>
                    <a:lnTo>
                      <a:pt x="530" y="28"/>
                    </a:lnTo>
                    <a:lnTo>
                      <a:pt x="12" y="28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32" name="Freeform 631"/>
              <p:cNvSpPr>
                <a:spLocks/>
              </p:cNvSpPr>
              <p:nvPr/>
            </p:nvSpPr>
            <p:spPr bwMode="auto">
              <a:xfrm>
                <a:off x="805" y="245"/>
                <a:ext cx="6" cy="232"/>
              </a:xfrm>
              <a:custGeom>
                <a:avLst/>
                <a:gdLst>
                  <a:gd name="T0" fmla="*/ 0 w 22"/>
                  <a:gd name="T1" fmla="*/ 14 h 1157"/>
                  <a:gd name="T2" fmla="*/ 22 w 22"/>
                  <a:gd name="T3" fmla="*/ 0 h 1157"/>
                  <a:gd name="T4" fmla="*/ 22 w 22"/>
                  <a:gd name="T5" fmla="*/ 1129 h 1157"/>
                  <a:gd name="T6" fmla="*/ 11 w 22"/>
                  <a:gd name="T7" fmla="*/ 1157 h 1157"/>
                  <a:gd name="T8" fmla="*/ 7 w 22"/>
                  <a:gd name="T9" fmla="*/ 1155 h 1157"/>
                  <a:gd name="T10" fmla="*/ 4 w 22"/>
                  <a:gd name="T11" fmla="*/ 1153 h 1157"/>
                  <a:gd name="T12" fmla="*/ 1 w 22"/>
                  <a:gd name="T13" fmla="*/ 1148 h 1157"/>
                  <a:gd name="T14" fmla="*/ 0 w 22"/>
                  <a:gd name="T15" fmla="*/ 1143 h 1157"/>
                  <a:gd name="T16" fmla="*/ 0 w 22"/>
                  <a:gd name="T17" fmla="*/ 14 h 115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2"/>
                  <a:gd name="T28" fmla="*/ 0 h 1157"/>
                  <a:gd name="T29" fmla="*/ 22 w 22"/>
                  <a:gd name="T30" fmla="*/ 1157 h 115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2" h="1157">
                    <a:moveTo>
                      <a:pt x="0" y="14"/>
                    </a:moveTo>
                    <a:lnTo>
                      <a:pt x="22" y="0"/>
                    </a:lnTo>
                    <a:lnTo>
                      <a:pt x="22" y="1129"/>
                    </a:lnTo>
                    <a:lnTo>
                      <a:pt x="11" y="1157"/>
                    </a:lnTo>
                    <a:lnTo>
                      <a:pt x="7" y="1155"/>
                    </a:lnTo>
                    <a:lnTo>
                      <a:pt x="4" y="1153"/>
                    </a:lnTo>
                    <a:lnTo>
                      <a:pt x="1" y="1148"/>
                    </a:lnTo>
                    <a:lnTo>
                      <a:pt x="0" y="1143"/>
                    </a:lnTo>
                    <a:lnTo>
                      <a:pt x="0" y="14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33" name="Freeform 632"/>
              <p:cNvSpPr>
                <a:spLocks/>
              </p:cNvSpPr>
              <p:nvPr/>
            </p:nvSpPr>
            <p:spPr bwMode="auto">
              <a:xfrm>
                <a:off x="808" y="471"/>
                <a:ext cx="218" cy="6"/>
              </a:xfrm>
              <a:custGeom>
                <a:avLst/>
                <a:gdLst>
                  <a:gd name="T0" fmla="*/ 0 w 871"/>
                  <a:gd name="T1" fmla="*/ 28 h 28"/>
                  <a:gd name="T2" fmla="*/ 11 w 871"/>
                  <a:gd name="T3" fmla="*/ 0 h 28"/>
                  <a:gd name="T4" fmla="*/ 860 w 871"/>
                  <a:gd name="T5" fmla="*/ 0 h 28"/>
                  <a:gd name="T6" fmla="*/ 865 w 871"/>
                  <a:gd name="T7" fmla="*/ 2 h 28"/>
                  <a:gd name="T8" fmla="*/ 868 w 871"/>
                  <a:gd name="T9" fmla="*/ 4 h 28"/>
                  <a:gd name="T10" fmla="*/ 870 w 871"/>
                  <a:gd name="T11" fmla="*/ 9 h 28"/>
                  <a:gd name="T12" fmla="*/ 871 w 871"/>
                  <a:gd name="T13" fmla="*/ 14 h 28"/>
                  <a:gd name="T14" fmla="*/ 850 w 871"/>
                  <a:gd name="T15" fmla="*/ 28 h 28"/>
                  <a:gd name="T16" fmla="*/ 0 w 871"/>
                  <a:gd name="T17" fmla="*/ 28 h 2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871"/>
                  <a:gd name="T28" fmla="*/ 0 h 28"/>
                  <a:gd name="T29" fmla="*/ 871 w 871"/>
                  <a:gd name="T30" fmla="*/ 28 h 2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871" h="28">
                    <a:moveTo>
                      <a:pt x="0" y="28"/>
                    </a:moveTo>
                    <a:lnTo>
                      <a:pt x="11" y="0"/>
                    </a:lnTo>
                    <a:lnTo>
                      <a:pt x="860" y="0"/>
                    </a:lnTo>
                    <a:lnTo>
                      <a:pt x="865" y="2"/>
                    </a:lnTo>
                    <a:lnTo>
                      <a:pt x="868" y="4"/>
                    </a:lnTo>
                    <a:lnTo>
                      <a:pt x="870" y="9"/>
                    </a:lnTo>
                    <a:lnTo>
                      <a:pt x="871" y="14"/>
                    </a:lnTo>
                    <a:lnTo>
                      <a:pt x="850" y="28"/>
                    </a:lnTo>
                    <a:lnTo>
                      <a:pt x="0" y="28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34" name="Freeform 633"/>
              <p:cNvSpPr>
                <a:spLocks/>
              </p:cNvSpPr>
              <p:nvPr/>
            </p:nvSpPr>
            <p:spPr bwMode="auto">
              <a:xfrm>
                <a:off x="1020" y="474"/>
                <a:ext cx="6" cy="136"/>
              </a:xfrm>
              <a:custGeom>
                <a:avLst/>
                <a:gdLst>
                  <a:gd name="T0" fmla="*/ 2 w 23"/>
                  <a:gd name="T1" fmla="*/ 14 h 679"/>
                  <a:gd name="T2" fmla="*/ 23 w 23"/>
                  <a:gd name="T3" fmla="*/ 0 h 679"/>
                  <a:gd name="T4" fmla="*/ 21 w 23"/>
                  <a:gd name="T5" fmla="*/ 665 h 679"/>
                  <a:gd name="T6" fmla="*/ 20 w 23"/>
                  <a:gd name="T7" fmla="*/ 671 h 679"/>
                  <a:gd name="T8" fmla="*/ 18 w 23"/>
                  <a:gd name="T9" fmla="*/ 675 h 679"/>
                  <a:gd name="T10" fmla="*/ 15 w 23"/>
                  <a:gd name="T11" fmla="*/ 677 h 679"/>
                  <a:gd name="T12" fmla="*/ 11 w 23"/>
                  <a:gd name="T13" fmla="*/ 679 h 679"/>
                  <a:gd name="T14" fmla="*/ 0 w 23"/>
                  <a:gd name="T15" fmla="*/ 652 h 679"/>
                  <a:gd name="T16" fmla="*/ 2 w 23"/>
                  <a:gd name="T17" fmla="*/ 14 h 67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3"/>
                  <a:gd name="T28" fmla="*/ 0 h 679"/>
                  <a:gd name="T29" fmla="*/ 23 w 23"/>
                  <a:gd name="T30" fmla="*/ 679 h 67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3" h="679">
                    <a:moveTo>
                      <a:pt x="2" y="14"/>
                    </a:moveTo>
                    <a:lnTo>
                      <a:pt x="23" y="0"/>
                    </a:lnTo>
                    <a:lnTo>
                      <a:pt x="21" y="665"/>
                    </a:lnTo>
                    <a:lnTo>
                      <a:pt x="20" y="671"/>
                    </a:lnTo>
                    <a:lnTo>
                      <a:pt x="18" y="675"/>
                    </a:lnTo>
                    <a:lnTo>
                      <a:pt x="15" y="677"/>
                    </a:lnTo>
                    <a:lnTo>
                      <a:pt x="11" y="679"/>
                    </a:lnTo>
                    <a:lnTo>
                      <a:pt x="0" y="652"/>
                    </a:lnTo>
                    <a:lnTo>
                      <a:pt x="2" y="14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35" name="Freeform 634"/>
              <p:cNvSpPr>
                <a:spLocks/>
              </p:cNvSpPr>
              <p:nvPr/>
            </p:nvSpPr>
            <p:spPr bwMode="auto">
              <a:xfrm>
                <a:off x="670" y="604"/>
                <a:ext cx="353" cy="6"/>
              </a:xfrm>
              <a:custGeom>
                <a:avLst/>
                <a:gdLst>
                  <a:gd name="T0" fmla="*/ 1400 w 1411"/>
                  <a:gd name="T1" fmla="*/ 0 h 27"/>
                  <a:gd name="T2" fmla="*/ 1411 w 1411"/>
                  <a:gd name="T3" fmla="*/ 27 h 27"/>
                  <a:gd name="T4" fmla="*/ 11 w 1411"/>
                  <a:gd name="T5" fmla="*/ 27 h 27"/>
                  <a:gd name="T6" fmla="*/ 7 w 1411"/>
                  <a:gd name="T7" fmla="*/ 25 h 27"/>
                  <a:gd name="T8" fmla="*/ 3 w 1411"/>
                  <a:gd name="T9" fmla="*/ 23 h 27"/>
                  <a:gd name="T10" fmla="*/ 1 w 1411"/>
                  <a:gd name="T11" fmla="*/ 19 h 27"/>
                  <a:gd name="T12" fmla="*/ 0 w 1411"/>
                  <a:gd name="T13" fmla="*/ 13 h 27"/>
                  <a:gd name="T14" fmla="*/ 23 w 1411"/>
                  <a:gd name="T15" fmla="*/ 0 h 27"/>
                  <a:gd name="T16" fmla="*/ 1400 w 1411"/>
                  <a:gd name="T17" fmla="*/ 0 h 2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411"/>
                  <a:gd name="T28" fmla="*/ 0 h 27"/>
                  <a:gd name="T29" fmla="*/ 1411 w 1411"/>
                  <a:gd name="T30" fmla="*/ 27 h 2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411" h="27">
                    <a:moveTo>
                      <a:pt x="1400" y="0"/>
                    </a:moveTo>
                    <a:lnTo>
                      <a:pt x="1411" y="27"/>
                    </a:lnTo>
                    <a:lnTo>
                      <a:pt x="11" y="27"/>
                    </a:lnTo>
                    <a:lnTo>
                      <a:pt x="7" y="25"/>
                    </a:lnTo>
                    <a:lnTo>
                      <a:pt x="3" y="23"/>
                    </a:lnTo>
                    <a:lnTo>
                      <a:pt x="1" y="19"/>
                    </a:lnTo>
                    <a:lnTo>
                      <a:pt x="0" y="13"/>
                    </a:lnTo>
                    <a:lnTo>
                      <a:pt x="23" y="0"/>
                    </a:lnTo>
                    <a:lnTo>
                      <a:pt x="1400" y="0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36" name="Freeform 635"/>
              <p:cNvSpPr>
                <a:spLocks/>
              </p:cNvSpPr>
              <p:nvPr/>
            </p:nvSpPr>
            <p:spPr bwMode="auto">
              <a:xfrm>
                <a:off x="672" y="666"/>
                <a:ext cx="354" cy="360"/>
              </a:xfrm>
              <a:custGeom>
                <a:avLst/>
                <a:gdLst>
                  <a:gd name="T0" fmla="*/ 1417 w 1417"/>
                  <a:gd name="T1" fmla="*/ 3 h 1800"/>
                  <a:gd name="T2" fmla="*/ 0 w 1417"/>
                  <a:gd name="T3" fmla="*/ 0 h 1800"/>
                  <a:gd name="T4" fmla="*/ 0 w 1417"/>
                  <a:gd name="T5" fmla="*/ 1800 h 1800"/>
                  <a:gd name="T6" fmla="*/ 545 w 1417"/>
                  <a:gd name="T7" fmla="*/ 1800 h 1800"/>
                  <a:gd name="T8" fmla="*/ 545 w 1417"/>
                  <a:gd name="T9" fmla="*/ 658 h 1800"/>
                  <a:gd name="T10" fmla="*/ 1417 w 1417"/>
                  <a:gd name="T11" fmla="*/ 655 h 1800"/>
                  <a:gd name="T12" fmla="*/ 1417 w 1417"/>
                  <a:gd name="T13" fmla="*/ 3 h 180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17"/>
                  <a:gd name="T22" fmla="*/ 0 h 1800"/>
                  <a:gd name="T23" fmla="*/ 1417 w 1417"/>
                  <a:gd name="T24" fmla="*/ 1800 h 180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17" h="1800">
                    <a:moveTo>
                      <a:pt x="1417" y="3"/>
                    </a:moveTo>
                    <a:lnTo>
                      <a:pt x="0" y="0"/>
                    </a:lnTo>
                    <a:lnTo>
                      <a:pt x="0" y="1800"/>
                    </a:lnTo>
                    <a:lnTo>
                      <a:pt x="545" y="1800"/>
                    </a:lnTo>
                    <a:lnTo>
                      <a:pt x="545" y="658"/>
                    </a:lnTo>
                    <a:lnTo>
                      <a:pt x="1417" y="655"/>
                    </a:lnTo>
                    <a:lnTo>
                      <a:pt x="1417" y="3"/>
                    </a:lnTo>
                    <a:close/>
                  </a:path>
                </a:pathLst>
              </a:custGeom>
              <a:solidFill>
                <a:srgbClr val="A7E3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37" name="Freeform 636"/>
              <p:cNvSpPr>
                <a:spLocks/>
              </p:cNvSpPr>
              <p:nvPr/>
            </p:nvSpPr>
            <p:spPr bwMode="auto">
              <a:xfrm>
                <a:off x="669" y="666"/>
                <a:ext cx="5" cy="363"/>
              </a:xfrm>
              <a:custGeom>
                <a:avLst/>
                <a:gdLst>
                  <a:gd name="T0" fmla="*/ 0 w 21"/>
                  <a:gd name="T1" fmla="*/ 0 h 1814"/>
                  <a:gd name="T2" fmla="*/ 21 w 21"/>
                  <a:gd name="T3" fmla="*/ 12 h 1814"/>
                  <a:gd name="T4" fmla="*/ 21 w 21"/>
                  <a:gd name="T5" fmla="*/ 1788 h 1814"/>
                  <a:gd name="T6" fmla="*/ 10 w 21"/>
                  <a:gd name="T7" fmla="*/ 1814 h 1814"/>
                  <a:gd name="T8" fmla="*/ 6 w 21"/>
                  <a:gd name="T9" fmla="*/ 1812 h 1814"/>
                  <a:gd name="T10" fmla="*/ 3 w 21"/>
                  <a:gd name="T11" fmla="*/ 1810 h 1814"/>
                  <a:gd name="T12" fmla="*/ 0 w 21"/>
                  <a:gd name="T13" fmla="*/ 1806 h 1814"/>
                  <a:gd name="T14" fmla="*/ 0 w 21"/>
                  <a:gd name="T15" fmla="*/ 1800 h 1814"/>
                  <a:gd name="T16" fmla="*/ 0 w 21"/>
                  <a:gd name="T17" fmla="*/ 0 h 181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1"/>
                  <a:gd name="T28" fmla="*/ 0 h 1814"/>
                  <a:gd name="T29" fmla="*/ 21 w 21"/>
                  <a:gd name="T30" fmla="*/ 1814 h 181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1" h="1814">
                    <a:moveTo>
                      <a:pt x="0" y="0"/>
                    </a:moveTo>
                    <a:lnTo>
                      <a:pt x="21" y="12"/>
                    </a:lnTo>
                    <a:lnTo>
                      <a:pt x="21" y="1788"/>
                    </a:lnTo>
                    <a:lnTo>
                      <a:pt x="10" y="1814"/>
                    </a:lnTo>
                    <a:lnTo>
                      <a:pt x="6" y="1812"/>
                    </a:lnTo>
                    <a:lnTo>
                      <a:pt x="3" y="1810"/>
                    </a:lnTo>
                    <a:lnTo>
                      <a:pt x="0" y="1806"/>
                    </a:lnTo>
                    <a:lnTo>
                      <a:pt x="0" y="18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38" name="Freeform 637"/>
              <p:cNvSpPr>
                <a:spLocks/>
              </p:cNvSpPr>
              <p:nvPr/>
            </p:nvSpPr>
            <p:spPr bwMode="auto">
              <a:xfrm>
                <a:off x="672" y="1023"/>
                <a:ext cx="139" cy="6"/>
              </a:xfrm>
              <a:custGeom>
                <a:avLst/>
                <a:gdLst>
                  <a:gd name="T0" fmla="*/ 0 w 556"/>
                  <a:gd name="T1" fmla="*/ 26 h 26"/>
                  <a:gd name="T2" fmla="*/ 11 w 556"/>
                  <a:gd name="T3" fmla="*/ 0 h 26"/>
                  <a:gd name="T4" fmla="*/ 534 w 556"/>
                  <a:gd name="T5" fmla="*/ 0 h 26"/>
                  <a:gd name="T6" fmla="*/ 556 w 556"/>
                  <a:gd name="T7" fmla="*/ 12 h 26"/>
                  <a:gd name="T8" fmla="*/ 555 w 556"/>
                  <a:gd name="T9" fmla="*/ 18 h 26"/>
                  <a:gd name="T10" fmla="*/ 553 w 556"/>
                  <a:gd name="T11" fmla="*/ 22 h 26"/>
                  <a:gd name="T12" fmla="*/ 549 w 556"/>
                  <a:gd name="T13" fmla="*/ 24 h 26"/>
                  <a:gd name="T14" fmla="*/ 545 w 556"/>
                  <a:gd name="T15" fmla="*/ 26 h 26"/>
                  <a:gd name="T16" fmla="*/ 0 w 556"/>
                  <a:gd name="T17" fmla="*/ 26 h 2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56"/>
                  <a:gd name="T28" fmla="*/ 0 h 26"/>
                  <a:gd name="T29" fmla="*/ 556 w 556"/>
                  <a:gd name="T30" fmla="*/ 26 h 2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56" h="26">
                    <a:moveTo>
                      <a:pt x="0" y="26"/>
                    </a:moveTo>
                    <a:lnTo>
                      <a:pt x="11" y="0"/>
                    </a:lnTo>
                    <a:lnTo>
                      <a:pt x="534" y="0"/>
                    </a:lnTo>
                    <a:lnTo>
                      <a:pt x="556" y="12"/>
                    </a:lnTo>
                    <a:lnTo>
                      <a:pt x="555" y="18"/>
                    </a:lnTo>
                    <a:lnTo>
                      <a:pt x="553" y="22"/>
                    </a:lnTo>
                    <a:lnTo>
                      <a:pt x="549" y="24"/>
                    </a:lnTo>
                    <a:lnTo>
                      <a:pt x="545" y="26"/>
                    </a:lnTo>
                    <a:lnTo>
                      <a:pt x="0" y="26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39" name="Freeform 638"/>
              <p:cNvSpPr>
                <a:spLocks/>
              </p:cNvSpPr>
              <p:nvPr/>
            </p:nvSpPr>
            <p:spPr bwMode="auto">
              <a:xfrm>
                <a:off x="805" y="795"/>
                <a:ext cx="6" cy="231"/>
              </a:xfrm>
              <a:custGeom>
                <a:avLst/>
                <a:gdLst>
                  <a:gd name="T0" fmla="*/ 22 w 22"/>
                  <a:gd name="T1" fmla="*/ 1155 h 1155"/>
                  <a:gd name="T2" fmla="*/ 0 w 22"/>
                  <a:gd name="T3" fmla="*/ 1143 h 1155"/>
                  <a:gd name="T4" fmla="*/ 0 w 22"/>
                  <a:gd name="T5" fmla="*/ 13 h 1155"/>
                  <a:gd name="T6" fmla="*/ 1 w 22"/>
                  <a:gd name="T7" fmla="*/ 7 h 1155"/>
                  <a:gd name="T8" fmla="*/ 4 w 22"/>
                  <a:gd name="T9" fmla="*/ 3 h 1155"/>
                  <a:gd name="T10" fmla="*/ 7 w 22"/>
                  <a:gd name="T11" fmla="*/ 1 h 1155"/>
                  <a:gd name="T12" fmla="*/ 11 w 22"/>
                  <a:gd name="T13" fmla="*/ 0 h 1155"/>
                  <a:gd name="T14" fmla="*/ 22 w 22"/>
                  <a:gd name="T15" fmla="*/ 26 h 1155"/>
                  <a:gd name="T16" fmla="*/ 22 w 22"/>
                  <a:gd name="T17" fmla="*/ 1155 h 115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2"/>
                  <a:gd name="T28" fmla="*/ 0 h 1155"/>
                  <a:gd name="T29" fmla="*/ 22 w 22"/>
                  <a:gd name="T30" fmla="*/ 1155 h 115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2" h="1155">
                    <a:moveTo>
                      <a:pt x="22" y="1155"/>
                    </a:moveTo>
                    <a:lnTo>
                      <a:pt x="0" y="1143"/>
                    </a:lnTo>
                    <a:lnTo>
                      <a:pt x="0" y="13"/>
                    </a:lnTo>
                    <a:lnTo>
                      <a:pt x="1" y="7"/>
                    </a:lnTo>
                    <a:lnTo>
                      <a:pt x="4" y="3"/>
                    </a:lnTo>
                    <a:lnTo>
                      <a:pt x="7" y="1"/>
                    </a:lnTo>
                    <a:lnTo>
                      <a:pt x="11" y="0"/>
                    </a:lnTo>
                    <a:lnTo>
                      <a:pt x="22" y="26"/>
                    </a:lnTo>
                    <a:lnTo>
                      <a:pt x="22" y="1155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40" name="Freeform 639"/>
              <p:cNvSpPr>
                <a:spLocks/>
              </p:cNvSpPr>
              <p:nvPr/>
            </p:nvSpPr>
            <p:spPr bwMode="auto">
              <a:xfrm>
                <a:off x="808" y="794"/>
                <a:ext cx="221" cy="6"/>
              </a:xfrm>
              <a:custGeom>
                <a:avLst/>
                <a:gdLst>
                  <a:gd name="T0" fmla="*/ 11 w 883"/>
                  <a:gd name="T1" fmla="*/ 29 h 29"/>
                  <a:gd name="T2" fmla="*/ 0 w 883"/>
                  <a:gd name="T3" fmla="*/ 3 h 29"/>
                  <a:gd name="T4" fmla="*/ 861 w 883"/>
                  <a:gd name="T5" fmla="*/ 0 h 29"/>
                  <a:gd name="T6" fmla="*/ 883 w 883"/>
                  <a:gd name="T7" fmla="*/ 13 h 29"/>
                  <a:gd name="T8" fmla="*/ 882 w 883"/>
                  <a:gd name="T9" fmla="*/ 18 h 29"/>
                  <a:gd name="T10" fmla="*/ 880 w 883"/>
                  <a:gd name="T11" fmla="*/ 23 h 29"/>
                  <a:gd name="T12" fmla="*/ 876 w 883"/>
                  <a:gd name="T13" fmla="*/ 25 h 29"/>
                  <a:gd name="T14" fmla="*/ 872 w 883"/>
                  <a:gd name="T15" fmla="*/ 26 h 29"/>
                  <a:gd name="T16" fmla="*/ 11 w 883"/>
                  <a:gd name="T17" fmla="*/ 29 h 2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883"/>
                  <a:gd name="T28" fmla="*/ 0 h 29"/>
                  <a:gd name="T29" fmla="*/ 883 w 883"/>
                  <a:gd name="T30" fmla="*/ 29 h 2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883" h="29">
                    <a:moveTo>
                      <a:pt x="11" y="29"/>
                    </a:moveTo>
                    <a:lnTo>
                      <a:pt x="0" y="3"/>
                    </a:lnTo>
                    <a:lnTo>
                      <a:pt x="861" y="0"/>
                    </a:lnTo>
                    <a:lnTo>
                      <a:pt x="883" y="13"/>
                    </a:lnTo>
                    <a:lnTo>
                      <a:pt x="882" y="18"/>
                    </a:lnTo>
                    <a:lnTo>
                      <a:pt x="880" y="23"/>
                    </a:lnTo>
                    <a:lnTo>
                      <a:pt x="876" y="25"/>
                    </a:lnTo>
                    <a:lnTo>
                      <a:pt x="872" y="26"/>
                    </a:lnTo>
                    <a:lnTo>
                      <a:pt x="11" y="29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41" name="Freeform 640"/>
              <p:cNvSpPr>
                <a:spLocks/>
              </p:cNvSpPr>
              <p:nvPr/>
            </p:nvSpPr>
            <p:spPr bwMode="auto">
              <a:xfrm>
                <a:off x="1023" y="664"/>
                <a:ext cx="6" cy="133"/>
              </a:xfrm>
              <a:custGeom>
                <a:avLst/>
                <a:gdLst>
                  <a:gd name="T0" fmla="*/ 22 w 22"/>
                  <a:gd name="T1" fmla="*/ 664 h 664"/>
                  <a:gd name="T2" fmla="*/ 0 w 22"/>
                  <a:gd name="T3" fmla="*/ 651 h 664"/>
                  <a:gd name="T4" fmla="*/ 0 w 22"/>
                  <a:gd name="T5" fmla="*/ 26 h 664"/>
                  <a:gd name="T6" fmla="*/ 11 w 22"/>
                  <a:gd name="T7" fmla="*/ 0 h 664"/>
                  <a:gd name="T8" fmla="*/ 15 w 22"/>
                  <a:gd name="T9" fmla="*/ 1 h 664"/>
                  <a:gd name="T10" fmla="*/ 19 w 22"/>
                  <a:gd name="T11" fmla="*/ 4 h 664"/>
                  <a:gd name="T12" fmla="*/ 21 w 22"/>
                  <a:gd name="T13" fmla="*/ 7 h 664"/>
                  <a:gd name="T14" fmla="*/ 22 w 22"/>
                  <a:gd name="T15" fmla="*/ 12 h 664"/>
                  <a:gd name="T16" fmla="*/ 22 w 22"/>
                  <a:gd name="T17" fmla="*/ 664 h 66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2"/>
                  <a:gd name="T28" fmla="*/ 0 h 664"/>
                  <a:gd name="T29" fmla="*/ 22 w 22"/>
                  <a:gd name="T30" fmla="*/ 664 h 66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2" h="664">
                    <a:moveTo>
                      <a:pt x="22" y="664"/>
                    </a:moveTo>
                    <a:lnTo>
                      <a:pt x="0" y="651"/>
                    </a:lnTo>
                    <a:lnTo>
                      <a:pt x="0" y="26"/>
                    </a:lnTo>
                    <a:lnTo>
                      <a:pt x="11" y="0"/>
                    </a:lnTo>
                    <a:lnTo>
                      <a:pt x="15" y="1"/>
                    </a:lnTo>
                    <a:lnTo>
                      <a:pt x="19" y="4"/>
                    </a:lnTo>
                    <a:lnTo>
                      <a:pt x="21" y="7"/>
                    </a:lnTo>
                    <a:lnTo>
                      <a:pt x="22" y="12"/>
                    </a:lnTo>
                    <a:lnTo>
                      <a:pt x="22" y="664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 dirty="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42" name="Freeform 641"/>
              <p:cNvSpPr>
                <a:spLocks/>
              </p:cNvSpPr>
              <p:nvPr/>
            </p:nvSpPr>
            <p:spPr bwMode="auto">
              <a:xfrm>
                <a:off x="669" y="663"/>
                <a:ext cx="357" cy="6"/>
              </a:xfrm>
              <a:custGeom>
                <a:avLst/>
                <a:gdLst>
                  <a:gd name="T0" fmla="*/ 1427 w 1427"/>
                  <a:gd name="T1" fmla="*/ 5 h 31"/>
                  <a:gd name="T2" fmla="*/ 1416 w 1427"/>
                  <a:gd name="T3" fmla="*/ 31 h 31"/>
                  <a:gd name="T4" fmla="*/ 21 w 1427"/>
                  <a:gd name="T5" fmla="*/ 26 h 31"/>
                  <a:gd name="T6" fmla="*/ 0 w 1427"/>
                  <a:gd name="T7" fmla="*/ 14 h 31"/>
                  <a:gd name="T8" fmla="*/ 0 w 1427"/>
                  <a:gd name="T9" fmla="*/ 9 h 31"/>
                  <a:gd name="T10" fmla="*/ 3 w 1427"/>
                  <a:gd name="T11" fmla="*/ 4 h 31"/>
                  <a:gd name="T12" fmla="*/ 6 w 1427"/>
                  <a:gd name="T13" fmla="*/ 1 h 31"/>
                  <a:gd name="T14" fmla="*/ 10 w 1427"/>
                  <a:gd name="T15" fmla="*/ 0 h 31"/>
                  <a:gd name="T16" fmla="*/ 1427 w 1427"/>
                  <a:gd name="T17" fmla="*/ 5 h 3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427"/>
                  <a:gd name="T28" fmla="*/ 0 h 31"/>
                  <a:gd name="T29" fmla="*/ 1427 w 1427"/>
                  <a:gd name="T30" fmla="*/ 31 h 3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427" h="31">
                    <a:moveTo>
                      <a:pt x="1427" y="5"/>
                    </a:moveTo>
                    <a:lnTo>
                      <a:pt x="1416" y="31"/>
                    </a:lnTo>
                    <a:lnTo>
                      <a:pt x="21" y="26"/>
                    </a:lnTo>
                    <a:lnTo>
                      <a:pt x="0" y="14"/>
                    </a:lnTo>
                    <a:lnTo>
                      <a:pt x="0" y="9"/>
                    </a:lnTo>
                    <a:lnTo>
                      <a:pt x="3" y="4"/>
                    </a:lnTo>
                    <a:lnTo>
                      <a:pt x="6" y="1"/>
                    </a:lnTo>
                    <a:lnTo>
                      <a:pt x="10" y="0"/>
                    </a:lnTo>
                    <a:lnTo>
                      <a:pt x="1427" y="5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43" name="Freeform 642"/>
              <p:cNvSpPr>
                <a:spLocks/>
              </p:cNvSpPr>
              <p:nvPr/>
            </p:nvSpPr>
            <p:spPr bwMode="auto">
              <a:xfrm>
                <a:off x="256" y="245"/>
                <a:ext cx="355" cy="362"/>
              </a:xfrm>
              <a:custGeom>
                <a:avLst/>
                <a:gdLst>
                  <a:gd name="T0" fmla="*/ 2 w 1419"/>
                  <a:gd name="T1" fmla="*/ 1808 h 1808"/>
                  <a:gd name="T2" fmla="*/ 0 w 1419"/>
                  <a:gd name="T3" fmla="*/ 1143 h 1808"/>
                  <a:gd name="T4" fmla="*/ 860 w 1419"/>
                  <a:gd name="T5" fmla="*/ 1143 h 1808"/>
                  <a:gd name="T6" fmla="*/ 860 w 1419"/>
                  <a:gd name="T7" fmla="*/ 0 h 1808"/>
                  <a:gd name="T8" fmla="*/ 1419 w 1419"/>
                  <a:gd name="T9" fmla="*/ 2 h 1808"/>
                  <a:gd name="T10" fmla="*/ 1419 w 1419"/>
                  <a:gd name="T11" fmla="*/ 1808 h 1808"/>
                  <a:gd name="T12" fmla="*/ 2 w 1419"/>
                  <a:gd name="T13" fmla="*/ 1808 h 180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19"/>
                  <a:gd name="T22" fmla="*/ 0 h 1808"/>
                  <a:gd name="T23" fmla="*/ 1419 w 1419"/>
                  <a:gd name="T24" fmla="*/ 1808 h 180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19" h="1808">
                    <a:moveTo>
                      <a:pt x="2" y="1808"/>
                    </a:moveTo>
                    <a:lnTo>
                      <a:pt x="0" y="1143"/>
                    </a:lnTo>
                    <a:lnTo>
                      <a:pt x="860" y="1143"/>
                    </a:lnTo>
                    <a:lnTo>
                      <a:pt x="860" y="0"/>
                    </a:lnTo>
                    <a:lnTo>
                      <a:pt x="1419" y="2"/>
                    </a:lnTo>
                    <a:lnTo>
                      <a:pt x="1419" y="1808"/>
                    </a:lnTo>
                    <a:lnTo>
                      <a:pt x="2" y="1808"/>
                    </a:lnTo>
                    <a:close/>
                  </a:path>
                </a:pathLst>
              </a:custGeom>
              <a:solidFill>
                <a:srgbClr val="A7E3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44" name="Freeform 643"/>
              <p:cNvSpPr>
                <a:spLocks/>
              </p:cNvSpPr>
              <p:nvPr/>
            </p:nvSpPr>
            <p:spPr bwMode="auto">
              <a:xfrm>
                <a:off x="256" y="471"/>
                <a:ext cx="218" cy="6"/>
              </a:xfrm>
              <a:custGeom>
                <a:avLst/>
                <a:gdLst>
                  <a:gd name="T0" fmla="*/ 11 w 871"/>
                  <a:gd name="T1" fmla="*/ 28 h 28"/>
                  <a:gd name="T2" fmla="*/ 0 w 871"/>
                  <a:gd name="T3" fmla="*/ 0 h 28"/>
                  <a:gd name="T4" fmla="*/ 850 w 871"/>
                  <a:gd name="T5" fmla="*/ 0 h 28"/>
                  <a:gd name="T6" fmla="*/ 871 w 871"/>
                  <a:gd name="T7" fmla="*/ 14 h 28"/>
                  <a:gd name="T8" fmla="*/ 870 w 871"/>
                  <a:gd name="T9" fmla="*/ 19 h 28"/>
                  <a:gd name="T10" fmla="*/ 868 w 871"/>
                  <a:gd name="T11" fmla="*/ 24 h 28"/>
                  <a:gd name="T12" fmla="*/ 865 w 871"/>
                  <a:gd name="T13" fmla="*/ 26 h 28"/>
                  <a:gd name="T14" fmla="*/ 860 w 871"/>
                  <a:gd name="T15" fmla="*/ 28 h 28"/>
                  <a:gd name="T16" fmla="*/ 11 w 871"/>
                  <a:gd name="T17" fmla="*/ 28 h 2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871"/>
                  <a:gd name="T28" fmla="*/ 0 h 28"/>
                  <a:gd name="T29" fmla="*/ 871 w 871"/>
                  <a:gd name="T30" fmla="*/ 28 h 2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871" h="28">
                    <a:moveTo>
                      <a:pt x="11" y="28"/>
                    </a:moveTo>
                    <a:lnTo>
                      <a:pt x="0" y="0"/>
                    </a:lnTo>
                    <a:lnTo>
                      <a:pt x="850" y="0"/>
                    </a:lnTo>
                    <a:lnTo>
                      <a:pt x="871" y="14"/>
                    </a:lnTo>
                    <a:lnTo>
                      <a:pt x="870" y="19"/>
                    </a:lnTo>
                    <a:lnTo>
                      <a:pt x="868" y="24"/>
                    </a:lnTo>
                    <a:lnTo>
                      <a:pt x="865" y="26"/>
                    </a:lnTo>
                    <a:lnTo>
                      <a:pt x="860" y="28"/>
                    </a:lnTo>
                    <a:lnTo>
                      <a:pt x="11" y="28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45" name="Freeform 644"/>
              <p:cNvSpPr>
                <a:spLocks/>
              </p:cNvSpPr>
              <p:nvPr/>
            </p:nvSpPr>
            <p:spPr bwMode="auto">
              <a:xfrm>
                <a:off x="469" y="242"/>
                <a:ext cx="5" cy="232"/>
              </a:xfrm>
              <a:custGeom>
                <a:avLst/>
                <a:gdLst>
                  <a:gd name="T0" fmla="*/ 21 w 21"/>
                  <a:gd name="T1" fmla="*/ 1157 h 1157"/>
                  <a:gd name="T2" fmla="*/ 0 w 21"/>
                  <a:gd name="T3" fmla="*/ 1143 h 1157"/>
                  <a:gd name="T4" fmla="*/ 0 w 21"/>
                  <a:gd name="T5" fmla="*/ 14 h 1157"/>
                  <a:gd name="T6" fmla="*/ 1 w 21"/>
                  <a:gd name="T7" fmla="*/ 9 h 1157"/>
                  <a:gd name="T8" fmla="*/ 3 w 21"/>
                  <a:gd name="T9" fmla="*/ 5 h 1157"/>
                  <a:gd name="T10" fmla="*/ 6 w 21"/>
                  <a:gd name="T11" fmla="*/ 2 h 1157"/>
                  <a:gd name="T12" fmla="*/ 10 w 21"/>
                  <a:gd name="T13" fmla="*/ 0 h 1157"/>
                  <a:gd name="T14" fmla="*/ 21 w 21"/>
                  <a:gd name="T15" fmla="*/ 28 h 1157"/>
                  <a:gd name="T16" fmla="*/ 21 w 21"/>
                  <a:gd name="T17" fmla="*/ 1157 h 115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1"/>
                  <a:gd name="T28" fmla="*/ 0 h 1157"/>
                  <a:gd name="T29" fmla="*/ 21 w 21"/>
                  <a:gd name="T30" fmla="*/ 1157 h 115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1" h="1157">
                    <a:moveTo>
                      <a:pt x="21" y="1157"/>
                    </a:moveTo>
                    <a:lnTo>
                      <a:pt x="0" y="1143"/>
                    </a:lnTo>
                    <a:lnTo>
                      <a:pt x="0" y="14"/>
                    </a:lnTo>
                    <a:lnTo>
                      <a:pt x="1" y="9"/>
                    </a:lnTo>
                    <a:lnTo>
                      <a:pt x="3" y="5"/>
                    </a:lnTo>
                    <a:lnTo>
                      <a:pt x="6" y="2"/>
                    </a:lnTo>
                    <a:lnTo>
                      <a:pt x="10" y="0"/>
                    </a:lnTo>
                    <a:lnTo>
                      <a:pt x="21" y="28"/>
                    </a:lnTo>
                    <a:lnTo>
                      <a:pt x="21" y="1157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46" name="Freeform 645"/>
              <p:cNvSpPr>
                <a:spLocks/>
              </p:cNvSpPr>
              <p:nvPr/>
            </p:nvSpPr>
            <p:spPr bwMode="auto">
              <a:xfrm>
                <a:off x="472" y="242"/>
                <a:ext cx="142" cy="6"/>
              </a:xfrm>
              <a:custGeom>
                <a:avLst/>
                <a:gdLst>
                  <a:gd name="T0" fmla="*/ 11 w 569"/>
                  <a:gd name="T1" fmla="*/ 28 h 30"/>
                  <a:gd name="T2" fmla="*/ 0 w 569"/>
                  <a:gd name="T3" fmla="*/ 0 h 30"/>
                  <a:gd name="T4" fmla="*/ 559 w 569"/>
                  <a:gd name="T5" fmla="*/ 3 h 30"/>
                  <a:gd name="T6" fmla="*/ 563 w 569"/>
                  <a:gd name="T7" fmla="*/ 4 h 30"/>
                  <a:gd name="T8" fmla="*/ 566 w 569"/>
                  <a:gd name="T9" fmla="*/ 7 h 30"/>
                  <a:gd name="T10" fmla="*/ 569 w 569"/>
                  <a:gd name="T11" fmla="*/ 11 h 30"/>
                  <a:gd name="T12" fmla="*/ 569 w 569"/>
                  <a:gd name="T13" fmla="*/ 16 h 30"/>
                  <a:gd name="T14" fmla="*/ 548 w 569"/>
                  <a:gd name="T15" fmla="*/ 30 h 30"/>
                  <a:gd name="T16" fmla="*/ 11 w 569"/>
                  <a:gd name="T17" fmla="*/ 28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69"/>
                  <a:gd name="T28" fmla="*/ 0 h 30"/>
                  <a:gd name="T29" fmla="*/ 569 w 569"/>
                  <a:gd name="T30" fmla="*/ 30 h 3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69" h="30">
                    <a:moveTo>
                      <a:pt x="11" y="28"/>
                    </a:moveTo>
                    <a:lnTo>
                      <a:pt x="0" y="0"/>
                    </a:lnTo>
                    <a:lnTo>
                      <a:pt x="559" y="3"/>
                    </a:lnTo>
                    <a:lnTo>
                      <a:pt x="563" y="4"/>
                    </a:lnTo>
                    <a:lnTo>
                      <a:pt x="566" y="7"/>
                    </a:lnTo>
                    <a:lnTo>
                      <a:pt x="569" y="11"/>
                    </a:lnTo>
                    <a:lnTo>
                      <a:pt x="569" y="16"/>
                    </a:lnTo>
                    <a:lnTo>
                      <a:pt x="548" y="30"/>
                    </a:lnTo>
                    <a:lnTo>
                      <a:pt x="11" y="28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47" name="Freeform 646"/>
              <p:cNvSpPr>
                <a:spLocks/>
              </p:cNvSpPr>
              <p:nvPr/>
            </p:nvSpPr>
            <p:spPr bwMode="auto">
              <a:xfrm>
                <a:off x="608" y="246"/>
                <a:ext cx="6" cy="364"/>
              </a:xfrm>
              <a:custGeom>
                <a:avLst/>
                <a:gdLst>
                  <a:gd name="T0" fmla="*/ 0 w 21"/>
                  <a:gd name="T1" fmla="*/ 14 h 1820"/>
                  <a:gd name="T2" fmla="*/ 21 w 21"/>
                  <a:gd name="T3" fmla="*/ 0 h 1820"/>
                  <a:gd name="T4" fmla="*/ 21 w 21"/>
                  <a:gd name="T5" fmla="*/ 1806 h 1820"/>
                  <a:gd name="T6" fmla="*/ 21 w 21"/>
                  <a:gd name="T7" fmla="*/ 1812 h 1820"/>
                  <a:gd name="T8" fmla="*/ 18 w 21"/>
                  <a:gd name="T9" fmla="*/ 1816 h 1820"/>
                  <a:gd name="T10" fmla="*/ 15 w 21"/>
                  <a:gd name="T11" fmla="*/ 1818 h 1820"/>
                  <a:gd name="T12" fmla="*/ 11 w 21"/>
                  <a:gd name="T13" fmla="*/ 1820 h 1820"/>
                  <a:gd name="T14" fmla="*/ 0 w 21"/>
                  <a:gd name="T15" fmla="*/ 1793 h 1820"/>
                  <a:gd name="T16" fmla="*/ 0 w 21"/>
                  <a:gd name="T17" fmla="*/ 14 h 182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1"/>
                  <a:gd name="T28" fmla="*/ 0 h 1820"/>
                  <a:gd name="T29" fmla="*/ 21 w 21"/>
                  <a:gd name="T30" fmla="*/ 1820 h 182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1" h="1820">
                    <a:moveTo>
                      <a:pt x="0" y="14"/>
                    </a:moveTo>
                    <a:lnTo>
                      <a:pt x="21" y="0"/>
                    </a:lnTo>
                    <a:lnTo>
                      <a:pt x="21" y="1806"/>
                    </a:lnTo>
                    <a:lnTo>
                      <a:pt x="21" y="1812"/>
                    </a:lnTo>
                    <a:lnTo>
                      <a:pt x="18" y="1816"/>
                    </a:lnTo>
                    <a:lnTo>
                      <a:pt x="15" y="1818"/>
                    </a:lnTo>
                    <a:lnTo>
                      <a:pt x="11" y="1820"/>
                    </a:lnTo>
                    <a:lnTo>
                      <a:pt x="0" y="1793"/>
                    </a:lnTo>
                    <a:lnTo>
                      <a:pt x="0" y="14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48" name="Freeform 647"/>
              <p:cNvSpPr>
                <a:spLocks/>
              </p:cNvSpPr>
              <p:nvPr/>
            </p:nvSpPr>
            <p:spPr bwMode="auto">
              <a:xfrm>
                <a:off x="254" y="604"/>
                <a:ext cx="357" cy="6"/>
              </a:xfrm>
              <a:custGeom>
                <a:avLst/>
                <a:gdLst>
                  <a:gd name="T0" fmla="*/ 1417 w 1428"/>
                  <a:gd name="T1" fmla="*/ 0 h 27"/>
                  <a:gd name="T2" fmla="*/ 1428 w 1428"/>
                  <a:gd name="T3" fmla="*/ 27 h 27"/>
                  <a:gd name="T4" fmla="*/ 11 w 1428"/>
                  <a:gd name="T5" fmla="*/ 27 h 27"/>
                  <a:gd name="T6" fmla="*/ 7 w 1428"/>
                  <a:gd name="T7" fmla="*/ 25 h 27"/>
                  <a:gd name="T8" fmla="*/ 3 w 1428"/>
                  <a:gd name="T9" fmla="*/ 23 h 27"/>
                  <a:gd name="T10" fmla="*/ 1 w 1428"/>
                  <a:gd name="T11" fmla="*/ 19 h 27"/>
                  <a:gd name="T12" fmla="*/ 0 w 1428"/>
                  <a:gd name="T13" fmla="*/ 13 h 27"/>
                  <a:gd name="T14" fmla="*/ 22 w 1428"/>
                  <a:gd name="T15" fmla="*/ 0 h 27"/>
                  <a:gd name="T16" fmla="*/ 1417 w 1428"/>
                  <a:gd name="T17" fmla="*/ 0 h 2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428"/>
                  <a:gd name="T28" fmla="*/ 0 h 27"/>
                  <a:gd name="T29" fmla="*/ 1428 w 1428"/>
                  <a:gd name="T30" fmla="*/ 27 h 2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428" h="27">
                    <a:moveTo>
                      <a:pt x="1417" y="0"/>
                    </a:moveTo>
                    <a:lnTo>
                      <a:pt x="1428" y="27"/>
                    </a:lnTo>
                    <a:lnTo>
                      <a:pt x="11" y="27"/>
                    </a:lnTo>
                    <a:lnTo>
                      <a:pt x="7" y="25"/>
                    </a:lnTo>
                    <a:lnTo>
                      <a:pt x="3" y="23"/>
                    </a:lnTo>
                    <a:lnTo>
                      <a:pt x="1" y="19"/>
                    </a:lnTo>
                    <a:lnTo>
                      <a:pt x="0" y="13"/>
                    </a:lnTo>
                    <a:lnTo>
                      <a:pt x="22" y="0"/>
                    </a:lnTo>
                    <a:lnTo>
                      <a:pt x="1417" y="0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49" name="Freeform 648"/>
              <p:cNvSpPr>
                <a:spLocks/>
              </p:cNvSpPr>
              <p:nvPr/>
            </p:nvSpPr>
            <p:spPr bwMode="auto">
              <a:xfrm>
                <a:off x="254" y="471"/>
                <a:ext cx="6" cy="136"/>
              </a:xfrm>
              <a:custGeom>
                <a:avLst/>
                <a:gdLst>
                  <a:gd name="T0" fmla="*/ 23 w 23"/>
                  <a:gd name="T1" fmla="*/ 666 h 679"/>
                  <a:gd name="T2" fmla="*/ 1 w 23"/>
                  <a:gd name="T3" fmla="*/ 679 h 679"/>
                  <a:gd name="T4" fmla="*/ 0 w 23"/>
                  <a:gd name="T5" fmla="*/ 14 h 679"/>
                  <a:gd name="T6" fmla="*/ 0 w 23"/>
                  <a:gd name="T7" fmla="*/ 9 h 679"/>
                  <a:gd name="T8" fmla="*/ 3 w 23"/>
                  <a:gd name="T9" fmla="*/ 4 h 679"/>
                  <a:gd name="T10" fmla="*/ 6 w 23"/>
                  <a:gd name="T11" fmla="*/ 2 h 679"/>
                  <a:gd name="T12" fmla="*/ 10 w 23"/>
                  <a:gd name="T13" fmla="*/ 0 h 679"/>
                  <a:gd name="T14" fmla="*/ 21 w 23"/>
                  <a:gd name="T15" fmla="*/ 28 h 679"/>
                  <a:gd name="T16" fmla="*/ 23 w 23"/>
                  <a:gd name="T17" fmla="*/ 666 h 67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3"/>
                  <a:gd name="T28" fmla="*/ 0 h 679"/>
                  <a:gd name="T29" fmla="*/ 23 w 23"/>
                  <a:gd name="T30" fmla="*/ 679 h 67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3" h="679">
                    <a:moveTo>
                      <a:pt x="23" y="666"/>
                    </a:moveTo>
                    <a:lnTo>
                      <a:pt x="1" y="679"/>
                    </a:lnTo>
                    <a:lnTo>
                      <a:pt x="0" y="14"/>
                    </a:lnTo>
                    <a:lnTo>
                      <a:pt x="0" y="9"/>
                    </a:lnTo>
                    <a:lnTo>
                      <a:pt x="3" y="4"/>
                    </a:lnTo>
                    <a:lnTo>
                      <a:pt x="6" y="2"/>
                    </a:lnTo>
                    <a:lnTo>
                      <a:pt x="10" y="0"/>
                    </a:lnTo>
                    <a:lnTo>
                      <a:pt x="21" y="28"/>
                    </a:lnTo>
                    <a:lnTo>
                      <a:pt x="23" y="666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50" name="Freeform 649"/>
              <p:cNvSpPr>
                <a:spLocks/>
              </p:cNvSpPr>
              <p:nvPr/>
            </p:nvSpPr>
            <p:spPr bwMode="auto">
              <a:xfrm>
                <a:off x="256" y="666"/>
                <a:ext cx="355" cy="360"/>
              </a:xfrm>
              <a:custGeom>
                <a:avLst/>
                <a:gdLst>
                  <a:gd name="T0" fmla="*/ 1417 w 1417"/>
                  <a:gd name="T1" fmla="*/ 1800 h 1800"/>
                  <a:gd name="T2" fmla="*/ 860 w 1417"/>
                  <a:gd name="T3" fmla="*/ 1800 h 1800"/>
                  <a:gd name="T4" fmla="*/ 860 w 1417"/>
                  <a:gd name="T5" fmla="*/ 658 h 1800"/>
                  <a:gd name="T6" fmla="*/ 0 w 1417"/>
                  <a:gd name="T7" fmla="*/ 658 h 1800"/>
                  <a:gd name="T8" fmla="*/ 2 w 1417"/>
                  <a:gd name="T9" fmla="*/ 2 h 1800"/>
                  <a:gd name="T10" fmla="*/ 1417 w 1417"/>
                  <a:gd name="T11" fmla="*/ 0 h 1800"/>
                  <a:gd name="T12" fmla="*/ 1417 w 1417"/>
                  <a:gd name="T13" fmla="*/ 1800 h 180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17"/>
                  <a:gd name="T22" fmla="*/ 0 h 1800"/>
                  <a:gd name="T23" fmla="*/ 1417 w 1417"/>
                  <a:gd name="T24" fmla="*/ 1800 h 180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17" h="1800">
                    <a:moveTo>
                      <a:pt x="1417" y="1800"/>
                    </a:moveTo>
                    <a:lnTo>
                      <a:pt x="860" y="1800"/>
                    </a:lnTo>
                    <a:lnTo>
                      <a:pt x="860" y="658"/>
                    </a:lnTo>
                    <a:lnTo>
                      <a:pt x="0" y="658"/>
                    </a:lnTo>
                    <a:lnTo>
                      <a:pt x="2" y="2"/>
                    </a:lnTo>
                    <a:lnTo>
                      <a:pt x="1417" y="0"/>
                    </a:lnTo>
                    <a:lnTo>
                      <a:pt x="1417" y="1800"/>
                    </a:lnTo>
                    <a:close/>
                  </a:path>
                </a:pathLst>
              </a:custGeom>
              <a:solidFill>
                <a:srgbClr val="A7E3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51" name="Freeform 650"/>
              <p:cNvSpPr>
                <a:spLocks/>
              </p:cNvSpPr>
              <p:nvPr/>
            </p:nvSpPr>
            <p:spPr bwMode="auto">
              <a:xfrm>
                <a:off x="469" y="795"/>
                <a:ext cx="5" cy="231"/>
              </a:xfrm>
              <a:custGeom>
                <a:avLst/>
                <a:gdLst>
                  <a:gd name="T0" fmla="*/ 21 w 21"/>
                  <a:gd name="T1" fmla="*/ 1143 h 1155"/>
                  <a:gd name="T2" fmla="*/ 0 w 21"/>
                  <a:gd name="T3" fmla="*/ 1155 h 1155"/>
                  <a:gd name="T4" fmla="*/ 0 w 21"/>
                  <a:gd name="T5" fmla="*/ 26 h 1155"/>
                  <a:gd name="T6" fmla="*/ 10 w 21"/>
                  <a:gd name="T7" fmla="*/ 0 h 1155"/>
                  <a:gd name="T8" fmla="*/ 15 w 21"/>
                  <a:gd name="T9" fmla="*/ 1 h 1155"/>
                  <a:gd name="T10" fmla="*/ 18 w 21"/>
                  <a:gd name="T11" fmla="*/ 3 h 1155"/>
                  <a:gd name="T12" fmla="*/ 20 w 21"/>
                  <a:gd name="T13" fmla="*/ 7 h 1155"/>
                  <a:gd name="T14" fmla="*/ 21 w 21"/>
                  <a:gd name="T15" fmla="*/ 13 h 1155"/>
                  <a:gd name="T16" fmla="*/ 21 w 21"/>
                  <a:gd name="T17" fmla="*/ 1143 h 115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1"/>
                  <a:gd name="T28" fmla="*/ 0 h 1155"/>
                  <a:gd name="T29" fmla="*/ 21 w 21"/>
                  <a:gd name="T30" fmla="*/ 1155 h 115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1" h="1155">
                    <a:moveTo>
                      <a:pt x="21" y="1143"/>
                    </a:moveTo>
                    <a:lnTo>
                      <a:pt x="0" y="1155"/>
                    </a:lnTo>
                    <a:lnTo>
                      <a:pt x="0" y="26"/>
                    </a:lnTo>
                    <a:lnTo>
                      <a:pt x="10" y="0"/>
                    </a:lnTo>
                    <a:lnTo>
                      <a:pt x="15" y="1"/>
                    </a:lnTo>
                    <a:lnTo>
                      <a:pt x="18" y="3"/>
                    </a:lnTo>
                    <a:lnTo>
                      <a:pt x="20" y="7"/>
                    </a:lnTo>
                    <a:lnTo>
                      <a:pt x="21" y="13"/>
                    </a:lnTo>
                    <a:lnTo>
                      <a:pt x="21" y="1143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52" name="Freeform 651"/>
              <p:cNvSpPr>
                <a:spLocks/>
              </p:cNvSpPr>
              <p:nvPr/>
            </p:nvSpPr>
            <p:spPr bwMode="auto">
              <a:xfrm>
                <a:off x="254" y="795"/>
                <a:ext cx="218" cy="5"/>
              </a:xfrm>
              <a:custGeom>
                <a:avLst/>
                <a:gdLst>
                  <a:gd name="T0" fmla="*/ 870 w 870"/>
                  <a:gd name="T1" fmla="*/ 0 h 26"/>
                  <a:gd name="T2" fmla="*/ 860 w 870"/>
                  <a:gd name="T3" fmla="*/ 26 h 26"/>
                  <a:gd name="T4" fmla="*/ 10 w 870"/>
                  <a:gd name="T5" fmla="*/ 26 h 26"/>
                  <a:gd name="T6" fmla="*/ 6 w 870"/>
                  <a:gd name="T7" fmla="*/ 25 h 26"/>
                  <a:gd name="T8" fmla="*/ 3 w 870"/>
                  <a:gd name="T9" fmla="*/ 22 h 26"/>
                  <a:gd name="T10" fmla="*/ 0 w 870"/>
                  <a:gd name="T11" fmla="*/ 18 h 26"/>
                  <a:gd name="T12" fmla="*/ 0 w 870"/>
                  <a:gd name="T13" fmla="*/ 13 h 26"/>
                  <a:gd name="T14" fmla="*/ 21 w 870"/>
                  <a:gd name="T15" fmla="*/ 0 h 26"/>
                  <a:gd name="T16" fmla="*/ 870 w 870"/>
                  <a:gd name="T17" fmla="*/ 0 h 2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870"/>
                  <a:gd name="T28" fmla="*/ 0 h 26"/>
                  <a:gd name="T29" fmla="*/ 870 w 870"/>
                  <a:gd name="T30" fmla="*/ 26 h 2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870" h="26">
                    <a:moveTo>
                      <a:pt x="870" y="0"/>
                    </a:moveTo>
                    <a:lnTo>
                      <a:pt x="860" y="26"/>
                    </a:lnTo>
                    <a:lnTo>
                      <a:pt x="10" y="26"/>
                    </a:lnTo>
                    <a:lnTo>
                      <a:pt x="6" y="25"/>
                    </a:lnTo>
                    <a:lnTo>
                      <a:pt x="3" y="22"/>
                    </a:lnTo>
                    <a:lnTo>
                      <a:pt x="0" y="18"/>
                    </a:lnTo>
                    <a:lnTo>
                      <a:pt x="0" y="13"/>
                    </a:lnTo>
                    <a:lnTo>
                      <a:pt x="21" y="0"/>
                    </a:lnTo>
                    <a:lnTo>
                      <a:pt x="870" y="0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53" name="Freeform 652"/>
              <p:cNvSpPr>
                <a:spLocks/>
              </p:cNvSpPr>
              <p:nvPr/>
            </p:nvSpPr>
            <p:spPr bwMode="auto">
              <a:xfrm>
                <a:off x="254" y="663"/>
                <a:ext cx="6" cy="134"/>
              </a:xfrm>
              <a:custGeom>
                <a:avLst/>
                <a:gdLst>
                  <a:gd name="T0" fmla="*/ 21 w 23"/>
                  <a:gd name="T1" fmla="*/ 657 h 670"/>
                  <a:gd name="T2" fmla="*/ 0 w 23"/>
                  <a:gd name="T3" fmla="*/ 670 h 670"/>
                  <a:gd name="T4" fmla="*/ 1 w 23"/>
                  <a:gd name="T5" fmla="*/ 13 h 670"/>
                  <a:gd name="T6" fmla="*/ 2 w 23"/>
                  <a:gd name="T7" fmla="*/ 8 h 670"/>
                  <a:gd name="T8" fmla="*/ 4 w 23"/>
                  <a:gd name="T9" fmla="*/ 4 h 670"/>
                  <a:gd name="T10" fmla="*/ 8 w 23"/>
                  <a:gd name="T11" fmla="*/ 2 h 670"/>
                  <a:gd name="T12" fmla="*/ 12 w 23"/>
                  <a:gd name="T13" fmla="*/ 0 h 670"/>
                  <a:gd name="T14" fmla="*/ 23 w 23"/>
                  <a:gd name="T15" fmla="*/ 26 h 670"/>
                  <a:gd name="T16" fmla="*/ 21 w 23"/>
                  <a:gd name="T17" fmla="*/ 657 h 67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3"/>
                  <a:gd name="T28" fmla="*/ 0 h 670"/>
                  <a:gd name="T29" fmla="*/ 23 w 23"/>
                  <a:gd name="T30" fmla="*/ 670 h 67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3" h="670">
                    <a:moveTo>
                      <a:pt x="21" y="657"/>
                    </a:moveTo>
                    <a:lnTo>
                      <a:pt x="0" y="670"/>
                    </a:lnTo>
                    <a:lnTo>
                      <a:pt x="1" y="13"/>
                    </a:lnTo>
                    <a:lnTo>
                      <a:pt x="2" y="8"/>
                    </a:lnTo>
                    <a:lnTo>
                      <a:pt x="4" y="4"/>
                    </a:lnTo>
                    <a:lnTo>
                      <a:pt x="8" y="2"/>
                    </a:lnTo>
                    <a:lnTo>
                      <a:pt x="12" y="0"/>
                    </a:lnTo>
                    <a:lnTo>
                      <a:pt x="23" y="26"/>
                    </a:lnTo>
                    <a:lnTo>
                      <a:pt x="21" y="657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54" name="Freeform 653"/>
              <p:cNvSpPr>
                <a:spLocks/>
              </p:cNvSpPr>
              <p:nvPr/>
            </p:nvSpPr>
            <p:spPr bwMode="auto">
              <a:xfrm>
                <a:off x="257" y="663"/>
                <a:ext cx="356" cy="6"/>
              </a:xfrm>
              <a:custGeom>
                <a:avLst/>
                <a:gdLst>
                  <a:gd name="T0" fmla="*/ 11 w 1426"/>
                  <a:gd name="T1" fmla="*/ 28 h 28"/>
                  <a:gd name="T2" fmla="*/ 0 w 1426"/>
                  <a:gd name="T3" fmla="*/ 2 h 28"/>
                  <a:gd name="T4" fmla="*/ 1415 w 1426"/>
                  <a:gd name="T5" fmla="*/ 0 h 28"/>
                  <a:gd name="T6" fmla="*/ 1419 w 1426"/>
                  <a:gd name="T7" fmla="*/ 1 h 28"/>
                  <a:gd name="T8" fmla="*/ 1422 w 1426"/>
                  <a:gd name="T9" fmla="*/ 4 h 28"/>
                  <a:gd name="T10" fmla="*/ 1425 w 1426"/>
                  <a:gd name="T11" fmla="*/ 9 h 28"/>
                  <a:gd name="T12" fmla="*/ 1426 w 1426"/>
                  <a:gd name="T13" fmla="*/ 14 h 28"/>
                  <a:gd name="T14" fmla="*/ 1404 w 1426"/>
                  <a:gd name="T15" fmla="*/ 26 h 28"/>
                  <a:gd name="T16" fmla="*/ 11 w 1426"/>
                  <a:gd name="T17" fmla="*/ 28 h 2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426"/>
                  <a:gd name="T28" fmla="*/ 0 h 28"/>
                  <a:gd name="T29" fmla="*/ 1426 w 1426"/>
                  <a:gd name="T30" fmla="*/ 28 h 2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426" h="28">
                    <a:moveTo>
                      <a:pt x="11" y="28"/>
                    </a:moveTo>
                    <a:lnTo>
                      <a:pt x="0" y="2"/>
                    </a:lnTo>
                    <a:lnTo>
                      <a:pt x="1415" y="0"/>
                    </a:lnTo>
                    <a:lnTo>
                      <a:pt x="1419" y="1"/>
                    </a:lnTo>
                    <a:lnTo>
                      <a:pt x="1422" y="4"/>
                    </a:lnTo>
                    <a:lnTo>
                      <a:pt x="1425" y="9"/>
                    </a:lnTo>
                    <a:lnTo>
                      <a:pt x="1426" y="14"/>
                    </a:lnTo>
                    <a:lnTo>
                      <a:pt x="1404" y="26"/>
                    </a:lnTo>
                    <a:lnTo>
                      <a:pt x="11" y="28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55" name="Freeform 654"/>
              <p:cNvSpPr>
                <a:spLocks/>
              </p:cNvSpPr>
              <p:nvPr/>
            </p:nvSpPr>
            <p:spPr bwMode="auto">
              <a:xfrm>
                <a:off x="608" y="666"/>
                <a:ext cx="5" cy="363"/>
              </a:xfrm>
              <a:custGeom>
                <a:avLst/>
                <a:gdLst>
                  <a:gd name="T0" fmla="*/ 0 w 22"/>
                  <a:gd name="T1" fmla="*/ 12 h 1814"/>
                  <a:gd name="T2" fmla="*/ 22 w 22"/>
                  <a:gd name="T3" fmla="*/ 0 h 1814"/>
                  <a:gd name="T4" fmla="*/ 22 w 22"/>
                  <a:gd name="T5" fmla="*/ 1800 h 1814"/>
                  <a:gd name="T6" fmla="*/ 21 w 22"/>
                  <a:gd name="T7" fmla="*/ 1806 h 1814"/>
                  <a:gd name="T8" fmla="*/ 18 w 22"/>
                  <a:gd name="T9" fmla="*/ 1810 h 1814"/>
                  <a:gd name="T10" fmla="*/ 15 w 22"/>
                  <a:gd name="T11" fmla="*/ 1812 h 1814"/>
                  <a:gd name="T12" fmla="*/ 11 w 22"/>
                  <a:gd name="T13" fmla="*/ 1814 h 1814"/>
                  <a:gd name="T14" fmla="*/ 0 w 22"/>
                  <a:gd name="T15" fmla="*/ 1788 h 1814"/>
                  <a:gd name="T16" fmla="*/ 0 w 22"/>
                  <a:gd name="T17" fmla="*/ 12 h 181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2"/>
                  <a:gd name="T28" fmla="*/ 0 h 1814"/>
                  <a:gd name="T29" fmla="*/ 22 w 22"/>
                  <a:gd name="T30" fmla="*/ 1814 h 181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2" h="1814">
                    <a:moveTo>
                      <a:pt x="0" y="12"/>
                    </a:moveTo>
                    <a:lnTo>
                      <a:pt x="22" y="0"/>
                    </a:lnTo>
                    <a:lnTo>
                      <a:pt x="22" y="1800"/>
                    </a:lnTo>
                    <a:lnTo>
                      <a:pt x="21" y="1806"/>
                    </a:lnTo>
                    <a:lnTo>
                      <a:pt x="18" y="1810"/>
                    </a:lnTo>
                    <a:lnTo>
                      <a:pt x="15" y="1812"/>
                    </a:lnTo>
                    <a:lnTo>
                      <a:pt x="11" y="1814"/>
                    </a:lnTo>
                    <a:lnTo>
                      <a:pt x="0" y="1788"/>
                    </a:lnTo>
                    <a:lnTo>
                      <a:pt x="0" y="12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56" name="Freeform 655"/>
              <p:cNvSpPr>
                <a:spLocks/>
              </p:cNvSpPr>
              <p:nvPr/>
            </p:nvSpPr>
            <p:spPr bwMode="auto">
              <a:xfrm>
                <a:off x="469" y="1023"/>
                <a:ext cx="142" cy="6"/>
              </a:xfrm>
              <a:custGeom>
                <a:avLst/>
                <a:gdLst>
                  <a:gd name="T0" fmla="*/ 556 w 567"/>
                  <a:gd name="T1" fmla="*/ 0 h 26"/>
                  <a:gd name="T2" fmla="*/ 567 w 567"/>
                  <a:gd name="T3" fmla="*/ 26 h 26"/>
                  <a:gd name="T4" fmla="*/ 10 w 567"/>
                  <a:gd name="T5" fmla="*/ 26 h 26"/>
                  <a:gd name="T6" fmla="*/ 6 w 567"/>
                  <a:gd name="T7" fmla="*/ 24 h 26"/>
                  <a:gd name="T8" fmla="*/ 3 w 567"/>
                  <a:gd name="T9" fmla="*/ 22 h 26"/>
                  <a:gd name="T10" fmla="*/ 1 w 567"/>
                  <a:gd name="T11" fmla="*/ 18 h 26"/>
                  <a:gd name="T12" fmla="*/ 0 w 567"/>
                  <a:gd name="T13" fmla="*/ 12 h 26"/>
                  <a:gd name="T14" fmla="*/ 21 w 567"/>
                  <a:gd name="T15" fmla="*/ 0 h 26"/>
                  <a:gd name="T16" fmla="*/ 556 w 567"/>
                  <a:gd name="T17" fmla="*/ 0 h 2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67"/>
                  <a:gd name="T28" fmla="*/ 0 h 26"/>
                  <a:gd name="T29" fmla="*/ 567 w 567"/>
                  <a:gd name="T30" fmla="*/ 26 h 2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67" h="26">
                    <a:moveTo>
                      <a:pt x="556" y="0"/>
                    </a:moveTo>
                    <a:lnTo>
                      <a:pt x="567" y="26"/>
                    </a:lnTo>
                    <a:lnTo>
                      <a:pt x="10" y="26"/>
                    </a:lnTo>
                    <a:lnTo>
                      <a:pt x="6" y="24"/>
                    </a:lnTo>
                    <a:lnTo>
                      <a:pt x="3" y="22"/>
                    </a:lnTo>
                    <a:lnTo>
                      <a:pt x="1" y="18"/>
                    </a:lnTo>
                    <a:lnTo>
                      <a:pt x="0" y="12"/>
                    </a:lnTo>
                    <a:lnTo>
                      <a:pt x="21" y="0"/>
                    </a:lnTo>
                    <a:lnTo>
                      <a:pt x="556" y="0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57" name="Freeform 656"/>
              <p:cNvSpPr>
                <a:spLocks/>
              </p:cNvSpPr>
              <p:nvPr/>
            </p:nvSpPr>
            <p:spPr bwMode="auto">
              <a:xfrm>
                <a:off x="646" y="220"/>
                <a:ext cx="350" cy="362"/>
              </a:xfrm>
              <a:custGeom>
                <a:avLst/>
                <a:gdLst>
                  <a:gd name="T0" fmla="*/ 1399 w 1401"/>
                  <a:gd name="T1" fmla="*/ 1809 h 1809"/>
                  <a:gd name="T2" fmla="*/ 0 w 1401"/>
                  <a:gd name="T3" fmla="*/ 1809 h 1809"/>
                  <a:gd name="T4" fmla="*/ 0 w 1401"/>
                  <a:gd name="T5" fmla="*/ 0 h 1809"/>
                  <a:gd name="T6" fmla="*/ 541 w 1401"/>
                  <a:gd name="T7" fmla="*/ 0 h 1809"/>
                  <a:gd name="T8" fmla="*/ 541 w 1401"/>
                  <a:gd name="T9" fmla="*/ 1143 h 1809"/>
                  <a:gd name="T10" fmla="*/ 1401 w 1401"/>
                  <a:gd name="T11" fmla="*/ 1143 h 1809"/>
                  <a:gd name="T12" fmla="*/ 1399 w 1401"/>
                  <a:gd name="T13" fmla="*/ 1809 h 18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01"/>
                  <a:gd name="T22" fmla="*/ 0 h 1809"/>
                  <a:gd name="T23" fmla="*/ 1401 w 1401"/>
                  <a:gd name="T24" fmla="*/ 1809 h 180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01" h="1809">
                    <a:moveTo>
                      <a:pt x="1399" y="1809"/>
                    </a:moveTo>
                    <a:lnTo>
                      <a:pt x="0" y="1809"/>
                    </a:lnTo>
                    <a:lnTo>
                      <a:pt x="0" y="0"/>
                    </a:lnTo>
                    <a:lnTo>
                      <a:pt x="541" y="0"/>
                    </a:lnTo>
                    <a:lnTo>
                      <a:pt x="541" y="1143"/>
                    </a:lnTo>
                    <a:lnTo>
                      <a:pt x="1401" y="1143"/>
                    </a:lnTo>
                    <a:lnTo>
                      <a:pt x="1399" y="1809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58" name="Freeform 657"/>
              <p:cNvSpPr>
                <a:spLocks/>
              </p:cNvSpPr>
              <p:nvPr/>
            </p:nvSpPr>
            <p:spPr bwMode="auto">
              <a:xfrm>
                <a:off x="643" y="217"/>
                <a:ext cx="6" cy="365"/>
              </a:xfrm>
              <a:custGeom>
                <a:avLst/>
                <a:gdLst>
                  <a:gd name="T0" fmla="*/ 22 w 22"/>
                  <a:gd name="T1" fmla="*/ 1808 h 1822"/>
                  <a:gd name="T2" fmla="*/ 0 w 22"/>
                  <a:gd name="T3" fmla="*/ 1822 h 1822"/>
                  <a:gd name="T4" fmla="*/ 0 w 22"/>
                  <a:gd name="T5" fmla="*/ 13 h 1822"/>
                  <a:gd name="T6" fmla="*/ 1 w 22"/>
                  <a:gd name="T7" fmla="*/ 8 h 1822"/>
                  <a:gd name="T8" fmla="*/ 3 w 22"/>
                  <a:gd name="T9" fmla="*/ 4 h 1822"/>
                  <a:gd name="T10" fmla="*/ 7 w 22"/>
                  <a:gd name="T11" fmla="*/ 0 h 1822"/>
                  <a:gd name="T12" fmla="*/ 11 w 22"/>
                  <a:gd name="T13" fmla="*/ 0 h 1822"/>
                  <a:gd name="T14" fmla="*/ 22 w 22"/>
                  <a:gd name="T15" fmla="*/ 26 h 1822"/>
                  <a:gd name="T16" fmla="*/ 22 w 22"/>
                  <a:gd name="T17" fmla="*/ 1808 h 182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2"/>
                  <a:gd name="T28" fmla="*/ 0 h 1822"/>
                  <a:gd name="T29" fmla="*/ 22 w 22"/>
                  <a:gd name="T30" fmla="*/ 1822 h 182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2" h="1822">
                    <a:moveTo>
                      <a:pt x="22" y="1808"/>
                    </a:moveTo>
                    <a:lnTo>
                      <a:pt x="0" y="1822"/>
                    </a:lnTo>
                    <a:lnTo>
                      <a:pt x="0" y="13"/>
                    </a:lnTo>
                    <a:lnTo>
                      <a:pt x="1" y="8"/>
                    </a:lnTo>
                    <a:lnTo>
                      <a:pt x="3" y="4"/>
                    </a:lnTo>
                    <a:lnTo>
                      <a:pt x="7" y="0"/>
                    </a:lnTo>
                    <a:lnTo>
                      <a:pt x="11" y="0"/>
                    </a:lnTo>
                    <a:lnTo>
                      <a:pt x="22" y="26"/>
                    </a:lnTo>
                    <a:lnTo>
                      <a:pt x="22" y="1808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59" name="Freeform 658"/>
              <p:cNvSpPr>
                <a:spLocks/>
              </p:cNvSpPr>
              <p:nvPr/>
            </p:nvSpPr>
            <p:spPr bwMode="auto">
              <a:xfrm>
                <a:off x="646" y="217"/>
                <a:ext cx="138" cy="6"/>
              </a:xfrm>
              <a:custGeom>
                <a:avLst/>
                <a:gdLst>
                  <a:gd name="T0" fmla="*/ 11 w 552"/>
                  <a:gd name="T1" fmla="*/ 26 h 26"/>
                  <a:gd name="T2" fmla="*/ 0 w 552"/>
                  <a:gd name="T3" fmla="*/ 0 h 26"/>
                  <a:gd name="T4" fmla="*/ 541 w 552"/>
                  <a:gd name="T5" fmla="*/ 0 h 26"/>
                  <a:gd name="T6" fmla="*/ 545 w 552"/>
                  <a:gd name="T7" fmla="*/ 0 h 26"/>
                  <a:gd name="T8" fmla="*/ 549 w 552"/>
                  <a:gd name="T9" fmla="*/ 4 h 26"/>
                  <a:gd name="T10" fmla="*/ 551 w 552"/>
                  <a:gd name="T11" fmla="*/ 8 h 26"/>
                  <a:gd name="T12" fmla="*/ 552 w 552"/>
                  <a:gd name="T13" fmla="*/ 13 h 26"/>
                  <a:gd name="T14" fmla="*/ 530 w 552"/>
                  <a:gd name="T15" fmla="*/ 26 h 26"/>
                  <a:gd name="T16" fmla="*/ 11 w 552"/>
                  <a:gd name="T17" fmla="*/ 26 h 2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52"/>
                  <a:gd name="T28" fmla="*/ 0 h 26"/>
                  <a:gd name="T29" fmla="*/ 552 w 552"/>
                  <a:gd name="T30" fmla="*/ 26 h 2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52" h="26">
                    <a:moveTo>
                      <a:pt x="11" y="26"/>
                    </a:moveTo>
                    <a:lnTo>
                      <a:pt x="0" y="0"/>
                    </a:lnTo>
                    <a:lnTo>
                      <a:pt x="541" y="0"/>
                    </a:lnTo>
                    <a:lnTo>
                      <a:pt x="545" y="0"/>
                    </a:lnTo>
                    <a:lnTo>
                      <a:pt x="549" y="4"/>
                    </a:lnTo>
                    <a:lnTo>
                      <a:pt x="551" y="8"/>
                    </a:lnTo>
                    <a:lnTo>
                      <a:pt x="552" y="13"/>
                    </a:lnTo>
                    <a:lnTo>
                      <a:pt x="530" y="26"/>
                    </a:lnTo>
                    <a:lnTo>
                      <a:pt x="11" y="26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60" name="Freeform 659"/>
              <p:cNvSpPr>
                <a:spLocks/>
              </p:cNvSpPr>
              <p:nvPr/>
            </p:nvSpPr>
            <p:spPr bwMode="auto">
              <a:xfrm>
                <a:off x="778" y="220"/>
                <a:ext cx="6" cy="231"/>
              </a:xfrm>
              <a:custGeom>
                <a:avLst/>
                <a:gdLst>
                  <a:gd name="T0" fmla="*/ 0 w 22"/>
                  <a:gd name="T1" fmla="*/ 13 h 1156"/>
                  <a:gd name="T2" fmla="*/ 22 w 22"/>
                  <a:gd name="T3" fmla="*/ 0 h 1156"/>
                  <a:gd name="T4" fmla="*/ 22 w 22"/>
                  <a:gd name="T5" fmla="*/ 1129 h 1156"/>
                  <a:gd name="T6" fmla="*/ 11 w 22"/>
                  <a:gd name="T7" fmla="*/ 1156 h 1156"/>
                  <a:gd name="T8" fmla="*/ 7 w 22"/>
                  <a:gd name="T9" fmla="*/ 1155 h 1156"/>
                  <a:gd name="T10" fmla="*/ 4 w 22"/>
                  <a:gd name="T11" fmla="*/ 1153 h 1156"/>
                  <a:gd name="T12" fmla="*/ 1 w 22"/>
                  <a:gd name="T13" fmla="*/ 1148 h 1156"/>
                  <a:gd name="T14" fmla="*/ 0 w 22"/>
                  <a:gd name="T15" fmla="*/ 1143 h 1156"/>
                  <a:gd name="T16" fmla="*/ 0 w 22"/>
                  <a:gd name="T17" fmla="*/ 13 h 115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2"/>
                  <a:gd name="T28" fmla="*/ 0 h 1156"/>
                  <a:gd name="T29" fmla="*/ 22 w 22"/>
                  <a:gd name="T30" fmla="*/ 1156 h 115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2" h="1156">
                    <a:moveTo>
                      <a:pt x="0" y="13"/>
                    </a:moveTo>
                    <a:lnTo>
                      <a:pt x="22" y="0"/>
                    </a:lnTo>
                    <a:lnTo>
                      <a:pt x="22" y="1129"/>
                    </a:lnTo>
                    <a:lnTo>
                      <a:pt x="11" y="1156"/>
                    </a:lnTo>
                    <a:lnTo>
                      <a:pt x="7" y="1155"/>
                    </a:lnTo>
                    <a:lnTo>
                      <a:pt x="4" y="1153"/>
                    </a:lnTo>
                    <a:lnTo>
                      <a:pt x="1" y="1148"/>
                    </a:lnTo>
                    <a:lnTo>
                      <a:pt x="0" y="1143"/>
                    </a:lnTo>
                    <a:lnTo>
                      <a:pt x="0" y="13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61" name="Freeform 660"/>
              <p:cNvSpPr>
                <a:spLocks/>
              </p:cNvSpPr>
              <p:nvPr/>
            </p:nvSpPr>
            <p:spPr bwMode="auto">
              <a:xfrm>
                <a:off x="781" y="446"/>
                <a:ext cx="218" cy="5"/>
              </a:xfrm>
              <a:custGeom>
                <a:avLst/>
                <a:gdLst>
                  <a:gd name="T0" fmla="*/ 0 w 871"/>
                  <a:gd name="T1" fmla="*/ 27 h 27"/>
                  <a:gd name="T2" fmla="*/ 11 w 871"/>
                  <a:gd name="T3" fmla="*/ 0 h 27"/>
                  <a:gd name="T4" fmla="*/ 860 w 871"/>
                  <a:gd name="T5" fmla="*/ 0 h 27"/>
                  <a:gd name="T6" fmla="*/ 864 w 871"/>
                  <a:gd name="T7" fmla="*/ 1 h 27"/>
                  <a:gd name="T8" fmla="*/ 868 w 871"/>
                  <a:gd name="T9" fmla="*/ 5 h 27"/>
                  <a:gd name="T10" fmla="*/ 870 w 871"/>
                  <a:gd name="T11" fmla="*/ 9 h 27"/>
                  <a:gd name="T12" fmla="*/ 871 w 871"/>
                  <a:gd name="T13" fmla="*/ 14 h 27"/>
                  <a:gd name="T14" fmla="*/ 850 w 871"/>
                  <a:gd name="T15" fmla="*/ 27 h 27"/>
                  <a:gd name="T16" fmla="*/ 0 w 871"/>
                  <a:gd name="T17" fmla="*/ 27 h 2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871"/>
                  <a:gd name="T28" fmla="*/ 0 h 27"/>
                  <a:gd name="T29" fmla="*/ 871 w 871"/>
                  <a:gd name="T30" fmla="*/ 27 h 2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871" h="27">
                    <a:moveTo>
                      <a:pt x="0" y="27"/>
                    </a:moveTo>
                    <a:lnTo>
                      <a:pt x="11" y="0"/>
                    </a:lnTo>
                    <a:lnTo>
                      <a:pt x="860" y="0"/>
                    </a:lnTo>
                    <a:lnTo>
                      <a:pt x="864" y="1"/>
                    </a:lnTo>
                    <a:lnTo>
                      <a:pt x="868" y="5"/>
                    </a:lnTo>
                    <a:lnTo>
                      <a:pt x="870" y="9"/>
                    </a:lnTo>
                    <a:lnTo>
                      <a:pt x="871" y="14"/>
                    </a:lnTo>
                    <a:lnTo>
                      <a:pt x="850" y="27"/>
                    </a:lnTo>
                    <a:lnTo>
                      <a:pt x="0" y="27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62" name="Freeform 661"/>
              <p:cNvSpPr>
                <a:spLocks/>
              </p:cNvSpPr>
              <p:nvPr/>
            </p:nvSpPr>
            <p:spPr bwMode="auto">
              <a:xfrm>
                <a:off x="993" y="449"/>
                <a:ext cx="6" cy="135"/>
              </a:xfrm>
              <a:custGeom>
                <a:avLst/>
                <a:gdLst>
                  <a:gd name="T0" fmla="*/ 2 w 23"/>
                  <a:gd name="T1" fmla="*/ 13 h 678"/>
                  <a:gd name="T2" fmla="*/ 23 w 23"/>
                  <a:gd name="T3" fmla="*/ 0 h 678"/>
                  <a:gd name="T4" fmla="*/ 21 w 23"/>
                  <a:gd name="T5" fmla="*/ 666 h 678"/>
                  <a:gd name="T6" fmla="*/ 20 w 23"/>
                  <a:gd name="T7" fmla="*/ 671 h 678"/>
                  <a:gd name="T8" fmla="*/ 18 w 23"/>
                  <a:gd name="T9" fmla="*/ 674 h 678"/>
                  <a:gd name="T10" fmla="*/ 15 w 23"/>
                  <a:gd name="T11" fmla="*/ 677 h 678"/>
                  <a:gd name="T12" fmla="*/ 10 w 23"/>
                  <a:gd name="T13" fmla="*/ 678 h 678"/>
                  <a:gd name="T14" fmla="*/ 0 w 23"/>
                  <a:gd name="T15" fmla="*/ 652 h 678"/>
                  <a:gd name="T16" fmla="*/ 2 w 23"/>
                  <a:gd name="T17" fmla="*/ 13 h 67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3"/>
                  <a:gd name="T28" fmla="*/ 0 h 678"/>
                  <a:gd name="T29" fmla="*/ 23 w 23"/>
                  <a:gd name="T30" fmla="*/ 678 h 67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3" h="678">
                    <a:moveTo>
                      <a:pt x="2" y="13"/>
                    </a:moveTo>
                    <a:lnTo>
                      <a:pt x="23" y="0"/>
                    </a:lnTo>
                    <a:lnTo>
                      <a:pt x="21" y="666"/>
                    </a:lnTo>
                    <a:lnTo>
                      <a:pt x="20" y="671"/>
                    </a:lnTo>
                    <a:lnTo>
                      <a:pt x="18" y="674"/>
                    </a:lnTo>
                    <a:lnTo>
                      <a:pt x="15" y="677"/>
                    </a:lnTo>
                    <a:lnTo>
                      <a:pt x="10" y="678"/>
                    </a:lnTo>
                    <a:lnTo>
                      <a:pt x="0" y="652"/>
                    </a:lnTo>
                    <a:lnTo>
                      <a:pt x="2" y="13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</p:grpSp>
        <p:sp>
          <p:nvSpPr>
            <p:cNvPr id="441" name="Freeform 440"/>
            <p:cNvSpPr>
              <a:spLocks/>
            </p:cNvSpPr>
            <p:nvPr/>
          </p:nvSpPr>
          <p:spPr bwMode="auto">
            <a:xfrm>
              <a:off x="643" y="579"/>
              <a:ext cx="353" cy="5"/>
            </a:xfrm>
            <a:custGeom>
              <a:avLst/>
              <a:gdLst>
                <a:gd name="T0" fmla="*/ 1400 w 1410"/>
                <a:gd name="T1" fmla="*/ 0 h 26"/>
                <a:gd name="T2" fmla="*/ 1410 w 1410"/>
                <a:gd name="T3" fmla="*/ 26 h 26"/>
                <a:gd name="T4" fmla="*/ 11 w 1410"/>
                <a:gd name="T5" fmla="*/ 26 h 26"/>
                <a:gd name="T6" fmla="*/ 7 w 1410"/>
                <a:gd name="T7" fmla="*/ 25 h 26"/>
                <a:gd name="T8" fmla="*/ 3 w 1410"/>
                <a:gd name="T9" fmla="*/ 22 h 26"/>
                <a:gd name="T10" fmla="*/ 1 w 1410"/>
                <a:gd name="T11" fmla="*/ 19 h 26"/>
                <a:gd name="T12" fmla="*/ 0 w 1410"/>
                <a:gd name="T13" fmla="*/ 14 h 26"/>
                <a:gd name="T14" fmla="*/ 22 w 1410"/>
                <a:gd name="T15" fmla="*/ 0 h 26"/>
                <a:gd name="T16" fmla="*/ 1400 w 1410"/>
                <a:gd name="T17" fmla="*/ 0 h 2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10"/>
                <a:gd name="T28" fmla="*/ 0 h 26"/>
                <a:gd name="T29" fmla="*/ 1410 w 1410"/>
                <a:gd name="T30" fmla="*/ 26 h 2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10" h="26">
                  <a:moveTo>
                    <a:pt x="1400" y="0"/>
                  </a:moveTo>
                  <a:lnTo>
                    <a:pt x="1410" y="26"/>
                  </a:lnTo>
                  <a:lnTo>
                    <a:pt x="11" y="26"/>
                  </a:lnTo>
                  <a:lnTo>
                    <a:pt x="7" y="25"/>
                  </a:lnTo>
                  <a:lnTo>
                    <a:pt x="3" y="22"/>
                  </a:lnTo>
                  <a:lnTo>
                    <a:pt x="1" y="19"/>
                  </a:lnTo>
                  <a:lnTo>
                    <a:pt x="0" y="14"/>
                  </a:lnTo>
                  <a:lnTo>
                    <a:pt x="22" y="0"/>
                  </a:lnTo>
                  <a:lnTo>
                    <a:pt x="1400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n-US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442" name="Freeform 441"/>
            <p:cNvSpPr>
              <a:spLocks/>
            </p:cNvSpPr>
            <p:nvPr/>
          </p:nvSpPr>
          <p:spPr bwMode="auto">
            <a:xfrm>
              <a:off x="645" y="640"/>
              <a:ext cx="354" cy="361"/>
            </a:xfrm>
            <a:custGeom>
              <a:avLst/>
              <a:gdLst>
                <a:gd name="T0" fmla="*/ 1417 w 1417"/>
                <a:gd name="T1" fmla="*/ 4 h 1802"/>
                <a:gd name="T2" fmla="*/ 0 w 1417"/>
                <a:gd name="T3" fmla="*/ 0 h 1802"/>
                <a:gd name="T4" fmla="*/ 0 w 1417"/>
                <a:gd name="T5" fmla="*/ 1802 h 1802"/>
                <a:gd name="T6" fmla="*/ 545 w 1417"/>
                <a:gd name="T7" fmla="*/ 1802 h 1802"/>
                <a:gd name="T8" fmla="*/ 545 w 1417"/>
                <a:gd name="T9" fmla="*/ 659 h 1802"/>
                <a:gd name="T10" fmla="*/ 1417 w 1417"/>
                <a:gd name="T11" fmla="*/ 655 h 1802"/>
                <a:gd name="T12" fmla="*/ 1417 w 1417"/>
                <a:gd name="T13" fmla="*/ 4 h 180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17"/>
                <a:gd name="T22" fmla="*/ 0 h 1802"/>
                <a:gd name="T23" fmla="*/ 1417 w 1417"/>
                <a:gd name="T24" fmla="*/ 1802 h 180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17" h="1802">
                  <a:moveTo>
                    <a:pt x="1417" y="4"/>
                  </a:moveTo>
                  <a:lnTo>
                    <a:pt x="0" y="0"/>
                  </a:lnTo>
                  <a:lnTo>
                    <a:pt x="0" y="1802"/>
                  </a:lnTo>
                  <a:lnTo>
                    <a:pt x="545" y="1802"/>
                  </a:lnTo>
                  <a:lnTo>
                    <a:pt x="545" y="659"/>
                  </a:lnTo>
                  <a:lnTo>
                    <a:pt x="1417" y="655"/>
                  </a:lnTo>
                  <a:lnTo>
                    <a:pt x="1417" y="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n-US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443" name="Freeform 442"/>
            <p:cNvSpPr>
              <a:spLocks/>
            </p:cNvSpPr>
            <p:nvPr/>
          </p:nvSpPr>
          <p:spPr bwMode="auto">
            <a:xfrm>
              <a:off x="643" y="640"/>
              <a:ext cx="5" cy="363"/>
            </a:xfrm>
            <a:custGeom>
              <a:avLst/>
              <a:gdLst>
                <a:gd name="T0" fmla="*/ 0 w 21"/>
                <a:gd name="T1" fmla="*/ 0 h 1814"/>
                <a:gd name="T2" fmla="*/ 21 w 21"/>
                <a:gd name="T3" fmla="*/ 13 h 1814"/>
                <a:gd name="T4" fmla="*/ 21 w 21"/>
                <a:gd name="T5" fmla="*/ 1788 h 1814"/>
                <a:gd name="T6" fmla="*/ 10 w 21"/>
                <a:gd name="T7" fmla="*/ 1814 h 1814"/>
                <a:gd name="T8" fmla="*/ 6 w 21"/>
                <a:gd name="T9" fmla="*/ 1813 h 1814"/>
                <a:gd name="T10" fmla="*/ 3 w 21"/>
                <a:gd name="T11" fmla="*/ 1811 h 1814"/>
                <a:gd name="T12" fmla="*/ 0 w 21"/>
                <a:gd name="T13" fmla="*/ 1807 h 1814"/>
                <a:gd name="T14" fmla="*/ 0 w 21"/>
                <a:gd name="T15" fmla="*/ 1802 h 1814"/>
                <a:gd name="T16" fmla="*/ 0 w 21"/>
                <a:gd name="T17" fmla="*/ 0 h 18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1"/>
                <a:gd name="T28" fmla="*/ 0 h 1814"/>
                <a:gd name="T29" fmla="*/ 21 w 21"/>
                <a:gd name="T30" fmla="*/ 1814 h 18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1" h="1814">
                  <a:moveTo>
                    <a:pt x="0" y="0"/>
                  </a:moveTo>
                  <a:lnTo>
                    <a:pt x="21" y="13"/>
                  </a:lnTo>
                  <a:lnTo>
                    <a:pt x="21" y="1788"/>
                  </a:lnTo>
                  <a:lnTo>
                    <a:pt x="10" y="1814"/>
                  </a:lnTo>
                  <a:lnTo>
                    <a:pt x="6" y="1813"/>
                  </a:lnTo>
                  <a:lnTo>
                    <a:pt x="3" y="1811"/>
                  </a:lnTo>
                  <a:lnTo>
                    <a:pt x="0" y="1807"/>
                  </a:lnTo>
                  <a:lnTo>
                    <a:pt x="0" y="1802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n-US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444" name="Freeform 443"/>
            <p:cNvSpPr>
              <a:spLocks/>
            </p:cNvSpPr>
            <p:nvPr/>
          </p:nvSpPr>
          <p:spPr bwMode="auto">
            <a:xfrm>
              <a:off x="645" y="998"/>
              <a:ext cx="139" cy="5"/>
            </a:xfrm>
            <a:custGeom>
              <a:avLst/>
              <a:gdLst>
                <a:gd name="T0" fmla="*/ 0 w 556"/>
                <a:gd name="T1" fmla="*/ 26 h 26"/>
                <a:gd name="T2" fmla="*/ 11 w 556"/>
                <a:gd name="T3" fmla="*/ 0 h 26"/>
                <a:gd name="T4" fmla="*/ 534 w 556"/>
                <a:gd name="T5" fmla="*/ 0 h 26"/>
                <a:gd name="T6" fmla="*/ 556 w 556"/>
                <a:gd name="T7" fmla="*/ 14 h 26"/>
                <a:gd name="T8" fmla="*/ 555 w 556"/>
                <a:gd name="T9" fmla="*/ 19 h 26"/>
                <a:gd name="T10" fmla="*/ 553 w 556"/>
                <a:gd name="T11" fmla="*/ 23 h 26"/>
                <a:gd name="T12" fmla="*/ 549 w 556"/>
                <a:gd name="T13" fmla="*/ 25 h 26"/>
                <a:gd name="T14" fmla="*/ 545 w 556"/>
                <a:gd name="T15" fmla="*/ 26 h 26"/>
                <a:gd name="T16" fmla="*/ 0 w 556"/>
                <a:gd name="T17" fmla="*/ 26 h 2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56"/>
                <a:gd name="T28" fmla="*/ 0 h 26"/>
                <a:gd name="T29" fmla="*/ 556 w 556"/>
                <a:gd name="T30" fmla="*/ 26 h 2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56" h="26">
                  <a:moveTo>
                    <a:pt x="0" y="26"/>
                  </a:moveTo>
                  <a:lnTo>
                    <a:pt x="11" y="0"/>
                  </a:lnTo>
                  <a:lnTo>
                    <a:pt x="534" y="0"/>
                  </a:lnTo>
                  <a:lnTo>
                    <a:pt x="556" y="14"/>
                  </a:lnTo>
                  <a:lnTo>
                    <a:pt x="555" y="19"/>
                  </a:lnTo>
                  <a:lnTo>
                    <a:pt x="553" y="23"/>
                  </a:lnTo>
                  <a:lnTo>
                    <a:pt x="549" y="25"/>
                  </a:lnTo>
                  <a:lnTo>
                    <a:pt x="545" y="26"/>
                  </a:lnTo>
                  <a:lnTo>
                    <a:pt x="0" y="26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n-US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445" name="Freeform 444"/>
            <p:cNvSpPr>
              <a:spLocks/>
            </p:cNvSpPr>
            <p:nvPr/>
          </p:nvSpPr>
          <p:spPr bwMode="auto">
            <a:xfrm>
              <a:off x="778" y="769"/>
              <a:ext cx="6" cy="232"/>
            </a:xfrm>
            <a:custGeom>
              <a:avLst/>
              <a:gdLst>
                <a:gd name="T0" fmla="*/ 22 w 22"/>
                <a:gd name="T1" fmla="*/ 1157 h 1157"/>
                <a:gd name="T2" fmla="*/ 0 w 22"/>
                <a:gd name="T3" fmla="*/ 1143 h 1157"/>
                <a:gd name="T4" fmla="*/ 0 w 22"/>
                <a:gd name="T5" fmla="*/ 14 h 1157"/>
                <a:gd name="T6" fmla="*/ 1 w 22"/>
                <a:gd name="T7" fmla="*/ 9 h 1157"/>
                <a:gd name="T8" fmla="*/ 4 w 22"/>
                <a:gd name="T9" fmla="*/ 4 h 1157"/>
                <a:gd name="T10" fmla="*/ 7 w 22"/>
                <a:gd name="T11" fmla="*/ 2 h 1157"/>
                <a:gd name="T12" fmla="*/ 11 w 22"/>
                <a:gd name="T13" fmla="*/ 0 h 1157"/>
                <a:gd name="T14" fmla="*/ 22 w 22"/>
                <a:gd name="T15" fmla="*/ 26 h 1157"/>
                <a:gd name="T16" fmla="*/ 22 w 22"/>
                <a:gd name="T17" fmla="*/ 1157 h 115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2"/>
                <a:gd name="T28" fmla="*/ 0 h 1157"/>
                <a:gd name="T29" fmla="*/ 22 w 22"/>
                <a:gd name="T30" fmla="*/ 1157 h 115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2" h="1157">
                  <a:moveTo>
                    <a:pt x="22" y="1157"/>
                  </a:moveTo>
                  <a:lnTo>
                    <a:pt x="0" y="1143"/>
                  </a:lnTo>
                  <a:lnTo>
                    <a:pt x="0" y="14"/>
                  </a:lnTo>
                  <a:lnTo>
                    <a:pt x="1" y="9"/>
                  </a:lnTo>
                  <a:lnTo>
                    <a:pt x="4" y="4"/>
                  </a:lnTo>
                  <a:lnTo>
                    <a:pt x="7" y="2"/>
                  </a:lnTo>
                  <a:lnTo>
                    <a:pt x="11" y="0"/>
                  </a:lnTo>
                  <a:lnTo>
                    <a:pt x="22" y="26"/>
                  </a:lnTo>
                  <a:lnTo>
                    <a:pt x="22" y="1157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n-US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446" name="Freeform 445"/>
            <p:cNvSpPr>
              <a:spLocks/>
            </p:cNvSpPr>
            <p:nvPr/>
          </p:nvSpPr>
          <p:spPr bwMode="auto">
            <a:xfrm>
              <a:off x="781" y="769"/>
              <a:ext cx="221" cy="6"/>
            </a:xfrm>
            <a:custGeom>
              <a:avLst/>
              <a:gdLst>
                <a:gd name="T0" fmla="*/ 11 w 883"/>
                <a:gd name="T1" fmla="*/ 28 h 28"/>
                <a:gd name="T2" fmla="*/ 0 w 883"/>
                <a:gd name="T3" fmla="*/ 2 h 28"/>
                <a:gd name="T4" fmla="*/ 861 w 883"/>
                <a:gd name="T5" fmla="*/ 0 h 28"/>
                <a:gd name="T6" fmla="*/ 883 w 883"/>
                <a:gd name="T7" fmla="*/ 12 h 28"/>
                <a:gd name="T8" fmla="*/ 882 w 883"/>
                <a:gd name="T9" fmla="*/ 17 h 28"/>
                <a:gd name="T10" fmla="*/ 879 w 883"/>
                <a:gd name="T11" fmla="*/ 22 h 28"/>
                <a:gd name="T12" fmla="*/ 876 w 883"/>
                <a:gd name="T13" fmla="*/ 25 h 28"/>
                <a:gd name="T14" fmla="*/ 872 w 883"/>
                <a:gd name="T15" fmla="*/ 26 h 28"/>
                <a:gd name="T16" fmla="*/ 11 w 883"/>
                <a:gd name="T17" fmla="*/ 28 h 2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883"/>
                <a:gd name="T28" fmla="*/ 0 h 28"/>
                <a:gd name="T29" fmla="*/ 883 w 883"/>
                <a:gd name="T30" fmla="*/ 28 h 2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883" h="28">
                  <a:moveTo>
                    <a:pt x="11" y="28"/>
                  </a:moveTo>
                  <a:lnTo>
                    <a:pt x="0" y="2"/>
                  </a:lnTo>
                  <a:lnTo>
                    <a:pt x="861" y="0"/>
                  </a:lnTo>
                  <a:lnTo>
                    <a:pt x="883" y="12"/>
                  </a:lnTo>
                  <a:lnTo>
                    <a:pt x="882" y="17"/>
                  </a:lnTo>
                  <a:lnTo>
                    <a:pt x="879" y="22"/>
                  </a:lnTo>
                  <a:lnTo>
                    <a:pt x="876" y="25"/>
                  </a:lnTo>
                  <a:lnTo>
                    <a:pt x="872" y="26"/>
                  </a:lnTo>
                  <a:lnTo>
                    <a:pt x="11" y="28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n-US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447" name="Freeform 446"/>
            <p:cNvSpPr>
              <a:spLocks/>
            </p:cNvSpPr>
            <p:nvPr/>
          </p:nvSpPr>
          <p:spPr bwMode="auto">
            <a:xfrm>
              <a:off x="997" y="639"/>
              <a:ext cx="5" cy="132"/>
            </a:xfrm>
            <a:custGeom>
              <a:avLst/>
              <a:gdLst>
                <a:gd name="T0" fmla="*/ 22 w 22"/>
                <a:gd name="T1" fmla="*/ 663 h 663"/>
                <a:gd name="T2" fmla="*/ 0 w 22"/>
                <a:gd name="T3" fmla="*/ 651 h 663"/>
                <a:gd name="T4" fmla="*/ 0 w 22"/>
                <a:gd name="T5" fmla="*/ 26 h 663"/>
                <a:gd name="T6" fmla="*/ 11 w 22"/>
                <a:gd name="T7" fmla="*/ 0 h 663"/>
                <a:gd name="T8" fmla="*/ 15 w 22"/>
                <a:gd name="T9" fmla="*/ 1 h 663"/>
                <a:gd name="T10" fmla="*/ 18 w 22"/>
                <a:gd name="T11" fmla="*/ 3 h 663"/>
                <a:gd name="T12" fmla="*/ 21 w 22"/>
                <a:gd name="T13" fmla="*/ 7 h 663"/>
                <a:gd name="T14" fmla="*/ 22 w 22"/>
                <a:gd name="T15" fmla="*/ 12 h 663"/>
                <a:gd name="T16" fmla="*/ 22 w 22"/>
                <a:gd name="T17" fmla="*/ 663 h 66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2"/>
                <a:gd name="T28" fmla="*/ 0 h 663"/>
                <a:gd name="T29" fmla="*/ 22 w 22"/>
                <a:gd name="T30" fmla="*/ 663 h 66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2" h="663">
                  <a:moveTo>
                    <a:pt x="22" y="663"/>
                  </a:moveTo>
                  <a:lnTo>
                    <a:pt x="0" y="651"/>
                  </a:lnTo>
                  <a:lnTo>
                    <a:pt x="0" y="26"/>
                  </a:lnTo>
                  <a:lnTo>
                    <a:pt x="11" y="0"/>
                  </a:lnTo>
                  <a:lnTo>
                    <a:pt x="15" y="1"/>
                  </a:lnTo>
                  <a:lnTo>
                    <a:pt x="18" y="3"/>
                  </a:lnTo>
                  <a:lnTo>
                    <a:pt x="21" y="7"/>
                  </a:lnTo>
                  <a:lnTo>
                    <a:pt x="22" y="12"/>
                  </a:lnTo>
                  <a:lnTo>
                    <a:pt x="22" y="663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n-US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448" name="Freeform 447"/>
            <p:cNvSpPr>
              <a:spLocks/>
            </p:cNvSpPr>
            <p:nvPr/>
          </p:nvSpPr>
          <p:spPr bwMode="auto">
            <a:xfrm>
              <a:off x="643" y="638"/>
              <a:ext cx="356" cy="6"/>
            </a:xfrm>
            <a:custGeom>
              <a:avLst/>
              <a:gdLst>
                <a:gd name="T0" fmla="*/ 1427 w 1427"/>
                <a:gd name="T1" fmla="*/ 5 h 31"/>
                <a:gd name="T2" fmla="*/ 1416 w 1427"/>
                <a:gd name="T3" fmla="*/ 31 h 31"/>
                <a:gd name="T4" fmla="*/ 21 w 1427"/>
                <a:gd name="T5" fmla="*/ 26 h 31"/>
                <a:gd name="T6" fmla="*/ 0 w 1427"/>
                <a:gd name="T7" fmla="*/ 13 h 31"/>
                <a:gd name="T8" fmla="*/ 0 w 1427"/>
                <a:gd name="T9" fmla="*/ 8 h 31"/>
                <a:gd name="T10" fmla="*/ 3 w 1427"/>
                <a:gd name="T11" fmla="*/ 3 h 31"/>
                <a:gd name="T12" fmla="*/ 6 w 1427"/>
                <a:gd name="T13" fmla="*/ 1 h 31"/>
                <a:gd name="T14" fmla="*/ 10 w 1427"/>
                <a:gd name="T15" fmla="*/ 0 h 31"/>
                <a:gd name="T16" fmla="*/ 1427 w 1427"/>
                <a:gd name="T17" fmla="*/ 5 h 3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27"/>
                <a:gd name="T28" fmla="*/ 0 h 31"/>
                <a:gd name="T29" fmla="*/ 1427 w 1427"/>
                <a:gd name="T30" fmla="*/ 31 h 3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27" h="31">
                  <a:moveTo>
                    <a:pt x="1427" y="5"/>
                  </a:moveTo>
                  <a:lnTo>
                    <a:pt x="1416" y="31"/>
                  </a:lnTo>
                  <a:lnTo>
                    <a:pt x="21" y="26"/>
                  </a:lnTo>
                  <a:lnTo>
                    <a:pt x="0" y="13"/>
                  </a:lnTo>
                  <a:lnTo>
                    <a:pt x="0" y="8"/>
                  </a:lnTo>
                  <a:lnTo>
                    <a:pt x="3" y="3"/>
                  </a:lnTo>
                  <a:lnTo>
                    <a:pt x="6" y="1"/>
                  </a:lnTo>
                  <a:lnTo>
                    <a:pt x="10" y="0"/>
                  </a:lnTo>
                  <a:lnTo>
                    <a:pt x="1427" y="5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n-US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449" name="Freeform 448"/>
            <p:cNvSpPr>
              <a:spLocks/>
            </p:cNvSpPr>
            <p:nvPr/>
          </p:nvSpPr>
          <p:spPr bwMode="auto">
            <a:xfrm>
              <a:off x="230" y="220"/>
              <a:ext cx="355" cy="362"/>
            </a:xfrm>
            <a:custGeom>
              <a:avLst/>
              <a:gdLst>
                <a:gd name="T0" fmla="*/ 2 w 1418"/>
                <a:gd name="T1" fmla="*/ 1809 h 1809"/>
                <a:gd name="T2" fmla="*/ 0 w 1418"/>
                <a:gd name="T3" fmla="*/ 1143 h 1809"/>
                <a:gd name="T4" fmla="*/ 860 w 1418"/>
                <a:gd name="T5" fmla="*/ 1143 h 1809"/>
                <a:gd name="T6" fmla="*/ 860 w 1418"/>
                <a:gd name="T7" fmla="*/ 0 h 1809"/>
                <a:gd name="T8" fmla="*/ 1418 w 1418"/>
                <a:gd name="T9" fmla="*/ 2 h 1809"/>
                <a:gd name="T10" fmla="*/ 1418 w 1418"/>
                <a:gd name="T11" fmla="*/ 1809 h 1809"/>
                <a:gd name="T12" fmla="*/ 2 w 1418"/>
                <a:gd name="T13" fmla="*/ 1809 h 180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18"/>
                <a:gd name="T22" fmla="*/ 0 h 1809"/>
                <a:gd name="T23" fmla="*/ 1418 w 1418"/>
                <a:gd name="T24" fmla="*/ 1809 h 180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18" h="1809">
                  <a:moveTo>
                    <a:pt x="2" y="1809"/>
                  </a:moveTo>
                  <a:lnTo>
                    <a:pt x="0" y="1143"/>
                  </a:lnTo>
                  <a:lnTo>
                    <a:pt x="860" y="1143"/>
                  </a:lnTo>
                  <a:lnTo>
                    <a:pt x="860" y="0"/>
                  </a:lnTo>
                  <a:lnTo>
                    <a:pt x="1418" y="2"/>
                  </a:lnTo>
                  <a:lnTo>
                    <a:pt x="1418" y="1809"/>
                  </a:lnTo>
                  <a:lnTo>
                    <a:pt x="2" y="1809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n-US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450" name="Freeform 449"/>
            <p:cNvSpPr>
              <a:spLocks/>
            </p:cNvSpPr>
            <p:nvPr/>
          </p:nvSpPr>
          <p:spPr bwMode="auto">
            <a:xfrm>
              <a:off x="230" y="446"/>
              <a:ext cx="218" cy="5"/>
            </a:xfrm>
            <a:custGeom>
              <a:avLst/>
              <a:gdLst>
                <a:gd name="T0" fmla="*/ 11 w 871"/>
                <a:gd name="T1" fmla="*/ 27 h 27"/>
                <a:gd name="T2" fmla="*/ 0 w 871"/>
                <a:gd name="T3" fmla="*/ 0 h 27"/>
                <a:gd name="T4" fmla="*/ 850 w 871"/>
                <a:gd name="T5" fmla="*/ 0 h 27"/>
                <a:gd name="T6" fmla="*/ 871 w 871"/>
                <a:gd name="T7" fmla="*/ 14 h 27"/>
                <a:gd name="T8" fmla="*/ 870 w 871"/>
                <a:gd name="T9" fmla="*/ 19 h 27"/>
                <a:gd name="T10" fmla="*/ 868 w 871"/>
                <a:gd name="T11" fmla="*/ 24 h 27"/>
                <a:gd name="T12" fmla="*/ 864 w 871"/>
                <a:gd name="T13" fmla="*/ 26 h 27"/>
                <a:gd name="T14" fmla="*/ 860 w 871"/>
                <a:gd name="T15" fmla="*/ 27 h 27"/>
                <a:gd name="T16" fmla="*/ 11 w 871"/>
                <a:gd name="T17" fmla="*/ 27 h 2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871"/>
                <a:gd name="T28" fmla="*/ 0 h 27"/>
                <a:gd name="T29" fmla="*/ 871 w 871"/>
                <a:gd name="T30" fmla="*/ 27 h 2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871" h="27">
                  <a:moveTo>
                    <a:pt x="11" y="27"/>
                  </a:moveTo>
                  <a:lnTo>
                    <a:pt x="0" y="0"/>
                  </a:lnTo>
                  <a:lnTo>
                    <a:pt x="850" y="0"/>
                  </a:lnTo>
                  <a:lnTo>
                    <a:pt x="871" y="14"/>
                  </a:lnTo>
                  <a:lnTo>
                    <a:pt x="870" y="19"/>
                  </a:lnTo>
                  <a:lnTo>
                    <a:pt x="868" y="24"/>
                  </a:lnTo>
                  <a:lnTo>
                    <a:pt x="864" y="26"/>
                  </a:lnTo>
                  <a:lnTo>
                    <a:pt x="860" y="27"/>
                  </a:lnTo>
                  <a:lnTo>
                    <a:pt x="11" y="27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n-US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451" name="Freeform 450"/>
            <p:cNvSpPr>
              <a:spLocks/>
            </p:cNvSpPr>
            <p:nvPr/>
          </p:nvSpPr>
          <p:spPr bwMode="auto">
            <a:xfrm>
              <a:off x="442" y="217"/>
              <a:ext cx="6" cy="232"/>
            </a:xfrm>
            <a:custGeom>
              <a:avLst/>
              <a:gdLst>
                <a:gd name="T0" fmla="*/ 21 w 21"/>
                <a:gd name="T1" fmla="*/ 1156 h 1156"/>
                <a:gd name="T2" fmla="*/ 0 w 21"/>
                <a:gd name="T3" fmla="*/ 1142 h 1156"/>
                <a:gd name="T4" fmla="*/ 0 w 21"/>
                <a:gd name="T5" fmla="*/ 13 h 1156"/>
                <a:gd name="T6" fmla="*/ 1 w 21"/>
                <a:gd name="T7" fmla="*/ 8 h 1156"/>
                <a:gd name="T8" fmla="*/ 3 w 21"/>
                <a:gd name="T9" fmla="*/ 4 h 1156"/>
                <a:gd name="T10" fmla="*/ 6 w 21"/>
                <a:gd name="T11" fmla="*/ 0 h 1156"/>
                <a:gd name="T12" fmla="*/ 10 w 21"/>
                <a:gd name="T13" fmla="*/ 0 h 1156"/>
                <a:gd name="T14" fmla="*/ 21 w 21"/>
                <a:gd name="T15" fmla="*/ 26 h 1156"/>
                <a:gd name="T16" fmla="*/ 21 w 21"/>
                <a:gd name="T17" fmla="*/ 1156 h 115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1"/>
                <a:gd name="T28" fmla="*/ 0 h 1156"/>
                <a:gd name="T29" fmla="*/ 21 w 21"/>
                <a:gd name="T30" fmla="*/ 1156 h 115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1" h="1156">
                  <a:moveTo>
                    <a:pt x="21" y="1156"/>
                  </a:moveTo>
                  <a:lnTo>
                    <a:pt x="0" y="1142"/>
                  </a:lnTo>
                  <a:lnTo>
                    <a:pt x="0" y="13"/>
                  </a:lnTo>
                  <a:lnTo>
                    <a:pt x="1" y="8"/>
                  </a:lnTo>
                  <a:lnTo>
                    <a:pt x="3" y="4"/>
                  </a:lnTo>
                  <a:lnTo>
                    <a:pt x="6" y="0"/>
                  </a:lnTo>
                  <a:lnTo>
                    <a:pt x="10" y="0"/>
                  </a:lnTo>
                  <a:lnTo>
                    <a:pt x="21" y="26"/>
                  </a:lnTo>
                  <a:lnTo>
                    <a:pt x="21" y="1156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n-US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452" name="Freeform 451"/>
            <p:cNvSpPr>
              <a:spLocks/>
            </p:cNvSpPr>
            <p:nvPr/>
          </p:nvSpPr>
          <p:spPr bwMode="auto">
            <a:xfrm>
              <a:off x="445" y="217"/>
              <a:ext cx="142" cy="6"/>
            </a:xfrm>
            <a:custGeom>
              <a:avLst/>
              <a:gdLst>
                <a:gd name="T0" fmla="*/ 11 w 569"/>
                <a:gd name="T1" fmla="*/ 26 h 29"/>
                <a:gd name="T2" fmla="*/ 0 w 569"/>
                <a:gd name="T3" fmla="*/ 0 h 29"/>
                <a:gd name="T4" fmla="*/ 558 w 569"/>
                <a:gd name="T5" fmla="*/ 1 h 29"/>
                <a:gd name="T6" fmla="*/ 563 w 569"/>
                <a:gd name="T7" fmla="*/ 3 h 29"/>
                <a:gd name="T8" fmla="*/ 566 w 569"/>
                <a:gd name="T9" fmla="*/ 6 h 29"/>
                <a:gd name="T10" fmla="*/ 568 w 569"/>
                <a:gd name="T11" fmla="*/ 10 h 29"/>
                <a:gd name="T12" fmla="*/ 569 w 569"/>
                <a:gd name="T13" fmla="*/ 15 h 29"/>
                <a:gd name="T14" fmla="*/ 547 w 569"/>
                <a:gd name="T15" fmla="*/ 29 h 29"/>
                <a:gd name="T16" fmla="*/ 11 w 569"/>
                <a:gd name="T17" fmla="*/ 26 h 2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69"/>
                <a:gd name="T28" fmla="*/ 0 h 29"/>
                <a:gd name="T29" fmla="*/ 569 w 569"/>
                <a:gd name="T30" fmla="*/ 29 h 2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69" h="29">
                  <a:moveTo>
                    <a:pt x="11" y="26"/>
                  </a:moveTo>
                  <a:lnTo>
                    <a:pt x="0" y="0"/>
                  </a:lnTo>
                  <a:lnTo>
                    <a:pt x="558" y="1"/>
                  </a:lnTo>
                  <a:lnTo>
                    <a:pt x="563" y="3"/>
                  </a:lnTo>
                  <a:lnTo>
                    <a:pt x="566" y="6"/>
                  </a:lnTo>
                  <a:lnTo>
                    <a:pt x="568" y="10"/>
                  </a:lnTo>
                  <a:lnTo>
                    <a:pt x="569" y="15"/>
                  </a:lnTo>
                  <a:lnTo>
                    <a:pt x="547" y="29"/>
                  </a:lnTo>
                  <a:lnTo>
                    <a:pt x="11" y="26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n-US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453" name="Freeform 452"/>
            <p:cNvSpPr>
              <a:spLocks/>
            </p:cNvSpPr>
            <p:nvPr/>
          </p:nvSpPr>
          <p:spPr bwMode="auto">
            <a:xfrm>
              <a:off x="582" y="220"/>
              <a:ext cx="5" cy="364"/>
            </a:xfrm>
            <a:custGeom>
              <a:avLst/>
              <a:gdLst>
                <a:gd name="T0" fmla="*/ 0 w 22"/>
                <a:gd name="T1" fmla="*/ 14 h 1819"/>
                <a:gd name="T2" fmla="*/ 22 w 22"/>
                <a:gd name="T3" fmla="*/ 0 h 1819"/>
                <a:gd name="T4" fmla="*/ 22 w 22"/>
                <a:gd name="T5" fmla="*/ 1807 h 1819"/>
                <a:gd name="T6" fmla="*/ 21 w 22"/>
                <a:gd name="T7" fmla="*/ 1812 h 1819"/>
                <a:gd name="T8" fmla="*/ 19 w 22"/>
                <a:gd name="T9" fmla="*/ 1815 h 1819"/>
                <a:gd name="T10" fmla="*/ 16 w 22"/>
                <a:gd name="T11" fmla="*/ 1818 h 1819"/>
                <a:gd name="T12" fmla="*/ 11 w 22"/>
                <a:gd name="T13" fmla="*/ 1819 h 1819"/>
                <a:gd name="T14" fmla="*/ 0 w 22"/>
                <a:gd name="T15" fmla="*/ 1793 h 1819"/>
                <a:gd name="T16" fmla="*/ 0 w 22"/>
                <a:gd name="T17" fmla="*/ 14 h 18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2"/>
                <a:gd name="T28" fmla="*/ 0 h 1819"/>
                <a:gd name="T29" fmla="*/ 22 w 22"/>
                <a:gd name="T30" fmla="*/ 1819 h 18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2" h="1819">
                  <a:moveTo>
                    <a:pt x="0" y="14"/>
                  </a:moveTo>
                  <a:lnTo>
                    <a:pt x="22" y="0"/>
                  </a:lnTo>
                  <a:lnTo>
                    <a:pt x="22" y="1807"/>
                  </a:lnTo>
                  <a:lnTo>
                    <a:pt x="21" y="1812"/>
                  </a:lnTo>
                  <a:lnTo>
                    <a:pt x="19" y="1815"/>
                  </a:lnTo>
                  <a:lnTo>
                    <a:pt x="16" y="1818"/>
                  </a:lnTo>
                  <a:lnTo>
                    <a:pt x="11" y="1819"/>
                  </a:lnTo>
                  <a:lnTo>
                    <a:pt x="0" y="1793"/>
                  </a:lnTo>
                  <a:lnTo>
                    <a:pt x="0" y="14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n-US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454" name="Freeform 453"/>
            <p:cNvSpPr>
              <a:spLocks/>
            </p:cNvSpPr>
            <p:nvPr/>
          </p:nvSpPr>
          <p:spPr bwMode="auto">
            <a:xfrm>
              <a:off x="228" y="579"/>
              <a:ext cx="357" cy="5"/>
            </a:xfrm>
            <a:custGeom>
              <a:avLst/>
              <a:gdLst>
                <a:gd name="T0" fmla="*/ 1416 w 1427"/>
                <a:gd name="T1" fmla="*/ 0 h 26"/>
                <a:gd name="T2" fmla="*/ 1427 w 1427"/>
                <a:gd name="T3" fmla="*/ 26 h 26"/>
                <a:gd name="T4" fmla="*/ 11 w 1427"/>
                <a:gd name="T5" fmla="*/ 26 h 26"/>
                <a:gd name="T6" fmla="*/ 7 w 1427"/>
                <a:gd name="T7" fmla="*/ 25 h 26"/>
                <a:gd name="T8" fmla="*/ 3 w 1427"/>
                <a:gd name="T9" fmla="*/ 22 h 26"/>
                <a:gd name="T10" fmla="*/ 1 w 1427"/>
                <a:gd name="T11" fmla="*/ 19 h 26"/>
                <a:gd name="T12" fmla="*/ 0 w 1427"/>
                <a:gd name="T13" fmla="*/ 14 h 26"/>
                <a:gd name="T14" fmla="*/ 22 w 1427"/>
                <a:gd name="T15" fmla="*/ 0 h 26"/>
                <a:gd name="T16" fmla="*/ 1416 w 1427"/>
                <a:gd name="T17" fmla="*/ 0 h 2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27"/>
                <a:gd name="T28" fmla="*/ 0 h 26"/>
                <a:gd name="T29" fmla="*/ 1427 w 1427"/>
                <a:gd name="T30" fmla="*/ 26 h 2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27" h="26">
                  <a:moveTo>
                    <a:pt x="1416" y="0"/>
                  </a:moveTo>
                  <a:lnTo>
                    <a:pt x="1427" y="26"/>
                  </a:lnTo>
                  <a:lnTo>
                    <a:pt x="11" y="26"/>
                  </a:lnTo>
                  <a:lnTo>
                    <a:pt x="7" y="25"/>
                  </a:lnTo>
                  <a:lnTo>
                    <a:pt x="3" y="22"/>
                  </a:lnTo>
                  <a:lnTo>
                    <a:pt x="1" y="19"/>
                  </a:lnTo>
                  <a:lnTo>
                    <a:pt x="0" y="14"/>
                  </a:lnTo>
                  <a:lnTo>
                    <a:pt x="22" y="0"/>
                  </a:lnTo>
                  <a:lnTo>
                    <a:pt x="1416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n-US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455" name="Freeform 454"/>
            <p:cNvSpPr>
              <a:spLocks/>
            </p:cNvSpPr>
            <p:nvPr/>
          </p:nvSpPr>
          <p:spPr bwMode="auto">
            <a:xfrm>
              <a:off x="227" y="446"/>
              <a:ext cx="6" cy="136"/>
            </a:xfrm>
            <a:custGeom>
              <a:avLst/>
              <a:gdLst>
                <a:gd name="T0" fmla="*/ 24 w 24"/>
                <a:gd name="T1" fmla="*/ 666 h 680"/>
                <a:gd name="T2" fmla="*/ 2 w 24"/>
                <a:gd name="T3" fmla="*/ 680 h 680"/>
                <a:gd name="T4" fmla="*/ 0 w 24"/>
                <a:gd name="T5" fmla="*/ 14 h 680"/>
                <a:gd name="T6" fmla="*/ 1 w 24"/>
                <a:gd name="T7" fmla="*/ 9 h 680"/>
                <a:gd name="T8" fmla="*/ 4 w 24"/>
                <a:gd name="T9" fmla="*/ 5 h 680"/>
                <a:gd name="T10" fmla="*/ 7 w 24"/>
                <a:gd name="T11" fmla="*/ 1 h 680"/>
                <a:gd name="T12" fmla="*/ 11 w 24"/>
                <a:gd name="T13" fmla="*/ 0 h 680"/>
                <a:gd name="T14" fmla="*/ 22 w 24"/>
                <a:gd name="T15" fmla="*/ 27 h 680"/>
                <a:gd name="T16" fmla="*/ 24 w 24"/>
                <a:gd name="T17" fmla="*/ 666 h 6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4"/>
                <a:gd name="T28" fmla="*/ 0 h 680"/>
                <a:gd name="T29" fmla="*/ 24 w 24"/>
                <a:gd name="T30" fmla="*/ 680 h 68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4" h="680">
                  <a:moveTo>
                    <a:pt x="24" y="666"/>
                  </a:moveTo>
                  <a:lnTo>
                    <a:pt x="2" y="680"/>
                  </a:lnTo>
                  <a:lnTo>
                    <a:pt x="0" y="14"/>
                  </a:lnTo>
                  <a:lnTo>
                    <a:pt x="1" y="9"/>
                  </a:lnTo>
                  <a:lnTo>
                    <a:pt x="4" y="5"/>
                  </a:lnTo>
                  <a:lnTo>
                    <a:pt x="7" y="1"/>
                  </a:lnTo>
                  <a:lnTo>
                    <a:pt x="11" y="0"/>
                  </a:lnTo>
                  <a:lnTo>
                    <a:pt x="22" y="27"/>
                  </a:lnTo>
                  <a:lnTo>
                    <a:pt x="24" y="666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n-US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456" name="Freeform 455"/>
            <p:cNvSpPr>
              <a:spLocks/>
            </p:cNvSpPr>
            <p:nvPr/>
          </p:nvSpPr>
          <p:spPr bwMode="auto">
            <a:xfrm>
              <a:off x="230" y="640"/>
              <a:ext cx="354" cy="361"/>
            </a:xfrm>
            <a:custGeom>
              <a:avLst/>
              <a:gdLst>
                <a:gd name="T0" fmla="*/ 1416 w 1416"/>
                <a:gd name="T1" fmla="*/ 1802 h 1802"/>
                <a:gd name="T2" fmla="*/ 860 w 1416"/>
                <a:gd name="T3" fmla="*/ 1802 h 1802"/>
                <a:gd name="T4" fmla="*/ 860 w 1416"/>
                <a:gd name="T5" fmla="*/ 659 h 1802"/>
                <a:gd name="T6" fmla="*/ 0 w 1416"/>
                <a:gd name="T7" fmla="*/ 659 h 1802"/>
                <a:gd name="T8" fmla="*/ 2 w 1416"/>
                <a:gd name="T9" fmla="*/ 3 h 1802"/>
                <a:gd name="T10" fmla="*/ 1416 w 1416"/>
                <a:gd name="T11" fmla="*/ 0 h 1802"/>
                <a:gd name="T12" fmla="*/ 1416 w 1416"/>
                <a:gd name="T13" fmla="*/ 1802 h 180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16"/>
                <a:gd name="T22" fmla="*/ 0 h 1802"/>
                <a:gd name="T23" fmla="*/ 1416 w 1416"/>
                <a:gd name="T24" fmla="*/ 1802 h 180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16" h="1802">
                  <a:moveTo>
                    <a:pt x="1416" y="1802"/>
                  </a:moveTo>
                  <a:lnTo>
                    <a:pt x="860" y="1802"/>
                  </a:lnTo>
                  <a:lnTo>
                    <a:pt x="860" y="659"/>
                  </a:lnTo>
                  <a:lnTo>
                    <a:pt x="0" y="659"/>
                  </a:lnTo>
                  <a:lnTo>
                    <a:pt x="2" y="3"/>
                  </a:lnTo>
                  <a:lnTo>
                    <a:pt x="1416" y="0"/>
                  </a:lnTo>
                  <a:lnTo>
                    <a:pt x="1416" y="1802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n-US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457" name="Freeform 456"/>
            <p:cNvSpPr>
              <a:spLocks/>
            </p:cNvSpPr>
            <p:nvPr/>
          </p:nvSpPr>
          <p:spPr bwMode="auto">
            <a:xfrm>
              <a:off x="442" y="769"/>
              <a:ext cx="6" cy="232"/>
            </a:xfrm>
            <a:custGeom>
              <a:avLst/>
              <a:gdLst>
                <a:gd name="T0" fmla="*/ 21 w 21"/>
                <a:gd name="T1" fmla="*/ 1143 h 1157"/>
                <a:gd name="T2" fmla="*/ 0 w 21"/>
                <a:gd name="T3" fmla="*/ 1157 h 1157"/>
                <a:gd name="T4" fmla="*/ 0 w 21"/>
                <a:gd name="T5" fmla="*/ 26 h 1157"/>
                <a:gd name="T6" fmla="*/ 10 w 21"/>
                <a:gd name="T7" fmla="*/ 0 h 1157"/>
                <a:gd name="T8" fmla="*/ 14 w 21"/>
                <a:gd name="T9" fmla="*/ 2 h 1157"/>
                <a:gd name="T10" fmla="*/ 18 w 21"/>
                <a:gd name="T11" fmla="*/ 4 h 1157"/>
                <a:gd name="T12" fmla="*/ 20 w 21"/>
                <a:gd name="T13" fmla="*/ 9 h 1157"/>
                <a:gd name="T14" fmla="*/ 21 w 21"/>
                <a:gd name="T15" fmla="*/ 14 h 1157"/>
                <a:gd name="T16" fmla="*/ 21 w 21"/>
                <a:gd name="T17" fmla="*/ 1143 h 115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1"/>
                <a:gd name="T28" fmla="*/ 0 h 1157"/>
                <a:gd name="T29" fmla="*/ 21 w 21"/>
                <a:gd name="T30" fmla="*/ 1157 h 115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1" h="1157">
                  <a:moveTo>
                    <a:pt x="21" y="1143"/>
                  </a:moveTo>
                  <a:lnTo>
                    <a:pt x="0" y="1157"/>
                  </a:lnTo>
                  <a:lnTo>
                    <a:pt x="0" y="26"/>
                  </a:lnTo>
                  <a:lnTo>
                    <a:pt x="10" y="0"/>
                  </a:lnTo>
                  <a:lnTo>
                    <a:pt x="14" y="2"/>
                  </a:lnTo>
                  <a:lnTo>
                    <a:pt x="18" y="4"/>
                  </a:lnTo>
                  <a:lnTo>
                    <a:pt x="20" y="9"/>
                  </a:lnTo>
                  <a:lnTo>
                    <a:pt x="21" y="14"/>
                  </a:lnTo>
                  <a:lnTo>
                    <a:pt x="21" y="1143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n-US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458" name="Freeform 457"/>
            <p:cNvSpPr>
              <a:spLocks/>
            </p:cNvSpPr>
            <p:nvPr/>
          </p:nvSpPr>
          <p:spPr bwMode="auto">
            <a:xfrm>
              <a:off x="227" y="769"/>
              <a:ext cx="218" cy="6"/>
            </a:xfrm>
            <a:custGeom>
              <a:avLst/>
              <a:gdLst>
                <a:gd name="T0" fmla="*/ 871 w 871"/>
                <a:gd name="T1" fmla="*/ 0 h 26"/>
                <a:gd name="T2" fmla="*/ 861 w 871"/>
                <a:gd name="T3" fmla="*/ 26 h 26"/>
                <a:gd name="T4" fmla="*/ 11 w 871"/>
                <a:gd name="T5" fmla="*/ 26 h 26"/>
                <a:gd name="T6" fmla="*/ 7 w 871"/>
                <a:gd name="T7" fmla="*/ 26 h 26"/>
                <a:gd name="T8" fmla="*/ 4 w 871"/>
                <a:gd name="T9" fmla="*/ 23 h 26"/>
                <a:gd name="T10" fmla="*/ 1 w 871"/>
                <a:gd name="T11" fmla="*/ 19 h 26"/>
                <a:gd name="T12" fmla="*/ 0 w 871"/>
                <a:gd name="T13" fmla="*/ 14 h 26"/>
                <a:gd name="T14" fmla="*/ 22 w 871"/>
                <a:gd name="T15" fmla="*/ 0 h 26"/>
                <a:gd name="T16" fmla="*/ 871 w 871"/>
                <a:gd name="T17" fmla="*/ 0 h 2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871"/>
                <a:gd name="T28" fmla="*/ 0 h 26"/>
                <a:gd name="T29" fmla="*/ 871 w 871"/>
                <a:gd name="T30" fmla="*/ 26 h 2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871" h="26">
                  <a:moveTo>
                    <a:pt x="871" y="0"/>
                  </a:moveTo>
                  <a:lnTo>
                    <a:pt x="861" y="26"/>
                  </a:lnTo>
                  <a:lnTo>
                    <a:pt x="11" y="26"/>
                  </a:lnTo>
                  <a:lnTo>
                    <a:pt x="7" y="26"/>
                  </a:lnTo>
                  <a:lnTo>
                    <a:pt x="4" y="23"/>
                  </a:lnTo>
                  <a:lnTo>
                    <a:pt x="1" y="19"/>
                  </a:lnTo>
                  <a:lnTo>
                    <a:pt x="0" y="14"/>
                  </a:lnTo>
                  <a:lnTo>
                    <a:pt x="22" y="0"/>
                  </a:lnTo>
                  <a:lnTo>
                    <a:pt x="871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n-US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459" name="Freeform 458"/>
            <p:cNvSpPr>
              <a:spLocks/>
            </p:cNvSpPr>
            <p:nvPr/>
          </p:nvSpPr>
          <p:spPr bwMode="auto">
            <a:xfrm>
              <a:off x="227" y="638"/>
              <a:ext cx="6" cy="134"/>
            </a:xfrm>
            <a:custGeom>
              <a:avLst/>
              <a:gdLst>
                <a:gd name="T0" fmla="*/ 22 w 24"/>
                <a:gd name="T1" fmla="*/ 656 h 670"/>
                <a:gd name="T2" fmla="*/ 0 w 24"/>
                <a:gd name="T3" fmla="*/ 670 h 670"/>
                <a:gd name="T4" fmla="*/ 2 w 24"/>
                <a:gd name="T5" fmla="*/ 14 h 670"/>
                <a:gd name="T6" fmla="*/ 3 w 24"/>
                <a:gd name="T7" fmla="*/ 8 h 670"/>
                <a:gd name="T8" fmla="*/ 5 w 24"/>
                <a:gd name="T9" fmla="*/ 4 h 670"/>
                <a:gd name="T10" fmla="*/ 9 w 24"/>
                <a:gd name="T11" fmla="*/ 1 h 670"/>
                <a:gd name="T12" fmla="*/ 13 w 24"/>
                <a:gd name="T13" fmla="*/ 0 h 670"/>
                <a:gd name="T14" fmla="*/ 24 w 24"/>
                <a:gd name="T15" fmla="*/ 26 h 670"/>
                <a:gd name="T16" fmla="*/ 22 w 24"/>
                <a:gd name="T17" fmla="*/ 656 h 67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4"/>
                <a:gd name="T28" fmla="*/ 0 h 670"/>
                <a:gd name="T29" fmla="*/ 24 w 24"/>
                <a:gd name="T30" fmla="*/ 670 h 67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4" h="670">
                  <a:moveTo>
                    <a:pt x="22" y="656"/>
                  </a:moveTo>
                  <a:lnTo>
                    <a:pt x="0" y="670"/>
                  </a:lnTo>
                  <a:lnTo>
                    <a:pt x="2" y="14"/>
                  </a:lnTo>
                  <a:lnTo>
                    <a:pt x="3" y="8"/>
                  </a:lnTo>
                  <a:lnTo>
                    <a:pt x="5" y="4"/>
                  </a:lnTo>
                  <a:lnTo>
                    <a:pt x="9" y="1"/>
                  </a:lnTo>
                  <a:lnTo>
                    <a:pt x="13" y="0"/>
                  </a:lnTo>
                  <a:lnTo>
                    <a:pt x="24" y="26"/>
                  </a:lnTo>
                  <a:lnTo>
                    <a:pt x="22" y="656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n-US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460" name="Freeform 459"/>
            <p:cNvSpPr>
              <a:spLocks/>
            </p:cNvSpPr>
            <p:nvPr/>
          </p:nvSpPr>
          <p:spPr bwMode="auto">
            <a:xfrm>
              <a:off x="230" y="638"/>
              <a:ext cx="357" cy="5"/>
            </a:xfrm>
            <a:custGeom>
              <a:avLst/>
              <a:gdLst>
                <a:gd name="T0" fmla="*/ 11 w 1425"/>
                <a:gd name="T1" fmla="*/ 28 h 28"/>
                <a:gd name="T2" fmla="*/ 0 w 1425"/>
                <a:gd name="T3" fmla="*/ 2 h 28"/>
                <a:gd name="T4" fmla="*/ 1414 w 1425"/>
                <a:gd name="T5" fmla="*/ 0 h 28"/>
                <a:gd name="T6" fmla="*/ 1419 w 1425"/>
                <a:gd name="T7" fmla="*/ 1 h 28"/>
                <a:gd name="T8" fmla="*/ 1422 w 1425"/>
                <a:gd name="T9" fmla="*/ 3 h 28"/>
                <a:gd name="T10" fmla="*/ 1425 w 1425"/>
                <a:gd name="T11" fmla="*/ 8 h 28"/>
                <a:gd name="T12" fmla="*/ 1425 w 1425"/>
                <a:gd name="T13" fmla="*/ 13 h 28"/>
                <a:gd name="T14" fmla="*/ 1403 w 1425"/>
                <a:gd name="T15" fmla="*/ 26 h 28"/>
                <a:gd name="T16" fmla="*/ 11 w 1425"/>
                <a:gd name="T17" fmla="*/ 28 h 2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25"/>
                <a:gd name="T28" fmla="*/ 0 h 28"/>
                <a:gd name="T29" fmla="*/ 1425 w 1425"/>
                <a:gd name="T30" fmla="*/ 28 h 2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25" h="28">
                  <a:moveTo>
                    <a:pt x="11" y="28"/>
                  </a:moveTo>
                  <a:lnTo>
                    <a:pt x="0" y="2"/>
                  </a:lnTo>
                  <a:lnTo>
                    <a:pt x="1414" y="0"/>
                  </a:lnTo>
                  <a:lnTo>
                    <a:pt x="1419" y="1"/>
                  </a:lnTo>
                  <a:lnTo>
                    <a:pt x="1422" y="3"/>
                  </a:lnTo>
                  <a:lnTo>
                    <a:pt x="1425" y="8"/>
                  </a:lnTo>
                  <a:lnTo>
                    <a:pt x="1425" y="13"/>
                  </a:lnTo>
                  <a:lnTo>
                    <a:pt x="1403" y="26"/>
                  </a:lnTo>
                  <a:lnTo>
                    <a:pt x="11" y="28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 dirty="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n-US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461" name="Freeform 460"/>
            <p:cNvSpPr>
              <a:spLocks/>
            </p:cNvSpPr>
            <p:nvPr/>
          </p:nvSpPr>
          <p:spPr bwMode="auto">
            <a:xfrm>
              <a:off x="581" y="640"/>
              <a:ext cx="6" cy="363"/>
            </a:xfrm>
            <a:custGeom>
              <a:avLst/>
              <a:gdLst>
                <a:gd name="T0" fmla="*/ 0 w 22"/>
                <a:gd name="T1" fmla="*/ 13 h 1814"/>
                <a:gd name="T2" fmla="*/ 22 w 22"/>
                <a:gd name="T3" fmla="*/ 0 h 1814"/>
                <a:gd name="T4" fmla="*/ 22 w 22"/>
                <a:gd name="T5" fmla="*/ 1802 h 1814"/>
                <a:gd name="T6" fmla="*/ 22 w 22"/>
                <a:gd name="T7" fmla="*/ 1807 h 1814"/>
                <a:gd name="T8" fmla="*/ 19 w 22"/>
                <a:gd name="T9" fmla="*/ 1811 h 1814"/>
                <a:gd name="T10" fmla="*/ 16 w 22"/>
                <a:gd name="T11" fmla="*/ 1813 h 1814"/>
                <a:gd name="T12" fmla="*/ 11 w 22"/>
                <a:gd name="T13" fmla="*/ 1814 h 1814"/>
                <a:gd name="T14" fmla="*/ 0 w 22"/>
                <a:gd name="T15" fmla="*/ 1788 h 1814"/>
                <a:gd name="T16" fmla="*/ 0 w 22"/>
                <a:gd name="T17" fmla="*/ 13 h 18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2"/>
                <a:gd name="T28" fmla="*/ 0 h 1814"/>
                <a:gd name="T29" fmla="*/ 22 w 22"/>
                <a:gd name="T30" fmla="*/ 1814 h 18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2" h="1814">
                  <a:moveTo>
                    <a:pt x="0" y="13"/>
                  </a:moveTo>
                  <a:lnTo>
                    <a:pt x="22" y="0"/>
                  </a:lnTo>
                  <a:lnTo>
                    <a:pt x="22" y="1802"/>
                  </a:lnTo>
                  <a:lnTo>
                    <a:pt x="22" y="1807"/>
                  </a:lnTo>
                  <a:lnTo>
                    <a:pt x="19" y="1811"/>
                  </a:lnTo>
                  <a:lnTo>
                    <a:pt x="16" y="1813"/>
                  </a:lnTo>
                  <a:lnTo>
                    <a:pt x="11" y="1814"/>
                  </a:lnTo>
                  <a:lnTo>
                    <a:pt x="0" y="1788"/>
                  </a:lnTo>
                  <a:lnTo>
                    <a:pt x="0" y="13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n-US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462" name="Freeform 461"/>
            <p:cNvSpPr>
              <a:spLocks/>
            </p:cNvSpPr>
            <p:nvPr/>
          </p:nvSpPr>
          <p:spPr bwMode="auto">
            <a:xfrm>
              <a:off x="442" y="998"/>
              <a:ext cx="142" cy="5"/>
            </a:xfrm>
            <a:custGeom>
              <a:avLst/>
              <a:gdLst>
                <a:gd name="T0" fmla="*/ 555 w 566"/>
                <a:gd name="T1" fmla="*/ 0 h 26"/>
                <a:gd name="T2" fmla="*/ 566 w 566"/>
                <a:gd name="T3" fmla="*/ 26 h 26"/>
                <a:gd name="T4" fmla="*/ 10 w 566"/>
                <a:gd name="T5" fmla="*/ 26 h 26"/>
                <a:gd name="T6" fmla="*/ 6 w 566"/>
                <a:gd name="T7" fmla="*/ 25 h 26"/>
                <a:gd name="T8" fmla="*/ 3 w 566"/>
                <a:gd name="T9" fmla="*/ 23 h 26"/>
                <a:gd name="T10" fmla="*/ 1 w 566"/>
                <a:gd name="T11" fmla="*/ 19 h 26"/>
                <a:gd name="T12" fmla="*/ 0 w 566"/>
                <a:gd name="T13" fmla="*/ 14 h 26"/>
                <a:gd name="T14" fmla="*/ 21 w 566"/>
                <a:gd name="T15" fmla="*/ 0 h 26"/>
                <a:gd name="T16" fmla="*/ 555 w 566"/>
                <a:gd name="T17" fmla="*/ 0 h 2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66"/>
                <a:gd name="T28" fmla="*/ 0 h 26"/>
                <a:gd name="T29" fmla="*/ 566 w 566"/>
                <a:gd name="T30" fmla="*/ 26 h 2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66" h="26">
                  <a:moveTo>
                    <a:pt x="555" y="0"/>
                  </a:moveTo>
                  <a:lnTo>
                    <a:pt x="566" y="26"/>
                  </a:lnTo>
                  <a:lnTo>
                    <a:pt x="10" y="26"/>
                  </a:lnTo>
                  <a:lnTo>
                    <a:pt x="6" y="25"/>
                  </a:lnTo>
                  <a:lnTo>
                    <a:pt x="3" y="23"/>
                  </a:lnTo>
                  <a:lnTo>
                    <a:pt x="1" y="19"/>
                  </a:lnTo>
                  <a:lnTo>
                    <a:pt x="0" y="14"/>
                  </a:lnTo>
                  <a:lnTo>
                    <a:pt x="21" y="0"/>
                  </a:lnTo>
                  <a:lnTo>
                    <a:pt x="555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n-US" sz="110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pic>
        <p:nvPicPr>
          <p:cNvPr id="863" name="Picture 862" descr="DSP Iasi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6136147"/>
            <a:ext cx="601980" cy="203835"/>
          </a:xfrm>
          <a:prstGeom prst="rect">
            <a:avLst/>
          </a:prstGeom>
          <a:noFill/>
          <a:ln>
            <a:noFill/>
          </a:ln>
        </p:spPr>
      </p:pic>
      <p:sp>
        <p:nvSpPr>
          <p:cNvPr id="865" name="Rectangle 864"/>
          <p:cNvSpPr/>
          <p:nvPr/>
        </p:nvSpPr>
        <p:spPr>
          <a:xfrm>
            <a:off x="533462" y="6349318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700" b="1" dirty="0">
                <a:latin typeface="Times New Roman" pitchFamily="18" charset="0"/>
                <a:cs typeface="Times New Roman" pitchFamily="18" charset="0"/>
              </a:rPr>
              <a:t>MINISTERUL                 INSTITUTUL NAȚIO NAL         CENTRUL REGIONAL                         DSP IAȘI</a:t>
            </a:r>
            <a:endParaRPr lang="ro-RO" sz="7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o-RO" sz="700" b="1" dirty="0">
                <a:latin typeface="Times New Roman" pitchFamily="18" charset="0"/>
                <a:cs typeface="Times New Roman" pitchFamily="18" charset="0"/>
              </a:rPr>
              <a:t>SĂNĂTĂȚII                      DE SĂNĂTATE PUBLICĂ          DE SĂNĂTATE PUBLICĂ IAȘI</a:t>
            </a:r>
            <a:endParaRPr lang="en-US" sz="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94692" y="685800"/>
            <a:ext cx="58966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ro-RO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ănătatea reproducerii 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ro-RO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în contextul pandemiei COVID-19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1480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57400" y="304800"/>
            <a:ext cx="255871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o-RO" sz="3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PARTENERI</a:t>
            </a:r>
            <a:endParaRPr lang="en-US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52600" y="870525"/>
            <a:ext cx="670727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Blip>
                <a:blip r:embed="rId2"/>
              </a:buBlip>
            </a:pPr>
            <a:r>
              <a:rPr lang="ro-RO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Organizaţii nonguvernamentale</a:t>
            </a:r>
          </a:p>
          <a:p>
            <a:pPr algn="just"/>
            <a:endParaRPr lang="ro-RO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Blip>
                <a:blip r:embed="rId2"/>
              </a:buBlip>
            </a:pP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Maternităţi</a:t>
            </a:r>
          </a:p>
          <a:p>
            <a:pPr algn="just"/>
            <a:endParaRPr lang="ro-RO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Blip>
                <a:blip r:embed="rId2"/>
              </a:buBlip>
            </a:pP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Cabinete de planificare familială</a:t>
            </a:r>
          </a:p>
          <a:p>
            <a:pPr algn="just"/>
            <a:endParaRPr lang="ro-RO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Blip>
                <a:blip r:embed="rId2"/>
              </a:buBlip>
            </a:pP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Cabinete ale  medicilor de familie</a:t>
            </a:r>
          </a:p>
          <a:p>
            <a:pPr algn="just"/>
            <a:endParaRPr lang="ro-RO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Blip>
                <a:blip r:embed="rId2"/>
              </a:buBlip>
            </a:pP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Inspectoratul  școlar</a:t>
            </a:r>
          </a:p>
          <a:p>
            <a:pPr algn="just"/>
            <a:endParaRPr lang="ro-RO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Blip>
                <a:blip r:embed="rId2"/>
              </a:buBlip>
            </a:pP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Mass-media  scrisă  şi audio-vizuală</a:t>
            </a: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 descr="C:\Users\user\AppData\Local\Microsoft\Windows\Temporary Internet Files\Content.IE5\Y3ONA356\4002[1]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89108"/>
            <a:ext cx="1600200" cy="29742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387111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00200" y="533400"/>
            <a:ext cx="64391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o-RO" sz="3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Indicatori de monitorizare/evaluare</a:t>
            </a:r>
            <a:endParaRPr lang="en-US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0" y="1466415"/>
            <a:ext cx="7486650" cy="3128385"/>
          </a:xfrm>
          <a:prstGeom prst="rect">
            <a:avLst/>
          </a:prstGeom>
        </p:spPr>
        <p:txBody>
          <a:bodyPr wrap="square" lIns="111090" tIns="55545" rIns="111090" bIns="55545">
            <a:spAutoFit/>
          </a:bodyPr>
          <a:lstStyle/>
          <a:p>
            <a:pPr algn="just"/>
            <a:r>
              <a:rPr lang="ro-RO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INDICATORI 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FIZICI :</a:t>
            </a:r>
          </a:p>
          <a:p>
            <a:pPr algn="just">
              <a:buBlip>
                <a:blip r:embed="rId2"/>
              </a:buBlip>
            </a:pPr>
            <a:r>
              <a:rPr lang="ro-RO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ro-RO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Număr  de  materiale  distribuite.</a:t>
            </a:r>
          </a:p>
          <a:p>
            <a:pPr algn="just">
              <a:buBlip>
                <a:blip r:embed="rId2"/>
              </a:buBlip>
            </a:pP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Număr  de  website-uri  care  afişează  informaţii  legate  de campanie.</a:t>
            </a:r>
          </a:p>
          <a:p>
            <a:pPr algn="just">
              <a:buBlip>
                <a:blip r:embed="rId2"/>
              </a:buBlip>
            </a:pPr>
            <a:r>
              <a:rPr lang="ro-RO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</a:t>
            </a:r>
            <a:r>
              <a:rPr lang="ro-RO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ăr  de personal  implicat  în  campanie.</a:t>
            </a:r>
          </a:p>
          <a:p>
            <a:pPr algn="just">
              <a:buBlip>
                <a:blip r:embed="rId2"/>
              </a:buBlip>
            </a:pP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Număr  de  instituţii  implicate  în  campanie.</a:t>
            </a:r>
          </a:p>
          <a:p>
            <a:pPr algn="just">
              <a:buBlip>
                <a:blip r:embed="rId2"/>
              </a:buBlip>
            </a:pPr>
            <a:r>
              <a:rPr lang="ro-RO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Număr  estimat  de  beneficiari.</a:t>
            </a: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00" y="4604325"/>
            <a:ext cx="6480810" cy="973949"/>
          </a:xfrm>
          <a:prstGeom prst="rect">
            <a:avLst/>
          </a:prstGeom>
        </p:spPr>
        <p:txBody>
          <a:bodyPr wrap="square" lIns="111090" tIns="55545" rIns="111090" bIns="55545">
            <a:spAutoFit/>
          </a:bodyPr>
          <a:lstStyle/>
          <a:p>
            <a:pPr algn="just"/>
            <a:r>
              <a:rPr lang="ro-RO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INDICATORI DE  EFICIENȚĂ :</a:t>
            </a:r>
          </a:p>
          <a:p>
            <a:pPr algn="just">
              <a:buBlip>
                <a:blip r:embed="rId2"/>
              </a:buBlip>
            </a:pPr>
            <a:r>
              <a:rPr lang="ro-RO" sz="2800" dirty="0">
                <a:solidFill>
                  <a:schemeClr val="tx2">
                    <a:lumMod val="75000"/>
                  </a:schemeClr>
                </a:solidFill>
                <a:latin typeface="Modern No. 20" pitchFamily="18" charset="0"/>
                <a:cs typeface="Calibri" panose="020F0502020204030204" pitchFamily="34" charset="0"/>
              </a:rPr>
              <a:t>   </a:t>
            </a:r>
            <a:r>
              <a:rPr lang="ro-RO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Cost/campanie județeană.</a:t>
            </a: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 descr="C:\Users\user\AppData\Local\Microsoft\Windows\Temporary Internet Files\Content.IE5\Y3ONA356\4002[1]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89108"/>
            <a:ext cx="1600200" cy="29742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57274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95684" y="164812"/>
            <a:ext cx="49119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Britannic Bold" pitchFamily="34" charset="0"/>
              </a:rPr>
              <a:t>TERMEN DE RAPORTARE</a:t>
            </a:r>
            <a:r>
              <a:rPr lang="ro-RO" sz="3200" b="1" dirty="0">
                <a:solidFill>
                  <a:schemeClr val="tx2">
                    <a:lumMod val="75000"/>
                  </a:schemeClr>
                </a:solidFill>
                <a:latin typeface="Britannic Bold" pitchFamily="34" charset="0"/>
              </a:rPr>
              <a:t> :</a:t>
            </a:r>
          </a:p>
        </p:txBody>
      </p:sp>
      <p:sp>
        <p:nvSpPr>
          <p:cNvPr id="6" name="Rectangle 5"/>
          <p:cNvSpPr/>
          <p:nvPr/>
        </p:nvSpPr>
        <p:spPr>
          <a:xfrm>
            <a:off x="152400" y="1295400"/>
            <a:ext cx="8229600" cy="11430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vi-VN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Propuneri de activităţi.</a:t>
            </a:r>
            <a:endParaRPr lang="ro-RO" sz="2800" b="1" dirty="0">
              <a:solidFill>
                <a:srgbClr val="002060"/>
              </a:solidFill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r>
              <a:rPr lang="vi-VN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DSP jud transmit prin email către CRSP desemnat şi </a:t>
            </a:r>
            <a:r>
              <a:rPr lang="ro-RO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î</a:t>
            </a:r>
            <a:r>
              <a:rPr lang="vi-VN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 Cc către celelalte CRSP şi CNEPSS, în termen de 5 zile de la primirea metodologiei</a:t>
            </a:r>
          </a:p>
          <a:p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479952"/>
              </p:ext>
            </p:extLst>
          </p:nvPr>
        </p:nvGraphicFramePr>
        <p:xfrm>
          <a:off x="76201" y="2826702"/>
          <a:ext cx="8915401" cy="2264479"/>
        </p:xfrm>
        <a:graphic>
          <a:graphicData uri="http://schemas.openxmlformats.org/drawingml/2006/table">
            <a:tbl>
              <a:tblPr/>
              <a:tblGrid>
                <a:gridCol w="7685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16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00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38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38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48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048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779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8584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0487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0487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07792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99843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92792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567712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Jude</a:t>
                      </a:r>
                      <a:r>
                        <a:rPr lang="ro-RO" sz="1000" b="1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ț</a:t>
                      </a:r>
                      <a:endParaRPr lang="en-US" sz="1000" b="1" dirty="0">
                        <a:solidFill>
                          <a:srgbClr val="00206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57262" marR="57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Activități</a:t>
                      </a:r>
                      <a:r>
                        <a:rPr lang="en-US" sz="1000" b="1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</a:t>
                      </a:r>
                      <a:r>
                        <a:rPr lang="ro-RO" sz="1000" b="1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planificate (enumerare</a:t>
                      </a:r>
                      <a:endParaRPr lang="en-US" sz="1000" b="1" dirty="0">
                        <a:solidFill>
                          <a:srgbClr val="00206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57262" marR="57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Parteneri</a:t>
                      </a:r>
                      <a:r>
                        <a:rPr lang="en-US" sz="1000" b="1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de </a:t>
                      </a:r>
                      <a:r>
                        <a:rPr lang="en-US" sz="1000" b="1" dirty="0" err="1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campani</a:t>
                      </a:r>
                      <a:r>
                        <a:rPr lang="ro-RO" sz="1000" b="1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e</a:t>
                      </a:r>
                      <a:r>
                        <a:rPr lang="en-US" sz="1000" b="1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 (</a:t>
                      </a:r>
                      <a:r>
                        <a:rPr lang="en-US" sz="1000" b="1" dirty="0" err="1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enumerare</a:t>
                      </a:r>
                      <a:r>
                        <a:rPr lang="en-US" sz="1000" b="1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)</a:t>
                      </a:r>
                    </a:p>
                  </a:txBody>
                  <a:tcPr marL="57262" marR="57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Nr. </a:t>
                      </a:r>
                      <a:r>
                        <a:rPr lang="ro-RO" sz="1000" b="1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m</a:t>
                      </a:r>
                      <a:r>
                        <a:rPr lang="en-US" sz="1000" b="1" dirty="0" err="1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aterial</a:t>
                      </a:r>
                      <a:r>
                        <a:rPr lang="en-US" sz="1000" b="1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IEC (nr. </a:t>
                      </a:r>
                      <a:r>
                        <a:rPr lang="ro-RO" sz="1000" b="1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d</a:t>
                      </a:r>
                      <a:r>
                        <a:rPr lang="en-US" sz="1000" b="1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e </a:t>
                      </a:r>
                      <a:r>
                        <a:rPr lang="en-US" sz="1000" b="1" dirty="0" err="1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exemplare</a:t>
                      </a:r>
                      <a:r>
                        <a:rPr lang="en-US" sz="1000" b="1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ptr</a:t>
                      </a:r>
                      <a:r>
                        <a:rPr lang="en-US" sz="1000" b="1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. </a:t>
                      </a:r>
                      <a:r>
                        <a:rPr lang="ro-RO" sz="1000" b="1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f</a:t>
                      </a:r>
                      <a:r>
                        <a:rPr lang="en-US" sz="1000" b="1" dirty="0" err="1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iecare</a:t>
                      </a:r>
                      <a:r>
                        <a:rPr lang="en-US" sz="1000" b="1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tip de pliant, poster, etc.)</a:t>
                      </a:r>
                    </a:p>
                  </a:txBody>
                  <a:tcPr marL="57262" marR="57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err="1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Obstacole</a:t>
                      </a:r>
                      <a:r>
                        <a:rPr lang="en-US" sz="1000" b="1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identificate</a:t>
                      </a:r>
                      <a:r>
                        <a:rPr lang="en-US" sz="1000" b="1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(</a:t>
                      </a:r>
                      <a:r>
                        <a:rPr lang="en-US" sz="1000" b="1" dirty="0" err="1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enumerare</a:t>
                      </a:r>
                      <a:r>
                        <a:rPr lang="en-US" sz="1000" b="1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rgbClr val="00206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57262" marR="57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err="1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Buget</a:t>
                      </a:r>
                      <a:r>
                        <a:rPr lang="en-US" sz="1000" b="1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alocat</a:t>
                      </a:r>
                      <a:r>
                        <a:rPr lang="en-US" sz="1000" b="1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campaniei</a:t>
                      </a:r>
                      <a:r>
                        <a:rPr lang="en-US" sz="1000" b="1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IEC (RON)</a:t>
                      </a:r>
                    </a:p>
                  </a:txBody>
                  <a:tcPr marL="57262" marR="57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Num</a:t>
                      </a:r>
                      <a:r>
                        <a:rPr lang="ro-RO" sz="1000" b="1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ă</a:t>
                      </a:r>
                      <a:r>
                        <a:rPr lang="en-US" sz="1000" b="1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r </a:t>
                      </a:r>
                      <a:r>
                        <a:rPr lang="en-US" sz="1000" b="1" dirty="0" err="1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estimat</a:t>
                      </a:r>
                      <a:r>
                        <a:rPr lang="en-US" sz="1000" b="1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de </a:t>
                      </a:r>
                      <a:r>
                        <a:rPr lang="en-US" sz="1000" b="1" dirty="0" err="1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beneficiari</a:t>
                      </a:r>
                      <a:r>
                        <a:rPr lang="en-US" sz="1000" b="1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din </a:t>
                      </a:r>
                      <a:r>
                        <a:rPr lang="en-US" sz="1000" b="1" dirty="0" err="1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grupul</a:t>
                      </a:r>
                      <a:r>
                        <a:rPr lang="en-US" sz="1000" b="1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</a:t>
                      </a:r>
                      <a:r>
                        <a:rPr lang="ro-RO" sz="1000" b="1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ț</a:t>
                      </a:r>
                      <a:r>
                        <a:rPr lang="en-US" sz="1000" b="1" dirty="0" err="1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int</a:t>
                      </a:r>
                      <a:r>
                        <a:rPr lang="ro-RO" sz="1000" b="1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ă</a:t>
                      </a:r>
                      <a:endParaRPr lang="en-US" sz="1000" b="1" dirty="0">
                        <a:solidFill>
                          <a:srgbClr val="00206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57262" marR="57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94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Pliante</a:t>
                      </a:r>
                      <a:endParaRPr lang="en-US" sz="1000" b="1" dirty="0">
                        <a:solidFill>
                          <a:srgbClr val="00206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57262" marR="57262" marT="0" marB="0" vert="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Postere</a:t>
                      </a:r>
                      <a:endParaRPr lang="en-US" sz="1000" b="1" dirty="0">
                        <a:solidFill>
                          <a:srgbClr val="00206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57262" marR="57262" marT="0" marB="0" vert="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Fluturași</a:t>
                      </a:r>
                      <a:endParaRPr lang="en-US" sz="1000" b="1" dirty="0">
                        <a:solidFill>
                          <a:srgbClr val="00206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57262" marR="57262" marT="0" marB="0" vert="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Prezentări</a:t>
                      </a:r>
                      <a:r>
                        <a:rPr lang="en-US" sz="1000" b="1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 </a:t>
                      </a:r>
                      <a:r>
                        <a:rPr lang="en-US" sz="1000" b="1" dirty="0" err="1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ppt</a:t>
                      </a:r>
                      <a:endParaRPr lang="en-US" sz="1000" b="1" dirty="0">
                        <a:solidFill>
                          <a:srgbClr val="00206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57262" marR="57262" marT="0" marB="0" vert="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000" b="1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Articole în presa locală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Altele</a:t>
                      </a:r>
                      <a:endParaRPr lang="en-US" sz="1000" b="1" dirty="0">
                        <a:solidFill>
                          <a:srgbClr val="00206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57319" marR="57319" marT="0" marB="0" vert="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000" b="1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itchFamily="18" charset="0"/>
                        </a:rPr>
                        <a:t>Emisi uni Radio-TV </a:t>
                      </a:r>
                      <a:endParaRPr lang="en-US" sz="1000" b="1" dirty="0">
                        <a:solidFill>
                          <a:srgbClr val="00206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itchFamily="18" charset="0"/>
                      </a:endParaRPr>
                    </a:p>
                  </a:txBody>
                  <a:tcPr marL="57319" marR="57319" marT="0" marB="0" vert="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000" b="1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itchFamily="18" charset="0"/>
                        </a:rPr>
                        <a:t>Social Media</a:t>
                      </a:r>
                      <a:endParaRPr lang="en-US" sz="1000" b="1" dirty="0">
                        <a:solidFill>
                          <a:srgbClr val="00206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itchFamily="18" charset="0"/>
                      </a:endParaRPr>
                    </a:p>
                  </a:txBody>
                  <a:tcPr marL="57319" marR="57319" marT="0" marB="0" vert="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err="1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/>
                        </a:rPr>
                        <a:t>Altele</a:t>
                      </a:r>
                      <a:endParaRPr lang="en-US" sz="1000" b="1" dirty="0">
                        <a:solidFill>
                          <a:srgbClr val="00206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rgbClr val="00206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57262" marR="57262" marT="0" marB="0" vert="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4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rgbClr val="00206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57262" marR="57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rgbClr val="00206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57262" marR="57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rgbClr val="00206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57262" marR="57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rgbClr val="00206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57262" marR="57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b="1" dirty="0">
                        <a:solidFill>
                          <a:srgbClr val="00206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7262" marR="57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rgbClr val="00206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57262" marR="57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rgbClr val="00206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57262" marR="57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rgbClr val="00206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57262" marR="57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rgbClr val="00206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57262" marR="57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rgbClr val="00206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57262" marR="57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rgbClr val="00206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57262" marR="57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rgbClr val="00206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57262" marR="57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rgbClr val="00206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57262" marR="57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rgbClr val="00206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57262" marR="57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4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000" b="1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itchFamily="18" charset="0"/>
                        </a:rPr>
                        <a:t>Total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000" b="1" dirty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itchFamily="18" charset="0"/>
                        </a:rPr>
                        <a:t>(pentru nr. materiale) </a:t>
                      </a:r>
                      <a:endParaRPr lang="en-US" sz="1000" b="1" dirty="0">
                        <a:solidFill>
                          <a:srgbClr val="00206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itchFamily="18" charset="0"/>
                      </a:endParaRPr>
                    </a:p>
                  </a:txBody>
                  <a:tcPr marL="57262" marR="57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rgbClr val="00206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57262" marR="57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rgbClr val="00206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57262" marR="57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rgbClr val="00206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57262" marR="57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b="1" dirty="0">
                        <a:solidFill>
                          <a:srgbClr val="00206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57262" marR="57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rgbClr val="00206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57262" marR="57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rgbClr val="00206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57262" marR="57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rgbClr val="00206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57262" marR="57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rgbClr val="00206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57262" marR="57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rgbClr val="00206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57262" marR="57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rgbClr val="00206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57262" marR="57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rgbClr val="00206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57262" marR="57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rgbClr val="00206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57262" marR="57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rgbClr val="00206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</a:txBody>
                  <a:tcPr marL="57262" marR="57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5" name="Picture 4" descr="C:\Users\user\AppData\Local\Microsoft\Windows\Temporary Internet Files\Content.IE5\Y3ONA356\4002[1]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5791199"/>
            <a:ext cx="1600200" cy="9168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731945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2425" y="533400"/>
            <a:ext cx="8763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Activități realizate. </a:t>
            </a:r>
            <a:endParaRPr lang="ro-RO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DSP jud transmit prin email către CRSP desemnat şi </a:t>
            </a:r>
            <a:r>
              <a:rPr lang="ro-RO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</a:t>
            </a:r>
            <a:r>
              <a:rPr lang="vi-VN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Cc c</a:t>
            </a:r>
            <a:r>
              <a:rPr lang="ro-RO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vi-VN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 CNEPSS în termen de 30 de zile de la finalizarea campaniei.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1778992"/>
              </p:ext>
            </p:extLst>
          </p:nvPr>
        </p:nvGraphicFramePr>
        <p:xfrm>
          <a:off x="76200" y="2590800"/>
          <a:ext cx="8810136" cy="2319001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13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24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05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050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29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2860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4050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4050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23341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23342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93380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Times New Roman"/>
                          <a:ea typeface="Calibri"/>
                          <a:cs typeface="Times New Roman"/>
                        </a:rPr>
                        <a:t>Jude</a:t>
                      </a:r>
                      <a:r>
                        <a:rPr lang="ro-RO" sz="1000" b="1" dirty="0">
                          <a:latin typeface="Times New Roman"/>
                          <a:ea typeface="Calibri"/>
                          <a:cs typeface="Times New Roman"/>
                        </a:rPr>
                        <a:t>ț</a:t>
                      </a:r>
                      <a:endParaRPr lang="en-US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62" marR="57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latin typeface="Times New Roman"/>
                          <a:ea typeface="Calibri"/>
                          <a:cs typeface="Times New Roman"/>
                        </a:rPr>
                        <a:t>Activități</a:t>
                      </a:r>
                      <a:r>
                        <a:rPr lang="en-US" sz="10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o-RO" sz="1000" b="1" dirty="0">
                          <a:latin typeface="Times New Roman"/>
                          <a:ea typeface="Calibri"/>
                          <a:cs typeface="Times New Roman"/>
                        </a:rPr>
                        <a:t>realizate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000" b="1" dirty="0">
                          <a:latin typeface="Times New Roman"/>
                          <a:ea typeface="Calibri"/>
                          <a:cs typeface="Times New Roman"/>
                        </a:rPr>
                        <a:t>(enumerare)</a:t>
                      </a:r>
                      <a:endParaRPr lang="en-US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62" marR="57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latin typeface="Times New Roman"/>
                          <a:ea typeface="Calibri"/>
                          <a:cs typeface="Times New Roman"/>
                        </a:rPr>
                        <a:t>Parteneri</a:t>
                      </a:r>
                      <a:r>
                        <a:rPr lang="en-US" sz="1000" b="1" dirty="0">
                          <a:latin typeface="Times New Roman"/>
                          <a:ea typeface="Calibri"/>
                          <a:cs typeface="Times New Roman"/>
                        </a:rPr>
                        <a:t> de </a:t>
                      </a:r>
                      <a:r>
                        <a:rPr lang="en-US" sz="1000" b="1" dirty="0" err="1">
                          <a:latin typeface="Times New Roman"/>
                          <a:ea typeface="Calibri"/>
                          <a:cs typeface="Times New Roman"/>
                        </a:rPr>
                        <a:t>campani</a:t>
                      </a:r>
                      <a:r>
                        <a:rPr lang="ro-RO" sz="1000" b="1" dirty="0"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en-US" sz="1000" b="1" dirty="0">
                          <a:latin typeface="Times New Roman"/>
                          <a:ea typeface="Calibri"/>
                          <a:cs typeface="Times New Roman"/>
                        </a:rPr>
                        <a:t>  (</a:t>
                      </a:r>
                      <a:r>
                        <a:rPr lang="en-US" sz="1000" b="1" dirty="0" err="1">
                          <a:latin typeface="Times New Roman"/>
                          <a:ea typeface="Calibri"/>
                          <a:cs typeface="Times New Roman"/>
                        </a:rPr>
                        <a:t>enumerare</a:t>
                      </a:r>
                      <a:r>
                        <a:rPr lang="en-US" sz="1000" b="1" dirty="0"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en-US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62" marR="57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Times New Roman"/>
                          <a:ea typeface="Calibri"/>
                          <a:cs typeface="Times New Roman"/>
                        </a:rPr>
                        <a:t>Nr. </a:t>
                      </a:r>
                      <a:r>
                        <a:rPr lang="ro-RO" sz="1000" b="1" dirty="0">
                          <a:latin typeface="Times New Roman"/>
                          <a:ea typeface="Calibri"/>
                          <a:cs typeface="Times New Roman"/>
                        </a:rPr>
                        <a:t>m</a:t>
                      </a:r>
                      <a:r>
                        <a:rPr lang="en-US" sz="1000" b="1" dirty="0" err="1">
                          <a:latin typeface="Times New Roman"/>
                          <a:ea typeface="Calibri"/>
                          <a:cs typeface="Times New Roman"/>
                        </a:rPr>
                        <a:t>aterial</a:t>
                      </a:r>
                      <a:r>
                        <a:rPr lang="en-US" sz="1000" b="1" dirty="0">
                          <a:latin typeface="Times New Roman"/>
                          <a:ea typeface="Calibri"/>
                          <a:cs typeface="Times New Roman"/>
                        </a:rPr>
                        <a:t> IEC (nr. </a:t>
                      </a:r>
                      <a:r>
                        <a:rPr lang="ro-RO" sz="1000" b="1" dirty="0">
                          <a:latin typeface="Times New Roman"/>
                          <a:ea typeface="Calibri"/>
                          <a:cs typeface="Times New Roman"/>
                        </a:rPr>
                        <a:t>d</a:t>
                      </a:r>
                      <a:r>
                        <a:rPr lang="en-US" sz="1000" b="1" dirty="0">
                          <a:latin typeface="Times New Roman"/>
                          <a:ea typeface="Calibri"/>
                          <a:cs typeface="Times New Roman"/>
                        </a:rPr>
                        <a:t>e </a:t>
                      </a:r>
                      <a:r>
                        <a:rPr lang="en-US" sz="1000" b="1" dirty="0" err="1">
                          <a:latin typeface="Times New Roman"/>
                          <a:ea typeface="Calibri"/>
                          <a:cs typeface="Times New Roman"/>
                        </a:rPr>
                        <a:t>exemplare</a:t>
                      </a:r>
                      <a:r>
                        <a:rPr lang="en-US" sz="10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b="1" dirty="0" err="1">
                          <a:latin typeface="Times New Roman"/>
                          <a:ea typeface="Calibri"/>
                          <a:cs typeface="Times New Roman"/>
                        </a:rPr>
                        <a:t>ptr</a:t>
                      </a:r>
                      <a:r>
                        <a:rPr lang="en-US" sz="1000" b="1" dirty="0"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o-RO" sz="1000" b="1" dirty="0">
                          <a:latin typeface="Times New Roman"/>
                          <a:ea typeface="Calibri"/>
                          <a:cs typeface="Times New Roman"/>
                        </a:rPr>
                        <a:t>f</a:t>
                      </a:r>
                      <a:r>
                        <a:rPr lang="en-US" sz="1000" b="1" dirty="0" err="1">
                          <a:latin typeface="Times New Roman"/>
                          <a:ea typeface="Calibri"/>
                          <a:cs typeface="Times New Roman"/>
                        </a:rPr>
                        <a:t>iecare</a:t>
                      </a:r>
                      <a:r>
                        <a:rPr lang="en-US" sz="1000" b="1" dirty="0">
                          <a:latin typeface="Times New Roman"/>
                          <a:ea typeface="Calibri"/>
                          <a:cs typeface="Times New Roman"/>
                        </a:rPr>
                        <a:t> tip de pliant, poster, etc.)</a:t>
                      </a:r>
                      <a:endParaRPr lang="en-US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62" marR="57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err="1">
                          <a:latin typeface="Times New Roman"/>
                          <a:ea typeface="Calibri"/>
                          <a:cs typeface="Times New Roman"/>
                        </a:rPr>
                        <a:t>Buget</a:t>
                      </a:r>
                      <a:r>
                        <a:rPr lang="en-US" sz="10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b="1" dirty="0" err="1">
                          <a:latin typeface="Times New Roman"/>
                          <a:ea typeface="Calibri"/>
                          <a:cs typeface="Times New Roman"/>
                        </a:rPr>
                        <a:t>alocat</a:t>
                      </a:r>
                      <a:r>
                        <a:rPr lang="en-US" sz="10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b="1" dirty="0" err="1">
                          <a:latin typeface="Times New Roman"/>
                          <a:ea typeface="Calibri"/>
                          <a:cs typeface="Times New Roman"/>
                        </a:rPr>
                        <a:t>campaniei</a:t>
                      </a:r>
                      <a:r>
                        <a:rPr lang="en-US" sz="1000" b="1" dirty="0">
                          <a:latin typeface="Times New Roman"/>
                          <a:ea typeface="Calibri"/>
                          <a:cs typeface="Times New Roman"/>
                        </a:rPr>
                        <a:t> IEC (RON)</a:t>
                      </a:r>
                      <a:endParaRPr lang="en-US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62" marR="57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latin typeface="Times New Roman"/>
                          <a:ea typeface="Calibri"/>
                          <a:cs typeface="Times New Roman"/>
                        </a:rPr>
                        <a:t>Num</a:t>
                      </a:r>
                      <a:r>
                        <a:rPr lang="ro-RO" sz="1000" b="1" dirty="0">
                          <a:latin typeface="Times New Roman"/>
                          <a:ea typeface="Calibri"/>
                          <a:cs typeface="Times New Roman"/>
                        </a:rPr>
                        <a:t>ă</a:t>
                      </a:r>
                      <a:r>
                        <a:rPr lang="en-US" sz="1000" b="1" dirty="0">
                          <a:latin typeface="Times New Roman"/>
                          <a:ea typeface="Calibri"/>
                          <a:cs typeface="Times New Roman"/>
                        </a:rPr>
                        <a:t>r </a:t>
                      </a:r>
                      <a:r>
                        <a:rPr lang="ro-RO" sz="1000" b="1" dirty="0">
                          <a:latin typeface="Times New Roman"/>
                          <a:ea typeface="Calibri"/>
                          <a:cs typeface="Times New Roman"/>
                        </a:rPr>
                        <a:t>total</a:t>
                      </a:r>
                      <a:r>
                        <a:rPr lang="en-US" sz="1000" b="1" dirty="0">
                          <a:latin typeface="Times New Roman"/>
                          <a:ea typeface="Calibri"/>
                          <a:cs typeface="Times New Roman"/>
                        </a:rPr>
                        <a:t> de </a:t>
                      </a:r>
                      <a:r>
                        <a:rPr lang="en-US" sz="1000" b="1" dirty="0" err="1">
                          <a:latin typeface="Times New Roman"/>
                          <a:ea typeface="Calibri"/>
                          <a:cs typeface="Times New Roman"/>
                        </a:rPr>
                        <a:t>beneficiari</a:t>
                      </a:r>
                      <a:r>
                        <a:rPr lang="en-US" sz="1000" b="1" dirty="0">
                          <a:latin typeface="Times New Roman"/>
                          <a:ea typeface="Calibri"/>
                          <a:cs typeface="Times New Roman"/>
                        </a:rPr>
                        <a:t> din </a:t>
                      </a:r>
                      <a:r>
                        <a:rPr lang="en-US" sz="1000" b="1" dirty="0" err="1">
                          <a:latin typeface="Times New Roman"/>
                          <a:ea typeface="Calibri"/>
                          <a:cs typeface="Times New Roman"/>
                        </a:rPr>
                        <a:t>grupul</a:t>
                      </a:r>
                      <a:r>
                        <a:rPr lang="en-US" sz="10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o-RO" sz="1000" b="1" dirty="0">
                          <a:latin typeface="Times New Roman"/>
                          <a:ea typeface="Calibri"/>
                          <a:cs typeface="Times New Roman"/>
                        </a:rPr>
                        <a:t>ț</a:t>
                      </a:r>
                      <a:r>
                        <a:rPr lang="en-US" sz="1000" b="1" dirty="0" err="1">
                          <a:latin typeface="Times New Roman"/>
                          <a:ea typeface="Calibri"/>
                          <a:cs typeface="Times New Roman"/>
                        </a:rPr>
                        <a:t>int</a:t>
                      </a:r>
                      <a:r>
                        <a:rPr lang="ro-RO" sz="1000" b="1" dirty="0">
                          <a:latin typeface="Times New Roman"/>
                          <a:ea typeface="Calibri"/>
                          <a:cs typeface="Times New Roman"/>
                        </a:rPr>
                        <a:t>ă</a:t>
                      </a:r>
                      <a:endParaRPr lang="en-US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62" marR="57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47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latin typeface="Times New Roman"/>
                          <a:ea typeface="Calibri"/>
                          <a:cs typeface="Times New Roman"/>
                        </a:rPr>
                        <a:t>Pliante</a:t>
                      </a:r>
                      <a:endParaRPr lang="en-US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62" marR="57262" marT="0" marB="0" vert="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latin typeface="Times New Roman"/>
                          <a:ea typeface="Calibri"/>
                          <a:cs typeface="Times New Roman"/>
                        </a:rPr>
                        <a:t>Postere</a:t>
                      </a:r>
                      <a:endParaRPr lang="en-US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62" marR="57262" marT="0" marB="0" vert="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latin typeface="Times New Roman"/>
                          <a:ea typeface="Calibri"/>
                          <a:cs typeface="Times New Roman"/>
                        </a:rPr>
                        <a:t>Fluturași</a:t>
                      </a:r>
                      <a:endParaRPr lang="en-US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62" marR="57262" marT="0" marB="0" vert="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latin typeface="Times New Roman"/>
                          <a:ea typeface="Calibri"/>
                          <a:cs typeface="Times New Roman"/>
                        </a:rPr>
                        <a:t>Prezentări</a:t>
                      </a:r>
                      <a:r>
                        <a:rPr lang="en-US" sz="10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b="1" dirty="0" err="1">
                          <a:latin typeface="Times New Roman"/>
                          <a:ea typeface="Calibri"/>
                          <a:cs typeface="Times New Roman"/>
                        </a:rPr>
                        <a:t>ppt</a:t>
                      </a:r>
                      <a:endParaRPr lang="en-US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62" marR="57262" marT="0" marB="0" vert="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000" b="1" dirty="0">
                          <a:latin typeface="Times New Roman"/>
                          <a:ea typeface="Calibri"/>
                          <a:cs typeface="Times New Roman"/>
                        </a:rPr>
                        <a:t>Articole în presa locală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latin typeface="Times New Roman"/>
                          <a:ea typeface="Calibri"/>
                          <a:cs typeface="Times New Roman"/>
                        </a:rPr>
                        <a:t>Altele</a:t>
                      </a:r>
                      <a:endParaRPr lang="en-US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19" marR="57319" marT="0" marB="0" vert="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Emisi uni Radio-TV </a:t>
                      </a:r>
                      <a:endParaRPr lang="en-US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319" marR="57319" marT="0" marB="0" vert="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Social Media</a:t>
                      </a:r>
                      <a:endParaRPr lang="en-US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319" marR="57319" marT="0" marB="0" vert="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err="1">
                          <a:latin typeface="Times New Roman"/>
                          <a:ea typeface="Calibri"/>
                          <a:cs typeface="Times New Roman"/>
                        </a:rPr>
                        <a:t>Altele</a:t>
                      </a:r>
                      <a:endParaRPr lang="en-US" sz="10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62" marR="57262" marT="0" marB="0" vert="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91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62" marR="57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62" marR="57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62" marR="57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62" marR="57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 marL="57262" marR="57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62" marR="57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62" marR="57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62" marR="57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62" marR="57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62" marR="57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62" marR="57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62" marR="57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62" marR="57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91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Total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(pt nr materiale)</a:t>
                      </a:r>
                      <a:endParaRPr lang="en-US" sz="1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262" marR="57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62" marR="57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62" marR="57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62" marR="57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 marL="57262" marR="57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62" marR="57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62" marR="57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62" marR="57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62" marR="57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62" marR="57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62" marR="57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62" marR="57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62" marR="57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6" name="Picture 5" descr="C:\Users\user\AppData\Local\Microsoft\Windows\Temporary Internet Files\Content.IE5\Y3ONA356\4002[1]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5575" y="5562600"/>
            <a:ext cx="1600200" cy="9072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65531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457200"/>
            <a:ext cx="84064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DATE PENTRU INFORMA</a:t>
            </a:r>
            <a:r>
              <a:rPr lang="ro-RO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Ţ</a:t>
            </a:r>
            <a:r>
              <a:rPr lang="en-GB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o-RO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ŞI CONTACT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1" y="1224874"/>
            <a:ext cx="120290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SzPct val="100000"/>
            </a:pPr>
            <a:r>
              <a:rPr lang="ro-RO" sz="2800" b="1" dirty="0">
                <a:latin typeface="Calibri" panose="020F0502020204030204" pitchFamily="34" charset="0"/>
                <a:cs typeface="Calibri" panose="020F0502020204030204" pitchFamily="34" charset="0"/>
              </a:rPr>
              <a:t> -pentru transmitere propuneri și raportări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ro-RO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39728" y="1719519"/>
            <a:ext cx="50245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ro-RO" sz="2800" dirty="0">
                <a:solidFill>
                  <a:srgbClr val="0070C0"/>
                </a:solidFill>
                <a:latin typeface="Cambria" pitchFamily="18" charset="0"/>
              </a:rPr>
              <a:t>emiliaalexandru87@gmail.com</a:t>
            </a:r>
            <a:r>
              <a:rPr lang="ro-RO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2583819" y="2242739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o-RO" sz="2800" dirty="0">
                <a:solidFill>
                  <a:srgbClr val="0070C0"/>
                </a:solidFill>
                <a:latin typeface="Cambria" pitchFamily="18" charset="0"/>
              </a:rPr>
              <a:t>   iuliana.cotea</a:t>
            </a:r>
            <a:r>
              <a:rPr lang="en-US" sz="2800" dirty="0">
                <a:solidFill>
                  <a:srgbClr val="0070C0"/>
                </a:solidFill>
                <a:latin typeface="Cambria" pitchFamily="18" charset="0"/>
              </a:rPr>
              <a:t>@y</a:t>
            </a:r>
            <a:r>
              <a:rPr lang="ro-RO" sz="2800" dirty="0">
                <a:solidFill>
                  <a:srgbClr val="0070C0"/>
                </a:solidFill>
                <a:latin typeface="Cambria" pitchFamily="18" charset="0"/>
              </a:rPr>
              <a:t>ahoo.com</a:t>
            </a:r>
          </a:p>
        </p:txBody>
      </p:sp>
      <p:sp>
        <p:nvSpPr>
          <p:cNvPr id="8" name="Rectangle 7"/>
          <p:cNvSpPr/>
          <p:nvPr/>
        </p:nvSpPr>
        <p:spPr>
          <a:xfrm>
            <a:off x="2909057" y="2947904"/>
            <a:ext cx="36040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SzPct val="100000"/>
            </a:pPr>
            <a:r>
              <a:rPr lang="en-US" b="1" u="sng" dirty="0" err="1">
                <a:latin typeface="Calibri" panose="020F0502020204030204" pitchFamily="34" charset="0"/>
                <a:cs typeface="Calibri" panose="020F0502020204030204" pitchFamily="34" charset="0"/>
              </a:rPr>
              <a:t>Adrese</a:t>
            </a:r>
            <a:r>
              <a:rPr lang="en-US" b="1" u="sng" dirty="0">
                <a:latin typeface="Calibri" panose="020F0502020204030204" pitchFamily="34" charset="0"/>
                <a:cs typeface="Calibri" panose="020F0502020204030204" pitchFamily="34" charset="0"/>
              </a:rPr>
              <a:t> de mail de </a:t>
            </a:r>
            <a:r>
              <a:rPr lang="ro-RO" b="1" u="sng" dirty="0">
                <a:latin typeface="Calibri" panose="020F0502020204030204" pitchFamily="34" charset="0"/>
                <a:cs typeface="Calibri" panose="020F0502020204030204" pitchFamily="34" charset="0"/>
              </a:rPr>
              <a:t>menţionat în C</a:t>
            </a:r>
            <a:r>
              <a:rPr lang="ro-RO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C:</a:t>
            </a:r>
          </a:p>
        </p:txBody>
      </p:sp>
      <p:sp>
        <p:nvSpPr>
          <p:cNvPr id="9" name="Rectangle 8"/>
          <p:cNvSpPr/>
          <p:nvPr/>
        </p:nvSpPr>
        <p:spPr>
          <a:xfrm>
            <a:off x="2928107" y="358140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SzPct val="100000"/>
            </a:pPr>
            <a:r>
              <a:rPr lang="ro-RO" sz="2800" dirty="0">
                <a:solidFill>
                  <a:srgbClr val="0070C0"/>
                </a:solidFill>
                <a:latin typeface="Cambria" pitchFamily="18" charset="0"/>
                <a:hlinkClick r:id="rId2"/>
              </a:rPr>
              <a:t>elena.lungu@insp.gov.ro</a:t>
            </a:r>
            <a:r>
              <a:rPr lang="ro-RO" dirty="0">
                <a:solidFill>
                  <a:srgbClr val="0070C0"/>
                </a:solidFill>
                <a:latin typeface="Cambria" pitchFamily="18" charset="0"/>
              </a:rPr>
              <a:t> </a:t>
            </a:r>
            <a:endParaRPr lang="ro-RO" u="sng" dirty="0">
              <a:solidFill>
                <a:srgbClr val="7030A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 descr="C:\Users\user\AppData\Local\Microsoft\Windows\Temporary Internet Files\Content.IE5\Y3ONA356\4002[1]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89108"/>
            <a:ext cx="1600200" cy="29742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01326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/>
          </p:cNvSpPr>
          <p:nvPr/>
        </p:nvSpPr>
        <p:spPr bwMode="auto">
          <a:xfrm>
            <a:off x="1528614" y="152400"/>
            <a:ext cx="6480720" cy="571504"/>
          </a:xfrm>
          <a:prstGeom prst="rect">
            <a:avLst/>
          </a:prstGeom>
        </p:spPr>
        <p:txBody>
          <a:bodyPr lIns="45720" tIns="0" rIns="45720" bIns="0" anchor="b"/>
          <a:lstStyle/>
          <a:p>
            <a:pPr algn="ctr">
              <a:defRPr/>
            </a:pPr>
            <a:br>
              <a:rPr lang="en-US" sz="3200" b="1" dirty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br>
              <a:rPr lang="en-US" sz="3200" b="1" dirty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br>
              <a:rPr lang="ro-RO" sz="3200" b="1" dirty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br>
              <a:rPr lang="ro-RO" sz="3200" b="1" dirty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o-RO" sz="3200" b="1" dirty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PLANIFICAREA CAMPANIEI</a:t>
            </a:r>
            <a:endParaRPr lang="ro-RO" sz="32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09800" y="723904"/>
            <a:ext cx="6934200" cy="5035103"/>
          </a:xfrm>
        </p:spPr>
        <p:txBody>
          <a:bodyPr>
            <a:noAutofit/>
          </a:bodyPr>
          <a:lstStyle/>
          <a:p>
            <a:pPr algn="just" eaLnBrk="1" hangingPunct="1">
              <a:buClrTx/>
              <a:buSzPct val="100000"/>
              <a:buFont typeface="Wingdings" pitchFamily="2" charset="2"/>
              <a:buChar char="v"/>
            </a:pPr>
            <a:r>
              <a:rPr lang="ro-RO" sz="2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Sloganul campaniei</a:t>
            </a:r>
          </a:p>
          <a:p>
            <a:pPr algn="just" eaLnBrk="1" hangingPunct="1">
              <a:buClrTx/>
              <a:buSzPct val="100000"/>
              <a:buFont typeface="Wingdings" pitchFamily="2" charset="2"/>
              <a:buChar char="v"/>
            </a:pPr>
            <a:r>
              <a:rPr lang="ro-RO" sz="2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Scopul campaniei</a:t>
            </a:r>
          </a:p>
          <a:p>
            <a:pPr algn="just" eaLnBrk="1" hangingPunct="1">
              <a:buClrTx/>
              <a:buSzPct val="100000"/>
              <a:buFont typeface="Wingdings" pitchFamily="2" charset="2"/>
              <a:buChar char="v"/>
            </a:pPr>
            <a:r>
              <a:rPr lang="ro-RO" sz="2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Obiectivele campaniei</a:t>
            </a:r>
          </a:p>
          <a:p>
            <a:pPr algn="just">
              <a:buClrTx/>
              <a:buSzPct val="100000"/>
              <a:buFont typeface="Wingdings" pitchFamily="2" charset="2"/>
              <a:buChar char="v"/>
            </a:pPr>
            <a:r>
              <a:rPr lang="ro-RO" sz="2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Perioada de derulare a campaniei</a:t>
            </a:r>
          </a:p>
          <a:p>
            <a:pPr algn="just">
              <a:buClrTx/>
              <a:buSzPct val="100000"/>
              <a:buFont typeface="Wingdings" pitchFamily="2" charset="2"/>
              <a:buChar char="v"/>
            </a:pPr>
            <a:r>
              <a:rPr lang="ro-RO" sz="2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Mesaje principalele pentru adolescenți</a:t>
            </a:r>
          </a:p>
          <a:p>
            <a:pPr algn="just">
              <a:buClrTx/>
              <a:buSzPct val="100000"/>
              <a:buFont typeface="Wingdings" pitchFamily="2" charset="2"/>
              <a:buChar char="v"/>
            </a:pPr>
            <a:r>
              <a:rPr lang="ro-RO" sz="2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Mesajele principale pentru gravide</a:t>
            </a:r>
          </a:p>
          <a:p>
            <a:pPr algn="just" eaLnBrk="1" hangingPunct="1">
              <a:buClrTx/>
              <a:buSzPct val="100000"/>
              <a:buFont typeface="Wingdings" pitchFamily="2" charset="2"/>
              <a:buChar char="v"/>
            </a:pPr>
            <a:r>
              <a:rPr lang="ro-RO" sz="2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Grupuri țintă</a:t>
            </a:r>
          </a:p>
          <a:p>
            <a:pPr algn="just" eaLnBrk="1" hangingPunct="1">
              <a:buClrTx/>
              <a:buSzPct val="100000"/>
              <a:buFont typeface="Wingdings" pitchFamily="2" charset="2"/>
              <a:buChar char="v"/>
            </a:pPr>
            <a:r>
              <a:rPr lang="ro-RO" sz="2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Parteneri</a:t>
            </a:r>
          </a:p>
          <a:p>
            <a:pPr lvl="0" algn="just">
              <a:buClrTx/>
              <a:buSzPct val="100000"/>
              <a:buFont typeface="Wingdings" pitchFamily="2" charset="2"/>
              <a:buChar char="v"/>
            </a:pPr>
            <a:r>
              <a:rPr lang="ro-RO" sz="2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Indicatori  de  monitorizare/evaluare </a:t>
            </a:r>
          </a:p>
          <a:p>
            <a:pPr lvl="0" algn="just">
              <a:buClrTx/>
              <a:buSzPct val="100000"/>
              <a:buFont typeface="Wingdings" pitchFamily="2" charset="2"/>
              <a:buChar char="v"/>
            </a:pPr>
            <a:r>
              <a:rPr lang="ro-RO" sz="2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Termen de raportare</a:t>
            </a:r>
          </a:p>
          <a:p>
            <a:pPr algn="just">
              <a:buClrTx/>
              <a:buSzPct val="100000"/>
              <a:buFont typeface="Wingdings" pitchFamily="2" charset="2"/>
              <a:buChar char="v"/>
            </a:pPr>
            <a:r>
              <a:rPr lang="ro-RO" sz="2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Date pentru informaţii şi contact</a:t>
            </a:r>
            <a:endParaRPr lang="ro-RO" sz="2400" dirty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buClrTx/>
              <a:buSzPct val="100000"/>
            </a:pPr>
            <a:endParaRPr lang="en-US" sz="2400" dirty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" name="Picture 6" descr="C:\Users\user\AppData\Local\Microsoft\Windows\Temporary Internet Files\Content.IE5\Y3ONA356\4002[1]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89108"/>
            <a:ext cx="1600200" cy="29742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45220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57400" y="2819400"/>
            <a:ext cx="5867400" cy="1384995"/>
          </a:xfrm>
          <a:prstGeom prst="rect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Sănătatea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reproducerii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</a:p>
          <a:p>
            <a:pPr algn="ctr"/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tu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decizi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este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mai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bine </a:t>
            </a:r>
            <a:r>
              <a:rPr lang="en-US" sz="2800" b="1" dirty="0" err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pentru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tine!”</a:t>
            </a:r>
            <a:endParaRPr lang="en-US" sz="28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4" descr="C:\Users\user\AppData\Local\Microsoft\Windows\Temporary Internet Files\Content.IE5\Y3ONA356\4002[1]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89108"/>
            <a:ext cx="1600200" cy="29742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Rectangle 1"/>
          <p:cNvSpPr/>
          <p:nvPr/>
        </p:nvSpPr>
        <p:spPr>
          <a:xfrm>
            <a:off x="3184355" y="1752600"/>
            <a:ext cx="36134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o-RO" sz="3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Sloganul campaniei</a:t>
            </a:r>
          </a:p>
        </p:txBody>
      </p:sp>
    </p:spTree>
    <p:extLst>
      <p:ext uri="{BB962C8B-B14F-4D97-AF65-F5344CB8AC3E}">
        <p14:creationId xmlns:p14="http://schemas.microsoft.com/office/powerpoint/2010/main" val="3503601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71600" y="3318987"/>
            <a:ext cx="7315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o-RO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Informarea și conștientizarea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pPr algn="just"/>
            <a:r>
              <a:rPr lang="ro-RO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 adolescenților și femeilor gravide cu privire la diferitele aspecte ale sănătății reproducerii.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  <p:pic>
        <p:nvPicPr>
          <p:cNvPr id="5" name="Picture 4" descr="C:\Users\user\AppData\Local\Microsoft\Windows\Temporary Internet Files\Content.IE5\Y3ONA356\4002[1]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2362200"/>
            <a:ext cx="1600200" cy="29742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Rectangle 1"/>
          <p:cNvSpPr/>
          <p:nvPr/>
        </p:nvSpPr>
        <p:spPr>
          <a:xfrm>
            <a:off x="2935974" y="2189108"/>
            <a:ext cx="32720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ro-RO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Scopul</a:t>
            </a:r>
            <a:r>
              <a:rPr lang="ro-RO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o-RO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campaniei</a:t>
            </a:r>
            <a:endParaRPr lang="en-US" sz="3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282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24025" y="1828800"/>
            <a:ext cx="67056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o-RO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SimSun"/>
                <a:cs typeface="Times New Roman" pitchFamily="18" charset="0"/>
              </a:rPr>
              <a:t>Creșterea nivelului de informare a </a:t>
            </a:r>
            <a:r>
              <a:rPr lang="ro-RO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adolescenților și femeilor gravide </a:t>
            </a:r>
            <a:r>
              <a:rPr lang="ro-RO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SimSun"/>
                <a:cs typeface="Times New Roman" pitchFamily="18" charset="0"/>
              </a:rPr>
              <a:t>privind: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o-RO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SimSun"/>
                <a:cs typeface="Times New Roman" pitchFamily="18" charset="0"/>
              </a:rPr>
              <a:t>avorturile și complicațiile acestora, 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o-RO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SimSun"/>
                <a:cs typeface="Times New Roman" pitchFamily="18" charset="0"/>
              </a:rPr>
              <a:t>mortalitatea maternă și infantilă,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o-RO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SimSun"/>
                <a:cs typeface="Times New Roman" pitchFamily="18" charset="0"/>
              </a:rPr>
              <a:t>contracepția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SimSun"/>
                <a:cs typeface="Times New Roman" pitchFamily="18" charset="0"/>
              </a:rPr>
              <a:t> </a:t>
            </a:r>
            <a:r>
              <a:rPr lang="ro-RO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SimSun"/>
                <a:cs typeface="Times New Roman" pitchFamily="18" charset="0"/>
              </a:rPr>
              <a:t>și </a:t>
            </a:r>
            <a:r>
              <a:rPr lang="vi-VN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SimSun"/>
                <a:cs typeface="Times New Roman" pitchFamily="18" charset="0"/>
              </a:rPr>
              <a:t>importanța planificării familiale</a:t>
            </a:r>
            <a:r>
              <a:rPr lang="ro-RO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SimSun"/>
                <a:cs typeface="Times New Roman" pitchFamily="18" charset="0"/>
              </a:rPr>
              <a:t>,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vi-VN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SimSun"/>
                <a:cs typeface="Times New Roman" pitchFamily="18" charset="0"/>
              </a:rPr>
              <a:t>boli cu transmitere sexuală</a:t>
            </a:r>
            <a:r>
              <a:rPr lang="ro-RO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SimSun"/>
                <a:cs typeface="Times New Roman" pitchFamily="18" charset="0"/>
              </a:rPr>
              <a:t>.</a:t>
            </a:r>
            <a:endParaRPr lang="vi-VN" sz="2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SimSun"/>
              <a:cs typeface="Times New Roman" pitchFamily="18" charset="0"/>
            </a:endParaRPr>
          </a:p>
          <a:p>
            <a:pPr algn="just"/>
            <a:endParaRPr lang="ro-RO" sz="2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SimSun"/>
              <a:cs typeface="Times New Roman" pitchFamily="18" charset="0"/>
            </a:endParaRPr>
          </a:p>
        </p:txBody>
      </p:sp>
      <p:pic>
        <p:nvPicPr>
          <p:cNvPr id="3" name="Picture 2" descr="C:\Users\user\AppData\Local\Microsoft\Windows\Temporary Internet Files\Content.IE5\Y3ONA356\4002[1]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89108"/>
            <a:ext cx="1600200" cy="29742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Rectangle 1"/>
          <p:cNvSpPr/>
          <p:nvPr/>
        </p:nvSpPr>
        <p:spPr>
          <a:xfrm>
            <a:off x="1841474" y="914400"/>
            <a:ext cx="195117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ro-RO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SimSun"/>
                <a:cs typeface="Times New Roman" pitchFamily="18" charset="0"/>
              </a:rPr>
              <a:t>Obiective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SimSun"/>
                <a:cs typeface="Times New Roman" pitchFamily="18" charset="0"/>
              </a:rPr>
              <a:t> </a:t>
            </a:r>
            <a:endParaRPr lang="ro-RO" sz="32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SimSun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944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76400" y="1732121"/>
            <a:ext cx="6934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o-RO" sz="3200" b="1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PERIOADA DE DERULARE A CAMPANIEI</a:t>
            </a:r>
            <a:br>
              <a:rPr lang="ro-RO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67882" y="3676215"/>
            <a:ext cx="31069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95300" indent="-495300" algn="ctr">
              <a:buNone/>
              <a:defRPr/>
            </a:pPr>
            <a:r>
              <a:rPr lang="ro-RO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FEBRUARIE 20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o-RO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pic>
        <p:nvPicPr>
          <p:cNvPr id="8" name="Picture 7" descr="C:\Users\user\AppData\Local\Microsoft\Windows\Temporary Internet Files\Content.IE5\Y3ONA356\4002[1]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89108"/>
            <a:ext cx="1600200" cy="29742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02907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0" y="1524000"/>
            <a:ext cx="6370082" cy="2640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ro-RO" sz="32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Grupuri țintă:</a:t>
            </a:r>
          </a:p>
          <a:p>
            <a:pPr marL="457200" indent="-457200" algn="just">
              <a:lnSpc>
                <a:spcPct val="115000"/>
              </a:lnSpc>
              <a:buFont typeface="Wingdings" panose="05000000000000000000" pitchFamily="2" charset="2"/>
              <a:buChar char="q"/>
            </a:pPr>
            <a:r>
              <a:rPr lang="ro-RO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Femei gravide</a:t>
            </a:r>
          </a:p>
          <a:p>
            <a:pPr marL="457200" indent="-457200" algn="just">
              <a:lnSpc>
                <a:spcPct val="115000"/>
              </a:lnSpc>
              <a:buFont typeface="Wingdings" panose="05000000000000000000" pitchFamily="2" charset="2"/>
              <a:buChar char="q"/>
            </a:pPr>
            <a:r>
              <a:rPr lang="ro-RO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Adolescenți</a:t>
            </a:r>
          </a:p>
          <a:p>
            <a:pPr marL="457200" indent="-457200" algn="just">
              <a:lnSpc>
                <a:spcPct val="115000"/>
              </a:lnSpc>
              <a:buFont typeface="Wingdings" panose="05000000000000000000" pitchFamily="2" charset="2"/>
              <a:buChar char="q"/>
            </a:pPr>
            <a:r>
              <a:rPr lang="ro-RO" sz="2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Populația generală</a:t>
            </a:r>
          </a:p>
          <a:p>
            <a:pPr algn="just">
              <a:lnSpc>
                <a:spcPct val="115000"/>
              </a:lnSpc>
            </a:pPr>
            <a:endParaRPr lang="ro-RO" sz="2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pic>
        <p:nvPicPr>
          <p:cNvPr id="5" name="Picture 4" descr="C:\Users\user\AppData\Local\Microsoft\Windows\Temporary Internet Files\Content.IE5\Y3ONA356\4002[1]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89108"/>
            <a:ext cx="1600200" cy="29742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872097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838200"/>
            <a:ext cx="8001000" cy="4154542"/>
          </a:xfrm>
        </p:spPr>
        <p:txBody>
          <a:bodyPr>
            <a:noAutofit/>
          </a:bodyPr>
          <a:lstStyle/>
          <a:p>
            <a:pPr>
              <a:buBlip>
                <a:blip r:embed="rId2"/>
              </a:buBlip>
            </a:pPr>
            <a:r>
              <a:rPr lang="ro-RO" sz="1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Adolescenții au dreptul de a lua decizii legate de sănătatea lor și de a solicita servicii  care susțin aceste drepturi, inclusiv sănătatea și drepturile sexuale și reproductive.</a:t>
            </a:r>
          </a:p>
          <a:p>
            <a:pPr>
              <a:buBlip>
                <a:blip r:embed="rId2"/>
              </a:buBlip>
            </a:pPr>
            <a:r>
              <a:rPr lang="ro-RO" sz="1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Ignoranța, stânjenirea și dezinformarea împiedică adolescenții să preia controlul asupra sănătății lor.</a:t>
            </a:r>
          </a:p>
          <a:p>
            <a:pPr>
              <a:buBlip>
                <a:blip r:embed="rId2"/>
              </a:buBlip>
            </a:pPr>
            <a:r>
              <a:rPr lang="ro-RO" sz="1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Tinerii au libertatea de a se informa despre alegerile și comportamentele prin care relațiile sexuale sunt mai sigure, pentru a reduce riscul de ITS</a:t>
            </a:r>
            <a:r>
              <a:rPr lang="ro-RO" sz="1800" b="1" dirty="0">
                <a:latin typeface="Times New Roman"/>
                <a:ea typeface="Times New Roman"/>
              </a:rPr>
              <a:t>.</a:t>
            </a:r>
          </a:p>
          <a:p>
            <a:pPr>
              <a:buBlip>
                <a:blip r:embed="rId2"/>
              </a:buBlip>
            </a:pPr>
            <a:r>
              <a:rPr lang="ro-RO" sz="1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Informează-te despre sănătatea reproducerii din surse de încredere ! </a:t>
            </a:r>
          </a:p>
          <a:p>
            <a:pPr>
              <a:buBlip>
                <a:blip r:embed="rId2"/>
              </a:buBlip>
            </a:pPr>
            <a:r>
              <a:rPr lang="ro-RO" sz="18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Apelează la serviciile de consiliere, planificare familială, testare pentru infecții cu transmitere sexuală (ITS), inclusiv HIV, sănătatea maternă și a copilului și îngrijire post-avort, din localitatea ta !</a:t>
            </a:r>
            <a:endParaRPr lang="en-US" sz="1800" dirty="0">
              <a:solidFill>
                <a:schemeClr val="accent1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pPr>
              <a:buBlip>
                <a:blip r:embed="rId2"/>
              </a:buBlip>
            </a:pPr>
            <a:r>
              <a:rPr lang="ro-RO" sz="1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Unica metodă contraceptivă care vă protejează atât de sarcinile nedorite cât și de bolile cu transmitere sexuală este prezervativul!</a:t>
            </a:r>
            <a:endParaRPr lang="en-US" sz="1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en-US" sz="1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304800"/>
          </a:xfrm>
        </p:spPr>
        <p:txBody>
          <a:bodyPr>
            <a:noAutofit/>
          </a:bodyPr>
          <a:lstStyle/>
          <a:p>
            <a:r>
              <a:rPr lang="ro-RO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MESAJE  PENTRU ADOLESCENȚI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057400" y="4419600"/>
            <a:ext cx="6934200" cy="2131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400" dirty="0"/>
          </a:p>
        </p:txBody>
      </p:sp>
      <p:pic>
        <p:nvPicPr>
          <p:cNvPr id="7" name="Picture 6" descr="C:\Users\user\AppData\Local\Microsoft\Windows\Temporary Internet Files\Content.IE5\Y3ONA356\4002[1]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89108"/>
            <a:ext cx="1295400" cy="29742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0021447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user\AppData\Local\Microsoft\Windows\Temporary Internet Files\Content.IE5\Y3ONA356\4002[1]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2189107"/>
            <a:ext cx="1209675" cy="29742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Rectangle 5"/>
          <p:cNvSpPr/>
          <p:nvPr/>
        </p:nvSpPr>
        <p:spPr>
          <a:xfrm>
            <a:off x="1143000" y="685800"/>
            <a:ext cx="7239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o-RO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MESAJE  PENTRU GRAVIDE</a:t>
            </a:r>
            <a:endParaRPr lang="en-US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33474" y="2057400"/>
            <a:ext cx="7934325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Blip>
                <a:blip r:embed="rId3"/>
              </a:buBlip>
            </a:pPr>
            <a:r>
              <a:rPr lang="ro-RO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 grijă de sănătatea ta încă dinainte de a rămâne însărcinată ! </a:t>
            </a:r>
          </a:p>
          <a:p>
            <a:pPr marL="285750" indent="-285750">
              <a:buBlip>
                <a:blip r:embed="rId3"/>
              </a:buBlip>
            </a:pPr>
            <a:r>
              <a:rPr lang="ro-RO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Asigură o bună stare de sănătate atât ție cât și copilului tău pe toată perioada sarcinii!</a:t>
            </a:r>
          </a:p>
          <a:p>
            <a:pPr marL="285750" indent="-285750">
              <a:buBlip>
                <a:blip r:embed="rId3"/>
              </a:buBlip>
            </a:pPr>
            <a:r>
              <a:rPr lang="ro-RO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Adoptă o dietă echilibrată și adecvată perioadei de sarcină!</a:t>
            </a:r>
          </a:p>
          <a:p>
            <a:pPr marL="285750" indent="-285750">
              <a:buBlip>
                <a:blip r:embed="rId3"/>
              </a:buBlip>
            </a:pPr>
            <a:r>
              <a:rPr lang="ro-RO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Renunță complet la fumat și consum de alcool sau droguri!</a:t>
            </a:r>
          </a:p>
          <a:p>
            <a:pPr marL="285750" indent="-285750">
              <a:buBlip>
                <a:blip r:embed="rId3"/>
              </a:buBlip>
            </a:pPr>
            <a:r>
              <a:rPr lang="ro-RO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Redu consumul de cofeină pe parcursul evoluției sarcinii!</a:t>
            </a:r>
          </a:p>
          <a:p>
            <a:pPr marL="285750" indent="-285750">
              <a:buBlip>
                <a:blip r:embed="rId3"/>
              </a:buBlip>
            </a:pPr>
            <a:r>
              <a:rPr lang="ro-RO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Fii activă fizic pe tot parcursul sarcinii, asigurând cel puțin 30 de minute de exerciții moderate zilnic!</a:t>
            </a:r>
          </a:p>
          <a:p>
            <a:pPr marL="285750" indent="-285750">
              <a:buBlip>
                <a:blip r:embed="rId3"/>
              </a:buBlip>
            </a:pPr>
            <a:r>
              <a:rPr lang="ro-RO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Monitorizează constant greutatea corporală!</a:t>
            </a:r>
          </a:p>
          <a:p>
            <a:pPr marL="285750" indent="-285750">
              <a:buBlip>
                <a:blip r:embed="rId3"/>
              </a:buBlip>
            </a:pPr>
            <a:r>
              <a:rPr lang="ro-RO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Consultă periodic medicul !</a:t>
            </a:r>
            <a:endParaRPr lang="en-US" sz="20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98021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632</TotalTime>
  <Words>1171</Words>
  <Application>Microsoft Office PowerPoint</Application>
  <PresentationFormat>On-screen Show (4:3)</PresentationFormat>
  <Paragraphs>544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7" baseType="lpstr">
      <vt:lpstr>Arial</vt:lpstr>
      <vt:lpstr>Britannic Bold</vt:lpstr>
      <vt:lpstr>Calibri</vt:lpstr>
      <vt:lpstr>Cambria</vt:lpstr>
      <vt:lpstr>Century Gothic</vt:lpstr>
      <vt:lpstr>Lucida Sans Unicode</vt:lpstr>
      <vt:lpstr>Modern No. 20</vt:lpstr>
      <vt:lpstr>Times New Roman</vt:lpstr>
      <vt:lpstr>Verdana</vt:lpstr>
      <vt:lpstr>Wingdings</vt:lpstr>
      <vt:lpstr>Wingdings 2</vt:lpstr>
      <vt:lpstr>Wingdings 3</vt:lpstr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MESAJE  PENTRU ADOLESCENȚI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ISP</dc:creator>
  <cp:lastModifiedBy>INSP100</cp:lastModifiedBy>
  <cp:revision>49</cp:revision>
  <dcterms:created xsi:type="dcterms:W3CDTF">2020-11-11T07:09:15Z</dcterms:created>
  <dcterms:modified xsi:type="dcterms:W3CDTF">2021-01-11T09:59:55Z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TC100690401033</vt:lpwstr>
  </property>
</Properties>
</file>