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71" r:id="rId16"/>
    <p:sldId id="272" r:id="rId17"/>
    <p:sldId id="273" r:id="rId18"/>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1"/>
    <a:srgbClr val="956C74"/>
    <a:srgbClr val="814A5F"/>
    <a:srgbClr val="FFFF57"/>
    <a:srgbClr val="E0CAD2"/>
    <a:srgbClr val="96898C"/>
    <a:srgbClr val="FFCCFF"/>
    <a:srgbClr val="C59BAB"/>
    <a:srgbClr val="CAAC01"/>
    <a:srgbClr val="673F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1" d="100"/>
          <a:sy n="111" d="100"/>
        </p:scale>
        <p:origin x="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AE50E-6237-42D8-A9BB-5F1ABDC023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27217AE6-3F48-45D0-B313-845D1C256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ECD441B9-C55E-4BCE-8717-75A4DDA9E903}"/>
              </a:ext>
            </a:extLst>
          </p:cNvPr>
          <p:cNvSpPr>
            <a:spLocks noGrp="1"/>
          </p:cNvSpPr>
          <p:nvPr>
            <p:ph type="dt" sz="half" idx="10"/>
          </p:nvPr>
        </p:nvSpPr>
        <p:spPr/>
        <p:txBody>
          <a:bodyPr/>
          <a:lstStyle/>
          <a:p>
            <a:fld id="{E199A588-298B-44F2-9F19-C861AADBE5BE}" type="datetimeFigureOut">
              <a:rPr lang="ro-RO" smtClean="0"/>
              <a:t>31.03.2021</a:t>
            </a:fld>
            <a:endParaRPr lang="ro-RO"/>
          </a:p>
        </p:txBody>
      </p:sp>
      <p:sp>
        <p:nvSpPr>
          <p:cNvPr id="5" name="Footer Placeholder 4">
            <a:extLst>
              <a:ext uri="{FF2B5EF4-FFF2-40B4-BE49-F238E27FC236}">
                <a16:creationId xmlns:a16="http://schemas.microsoft.com/office/drawing/2014/main" id="{DDD8A796-A5B3-4DED-8943-644F2A4BC65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A4675B70-B4EC-4EB2-8F19-56DC751534BE}"/>
              </a:ext>
            </a:extLst>
          </p:cNvPr>
          <p:cNvSpPr>
            <a:spLocks noGrp="1"/>
          </p:cNvSpPr>
          <p:nvPr>
            <p:ph type="sldNum" sz="quarter" idx="12"/>
          </p:nvPr>
        </p:nvSpPr>
        <p:spPr/>
        <p:txBody>
          <a:bodyPr/>
          <a:lstStyle/>
          <a:p>
            <a:fld id="{3ED80351-F0BE-45B6-92F2-6BE7B898BEBA}" type="slidenum">
              <a:rPr lang="ro-RO" smtClean="0"/>
              <a:t>‹#›</a:t>
            </a:fld>
            <a:endParaRPr lang="ro-RO"/>
          </a:p>
        </p:txBody>
      </p:sp>
    </p:spTree>
    <p:extLst>
      <p:ext uri="{BB962C8B-B14F-4D97-AF65-F5344CB8AC3E}">
        <p14:creationId xmlns:p14="http://schemas.microsoft.com/office/powerpoint/2010/main" val="330713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DEC2-DE76-4D3E-9A23-E6DB762C17BB}"/>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A77F471C-5ADE-412E-9BB8-05DC6CF996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9A290A1-8978-4B8F-951C-AE2F54C084FC}"/>
              </a:ext>
            </a:extLst>
          </p:cNvPr>
          <p:cNvSpPr>
            <a:spLocks noGrp="1"/>
          </p:cNvSpPr>
          <p:nvPr>
            <p:ph type="dt" sz="half" idx="10"/>
          </p:nvPr>
        </p:nvSpPr>
        <p:spPr/>
        <p:txBody>
          <a:bodyPr/>
          <a:lstStyle/>
          <a:p>
            <a:fld id="{E199A588-298B-44F2-9F19-C861AADBE5BE}" type="datetimeFigureOut">
              <a:rPr lang="ro-RO" smtClean="0"/>
              <a:t>31.03.2021</a:t>
            </a:fld>
            <a:endParaRPr lang="ro-RO"/>
          </a:p>
        </p:txBody>
      </p:sp>
      <p:sp>
        <p:nvSpPr>
          <p:cNvPr id="5" name="Footer Placeholder 4">
            <a:extLst>
              <a:ext uri="{FF2B5EF4-FFF2-40B4-BE49-F238E27FC236}">
                <a16:creationId xmlns:a16="http://schemas.microsoft.com/office/drawing/2014/main" id="{B1773187-2CF1-423E-A1B7-E9A47071C91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5E492704-4323-4774-ABE9-9C2AB6EE1E55}"/>
              </a:ext>
            </a:extLst>
          </p:cNvPr>
          <p:cNvSpPr>
            <a:spLocks noGrp="1"/>
          </p:cNvSpPr>
          <p:nvPr>
            <p:ph type="sldNum" sz="quarter" idx="12"/>
          </p:nvPr>
        </p:nvSpPr>
        <p:spPr/>
        <p:txBody>
          <a:bodyPr/>
          <a:lstStyle/>
          <a:p>
            <a:fld id="{3ED80351-F0BE-45B6-92F2-6BE7B898BEBA}" type="slidenum">
              <a:rPr lang="ro-RO" smtClean="0"/>
              <a:t>‹#›</a:t>
            </a:fld>
            <a:endParaRPr lang="ro-RO"/>
          </a:p>
        </p:txBody>
      </p:sp>
    </p:spTree>
    <p:extLst>
      <p:ext uri="{BB962C8B-B14F-4D97-AF65-F5344CB8AC3E}">
        <p14:creationId xmlns:p14="http://schemas.microsoft.com/office/powerpoint/2010/main" val="234894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7B2CF2-F2A5-436D-AA10-9A975157DA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D99A2144-EB4B-4F84-AA24-D47DA3A4BB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9B7E401-04EF-4F6B-A4EE-4AFDBA627DBA}"/>
              </a:ext>
            </a:extLst>
          </p:cNvPr>
          <p:cNvSpPr>
            <a:spLocks noGrp="1"/>
          </p:cNvSpPr>
          <p:nvPr>
            <p:ph type="dt" sz="half" idx="10"/>
          </p:nvPr>
        </p:nvSpPr>
        <p:spPr/>
        <p:txBody>
          <a:bodyPr/>
          <a:lstStyle/>
          <a:p>
            <a:fld id="{E199A588-298B-44F2-9F19-C861AADBE5BE}" type="datetimeFigureOut">
              <a:rPr lang="ro-RO" smtClean="0"/>
              <a:t>31.03.2021</a:t>
            </a:fld>
            <a:endParaRPr lang="ro-RO"/>
          </a:p>
        </p:txBody>
      </p:sp>
      <p:sp>
        <p:nvSpPr>
          <p:cNvPr id="5" name="Footer Placeholder 4">
            <a:extLst>
              <a:ext uri="{FF2B5EF4-FFF2-40B4-BE49-F238E27FC236}">
                <a16:creationId xmlns:a16="http://schemas.microsoft.com/office/drawing/2014/main" id="{B7CA2EB7-4703-4DD6-8FCB-AB9950F8411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BD356E5-B34F-442B-A864-628DC5F90AF4}"/>
              </a:ext>
            </a:extLst>
          </p:cNvPr>
          <p:cNvSpPr>
            <a:spLocks noGrp="1"/>
          </p:cNvSpPr>
          <p:nvPr>
            <p:ph type="sldNum" sz="quarter" idx="12"/>
          </p:nvPr>
        </p:nvSpPr>
        <p:spPr/>
        <p:txBody>
          <a:bodyPr/>
          <a:lstStyle/>
          <a:p>
            <a:fld id="{3ED80351-F0BE-45B6-92F2-6BE7B898BEBA}" type="slidenum">
              <a:rPr lang="ro-RO" smtClean="0"/>
              <a:t>‹#›</a:t>
            </a:fld>
            <a:endParaRPr lang="ro-RO"/>
          </a:p>
        </p:txBody>
      </p:sp>
    </p:spTree>
    <p:extLst>
      <p:ext uri="{BB962C8B-B14F-4D97-AF65-F5344CB8AC3E}">
        <p14:creationId xmlns:p14="http://schemas.microsoft.com/office/powerpoint/2010/main" val="388760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D0CD-B48C-4FB6-8438-36B16DB12BA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2F8E5226-A54B-456F-ABC8-9414D7AE9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481553E-EBB7-4A55-9C59-0DCAFD222819}"/>
              </a:ext>
            </a:extLst>
          </p:cNvPr>
          <p:cNvSpPr>
            <a:spLocks noGrp="1"/>
          </p:cNvSpPr>
          <p:nvPr>
            <p:ph type="dt" sz="half" idx="10"/>
          </p:nvPr>
        </p:nvSpPr>
        <p:spPr/>
        <p:txBody>
          <a:bodyPr/>
          <a:lstStyle/>
          <a:p>
            <a:fld id="{E199A588-298B-44F2-9F19-C861AADBE5BE}" type="datetimeFigureOut">
              <a:rPr lang="ro-RO" smtClean="0"/>
              <a:t>31.03.2021</a:t>
            </a:fld>
            <a:endParaRPr lang="ro-RO"/>
          </a:p>
        </p:txBody>
      </p:sp>
      <p:sp>
        <p:nvSpPr>
          <p:cNvPr id="5" name="Footer Placeholder 4">
            <a:extLst>
              <a:ext uri="{FF2B5EF4-FFF2-40B4-BE49-F238E27FC236}">
                <a16:creationId xmlns:a16="http://schemas.microsoft.com/office/drawing/2014/main" id="{B8B54FE6-6D50-40E6-A352-74FE59442409}"/>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A011C266-2D87-4C8A-990A-616E30E17BCE}"/>
              </a:ext>
            </a:extLst>
          </p:cNvPr>
          <p:cNvSpPr>
            <a:spLocks noGrp="1"/>
          </p:cNvSpPr>
          <p:nvPr>
            <p:ph type="sldNum" sz="quarter" idx="12"/>
          </p:nvPr>
        </p:nvSpPr>
        <p:spPr/>
        <p:txBody>
          <a:bodyPr/>
          <a:lstStyle/>
          <a:p>
            <a:fld id="{3ED80351-F0BE-45B6-92F2-6BE7B898BEBA}" type="slidenum">
              <a:rPr lang="ro-RO" smtClean="0"/>
              <a:t>‹#›</a:t>
            </a:fld>
            <a:endParaRPr lang="ro-RO"/>
          </a:p>
        </p:txBody>
      </p:sp>
    </p:spTree>
    <p:extLst>
      <p:ext uri="{BB962C8B-B14F-4D97-AF65-F5344CB8AC3E}">
        <p14:creationId xmlns:p14="http://schemas.microsoft.com/office/powerpoint/2010/main" val="121689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5CCC5-0D2E-4713-80F3-F601EAF6A0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78676C8F-2537-4D9D-8D8F-7EB704AB3B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3494D-BDD2-4FCE-BD67-ACAB9E092121}"/>
              </a:ext>
            </a:extLst>
          </p:cNvPr>
          <p:cNvSpPr>
            <a:spLocks noGrp="1"/>
          </p:cNvSpPr>
          <p:nvPr>
            <p:ph type="dt" sz="half" idx="10"/>
          </p:nvPr>
        </p:nvSpPr>
        <p:spPr/>
        <p:txBody>
          <a:bodyPr/>
          <a:lstStyle/>
          <a:p>
            <a:fld id="{E199A588-298B-44F2-9F19-C861AADBE5BE}" type="datetimeFigureOut">
              <a:rPr lang="ro-RO" smtClean="0"/>
              <a:t>31.03.2021</a:t>
            </a:fld>
            <a:endParaRPr lang="ro-RO"/>
          </a:p>
        </p:txBody>
      </p:sp>
      <p:sp>
        <p:nvSpPr>
          <p:cNvPr id="5" name="Footer Placeholder 4">
            <a:extLst>
              <a:ext uri="{FF2B5EF4-FFF2-40B4-BE49-F238E27FC236}">
                <a16:creationId xmlns:a16="http://schemas.microsoft.com/office/drawing/2014/main" id="{75E21FB7-DE7B-40F4-BCC2-A06DA923F1B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2B6BBDCD-E33C-4E26-B99F-5E07FE20FE50}"/>
              </a:ext>
            </a:extLst>
          </p:cNvPr>
          <p:cNvSpPr>
            <a:spLocks noGrp="1"/>
          </p:cNvSpPr>
          <p:nvPr>
            <p:ph type="sldNum" sz="quarter" idx="12"/>
          </p:nvPr>
        </p:nvSpPr>
        <p:spPr/>
        <p:txBody>
          <a:bodyPr/>
          <a:lstStyle/>
          <a:p>
            <a:fld id="{3ED80351-F0BE-45B6-92F2-6BE7B898BEBA}" type="slidenum">
              <a:rPr lang="ro-RO" smtClean="0"/>
              <a:t>‹#›</a:t>
            </a:fld>
            <a:endParaRPr lang="ro-RO"/>
          </a:p>
        </p:txBody>
      </p:sp>
    </p:spTree>
    <p:extLst>
      <p:ext uri="{BB962C8B-B14F-4D97-AF65-F5344CB8AC3E}">
        <p14:creationId xmlns:p14="http://schemas.microsoft.com/office/powerpoint/2010/main" val="42781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A4C3-4C8E-440E-BD27-8DD07DDF4A51}"/>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8B548E77-3DC6-4BD5-A26A-13207D305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8EF833EA-C892-44EF-947C-6312350D5B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B5DF7A4E-7930-4437-97FD-B5C4D014810A}"/>
              </a:ext>
            </a:extLst>
          </p:cNvPr>
          <p:cNvSpPr>
            <a:spLocks noGrp="1"/>
          </p:cNvSpPr>
          <p:nvPr>
            <p:ph type="dt" sz="half" idx="10"/>
          </p:nvPr>
        </p:nvSpPr>
        <p:spPr/>
        <p:txBody>
          <a:bodyPr/>
          <a:lstStyle/>
          <a:p>
            <a:fld id="{E199A588-298B-44F2-9F19-C861AADBE5BE}" type="datetimeFigureOut">
              <a:rPr lang="ro-RO" smtClean="0"/>
              <a:t>31.03.2021</a:t>
            </a:fld>
            <a:endParaRPr lang="ro-RO"/>
          </a:p>
        </p:txBody>
      </p:sp>
      <p:sp>
        <p:nvSpPr>
          <p:cNvPr id="6" name="Footer Placeholder 5">
            <a:extLst>
              <a:ext uri="{FF2B5EF4-FFF2-40B4-BE49-F238E27FC236}">
                <a16:creationId xmlns:a16="http://schemas.microsoft.com/office/drawing/2014/main" id="{E887C589-1F27-4F60-A9E1-F3AB47137A18}"/>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E110B6E5-66B6-4DA5-9662-2FC5FC22FAC8}"/>
              </a:ext>
            </a:extLst>
          </p:cNvPr>
          <p:cNvSpPr>
            <a:spLocks noGrp="1"/>
          </p:cNvSpPr>
          <p:nvPr>
            <p:ph type="sldNum" sz="quarter" idx="12"/>
          </p:nvPr>
        </p:nvSpPr>
        <p:spPr/>
        <p:txBody>
          <a:bodyPr/>
          <a:lstStyle/>
          <a:p>
            <a:fld id="{3ED80351-F0BE-45B6-92F2-6BE7B898BEBA}" type="slidenum">
              <a:rPr lang="ro-RO" smtClean="0"/>
              <a:t>‹#›</a:t>
            </a:fld>
            <a:endParaRPr lang="ro-RO"/>
          </a:p>
        </p:txBody>
      </p:sp>
    </p:spTree>
    <p:extLst>
      <p:ext uri="{BB962C8B-B14F-4D97-AF65-F5344CB8AC3E}">
        <p14:creationId xmlns:p14="http://schemas.microsoft.com/office/powerpoint/2010/main" val="70920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8085E-357A-4CAB-B00C-6B3F6A5562DC}"/>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850C69E6-CD48-46CE-9FB4-3B0706B721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4F51AA-05E8-41E8-918D-0DF57258B4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8D6EBCEB-C45A-47F4-80BE-83DC82F4A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5E228A-F27C-4A5F-A015-6EA65CD46B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7094CA3A-A3F7-4ECA-BBA9-A2D16F9AC4ED}"/>
              </a:ext>
            </a:extLst>
          </p:cNvPr>
          <p:cNvSpPr>
            <a:spLocks noGrp="1"/>
          </p:cNvSpPr>
          <p:nvPr>
            <p:ph type="dt" sz="half" idx="10"/>
          </p:nvPr>
        </p:nvSpPr>
        <p:spPr/>
        <p:txBody>
          <a:bodyPr/>
          <a:lstStyle/>
          <a:p>
            <a:fld id="{E199A588-298B-44F2-9F19-C861AADBE5BE}" type="datetimeFigureOut">
              <a:rPr lang="ro-RO" smtClean="0"/>
              <a:t>31.03.2021</a:t>
            </a:fld>
            <a:endParaRPr lang="ro-RO"/>
          </a:p>
        </p:txBody>
      </p:sp>
      <p:sp>
        <p:nvSpPr>
          <p:cNvPr id="8" name="Footer Placeholder 7">
            <a:extLst>
              <a:ext uri="{FF2B5EF4-FFF2-40B4-BE49-F238E27FC236}">
                <a16:creationId xmlns:a16="http://schemas.microsoft.com/office/drawing/2014/main" id="{6035EA02-9796-4660-9E1C-280070E23FC3}"/>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C8A8A183-39CA-4AB3-A351-4B30D6223540}"/>
              </a:ext>
            </a:extLst>
          </p:cNvPr>
          <p:cNvSpPr>
            <a:spLocks noGrp="1"/>
          </p:cNvSpPr>
          <p:nvPr>
            <p:ph type="sldNum" sz="quarter" idx="12"/>
          </p:nvPr>
        </p:nvSpPr>
        <p:spPr/>
        <p:txBody>
          <a:bodyPr/>
          <a:lstStyle/>
          <a:p>
            <a:fld id="{3ED80351-F0BE-45B6-92F2-6BE7B898BEBA}" type="slidenum">
              <a:rPr lang="ro-RO" smtClean="0"/>
              <a:t>‹#›</a:t>
            </a:fld>
            <a:endParaRPr lang="ro-RO"/>
          </a:p>
        </p:txBody>
      </p:sp>
    </p:spTree>
    <p:extLst>
      <p:ext uri="{BB962C8B-B14F-4D97-AF65-F5344CB8AC3E}">
        <p14:creationId xmlns:p14="http://schemas.microsoft.com/office/powerpoint/2010/main" val="254329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1AD4-1F9F-4D23-8E65-B0350FA1783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CAD397EE-3DB1-4871-8DF0-2AA286FA5977}"/>
              </a:ext>
            </a:extLst>
          </p:cNvPr>
          <p:cNvSpPr>
            <a:spLocks noGrp="1"/>
          </p:cNvSpPr>
          <p:nvPr>
            <p:ph type="dt" sz="half" idx="10"/>
          </p:nvPr>
        </p:nvSpPr>
        <p:spPr/>
        <p:txBody>
          <a:bodyPr/>
          <a:lstStyle/>
          <a:p>
            <a:fld id="{E199A588-298B-44F2-9F19-C861AADBE5BE}" type="datetimeFigureOut">
              <a:rPr lang="ro-RO" smtClean="0"/>
              <a:t>31.03.2021</a:t>
            </a:fld>
            <a:endParaRPr lang="ro-RO"/>
          </a:p>
        </p:txBody>
      </p:sp>
      <p:sp>
        <p:nvSpPr>
          <p:cNvPr id="4" name="Footer Placeholder 3">
            <a:extLst>
              <a:ext uri="{FF2B5EF4-FFF2-40B4-BE49-F238E27FC236}">
                <a16:creationId xmlns:a16="http://schemas.microsoft.com/office/drawing/2014/main" id="{B3DB1352-9C0A-410D-98C9-B790E529E386}"/>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E6487D51-3593-41B0-ACBB-3EF7F78271EF}"/>
              </a:ext>
            </a:extLst>
          </p:cNvPr>
          <p:cNvSpPr>
            <a:spLocks noGrp="1"/>
          </p:cNvSpPr>
          <p:nvPr>
            <p:ph type="sldNum" sz="quarter" idx="12"/>
          </p:nvPr>
        </p:nvSpPr>
        <p:spPr/>
        <p:txBody>
          <a:bodyPr/>
          <a:lstStyle/>
          <a:p>
            <a:fld id="{3ED80351-F0BE-45B6-92F2-6BE7B898BEBA}" type="slidenum">
              <a:rPr lang="ro-RO" smtClean="0"/>
              <a:t>‹#›</a:t>
            </a:fld>
            <a:endParaRPr lang="ro-RO"/>
          </a:p>
        </p:txBody>
      </p:sp>
    </p:spTree>
    <p:extLst>
      <p:ext uri="{BB962C8B-B14F-4D97-AF65-F5344CB8AC3E}">
        <p14:creationId xmlns:p14="http://schemas.microsoft.com/office/powerpoint/2010/main" val="23576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23B0E8-E93B-4AD9-B518-F461864D62F0}"/>
              </a:ext>
            </a:extLst>
          </p:cNvPr>
          <p:cNvSpPr>
            <a:spLocks noGrp="1"/>
          </p:cNvSpPr>
          <p:nvPr>
            <p:ph type="dt" sz="half" idx="10"/>
          </p:nvPr>
        </p:nvSpPr>
        <p:spPr/>
        <p:txBody>
          <a:bodyPr/>
          <a:lstStyle/>
          <a:p>
            <a:fld id="{E199A588-298B-44F2-9F19-C861AADBE5BE}" type="datetimeFigureOut">
              <a:rPr lang="ro-RO" smtClean="0"/>
              <a:t>31.03.2021</a:t>
            </a:fld>
            <a:endParaRPr lang="ro-RO"/>
          </a:p>
        </p:txBody>
      </p:sp>
      <p:sp>
        <p:nvSpPr>
          <p:cNvPr id="3" name="Footer Placeholder 2">
            <a:extLst>
              <a:ext uri="{FF2B5EF4-FFF2-40B4-BE49-F238E27FC236}">
                <a16:creationId xmlns:a16="http://schemas.microsoft.com/office/drawing/2014/main" id="{8B08052E-94A5-44A8-AC2B-DB438CC49C06}"/>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DA2F1592-F8FE-4BBA-BA97-8C6986DDDF2B}"/>
              </a:ext>
            </a:extLst>
          </p:cNvPr>
          <p:cNvSpPr>
            <a:spLocks noGrp="1"/>
          </p:cNvSpPr>
          <p:nvPr>
            <p:ph type="sldNum" sz="quarter" idx="12"/>
          </p:nvPr>
        </p:nvSpPr>
        <p:spPr/>
        <p:txBody>
          <a:bodyPr/>
          <a:lstStyle/>
          <a:p>
            <a:fld id="{3ED80351-F0BE-45B6-92F2-6BE7B898BEBA}" type="slidenum">
              <a:rPr lang="ro-RO" smtClean="0"/>
              <a:t>‹#›</a:t>
            </a:fld>
            <a:endParaRPr lang="ro-RO"/>
          </a:p>
        </p:txBody>
      </p:sp>
    </p:spTree>
    <p:extLst>
      <p:ext uri="{BB962C8B-B14F-4D97-AF65-F5344CB8AC3E}">
        <p14:creationId xmlns:p14="http://schemas.microsoft.com/office/powerpoint/2010/main" val="111525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06814-ABAD-4EDA-A51A-DDA8D9C057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96DD2CE7-871F-4BDA-B58D-66E73C9DA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17FAB8AC-EB1B-4979-A9B0-95A56CAAF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EA7F2-FD70-43DA-9A78-B4B208CBC072}"/>
              </a:ext>
            </a:extLst>
          </p:cNvPr>
          <p:cNvSpPr>
            <a:spLocks noGrp="1"/>
          </p:cNvSpPr>
          <p:nvPr>
            <p:ph type="dt" sz="half" idx="10"/>
          </p:nvPr>
        </p:nvSpPr>
        <p:spPr/>
        <p:txBody>
          <a:bodyPr/>
          <a:lstStyle/>
          <a:p>
            <a:fld id="{E199A588-298B-44F2-9F19-C861AADBE5BE}" type="datetimeFigureOut">
              <a:rPr lang="ro-RO" smtClean="0"/>
              <a:t>31.03.2021</a:t>
            </a:fld>
            <a:endParaRPr lang="ro-RO"/>
          </a:p>
        </p:txBody>
      </p:sp>
      <p:sp>
        <p:nvSpPr>
          <p:cNvPr id="6" name="Footer Placeholder 5">
            <a:extLst>
              <a:ext uri="{FF2B5EF4-FFF2-40B4-BE49-F238E27FC236}">
                <a16:creationId xmlns:a16="http://schemas.microsoft.com/office/drawing/2014/main" id="{610F497F-CA9D-4F90-ACF6-892CC7E44DC5}"/>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43552541-1B10-4401-8216-30FF3D225160}"/>
              </a:ext>
            </a:extLst>
          </p:cNvPr>
          <p:cNvSpPr>
            <a:spLocks noGrp="1"/>
          </p:cNvSpPr>
          <p:nvPr>
            <p:ph type="sldNum" sz="quarter" idx="12"/>
          </p:nvPr>
        </p:nvSpPr>
        <p:spPr/>
        <p:txBody>
          <a:bodyPr/>
          <a:lstStyle/>
          <a:p>
            <a:fld id="{3ED80351-F0BE-45B6-92F2-6BE7B898BEBA}" type="slidenum">
              <a:rPr lang="ro-RO" smtClean="0"/>
              <a:t>‹#›</a:t>
            </a:fld>
            <a:endParaRPr lang="ro-RO"/>
          </a:p>
        </p:txBody>
      </p:sp>
    </p:spTree>
    <p:extLst>
      <p:ext uri="{BB962C8B-B14F-4D97-AF65-F5344CB8AC3E}">
        <p14:creationId xmlns:p14="http://schemas.microsoft.com/office/powerpoint/2010/main" val="96361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9267-73A8-4131-A2A0-30D561E35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0B2A5F9B-0448-4F09-93BF-C111C2D5B3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05048A1A-8842-4B5C-9378-5A9AE76C1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C3E1B7-2F91-4A6F-9B55-39DBA203E360}"/>
              </a:ext>
            </a:extLst>
          </p:cNvPr>
          <p:cNvSpPr>
            <a:spLocks noGrp="1"/>
          </p:cNvSpPr>
          <p:nvPr>
            <p:ph type="dt" sz="half" idx="10"/>
          </p:nvPr>
        </p:nvSpPr>
        <p:spPr/>
        <p:txBody>
          <a:bodyPr/>
          <a:lstStyle/>
          <a:p>
            <a:fld id="{E199A588-298B-44F2-9F19-C861AADBE5BE}" type="datetimeFigureOut">
              <a:rPr lang="ro-RO" smtClean="0"/>
              <a:t>31.03.2021</a:t>
            </a:fld>
            <a:endParaRPr lang="ro-RO"/>
          </a:p>
        </p:txBody>
      </p:sp>
      <p:sp>
        <p:nvSpPr>
          <p:cNvPr id="6" name="Footer Placeholder 5">
            <a:extLst>
              <a:ext uri="{FF2B5EF4-FFF2-40B4-BE49-F238E27FC236}">
                <a16:creationId xmlns:a16="http://schemas.microsoft.com/office/drawing/2014/main" id="{5BF0BE76-DD10-42D6-8383-805E361F78DE}"/>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1A604C95-BE72-471B-9CFD-FC4698A3DAA4}"/>
              </a:ext>
            </a:extLst>
          </p:cNvPr>
          <p:cNvSpPr>
            <a:spLocks noGrp="1"/>
          </p:cNvSpPr>
          <p:nvPr>
            <p:ph type="sldNum" sz="quarter" idx="12"/>
          </p:nvPr>
        </p:nvSpPr>
        <p:spPr/>
        <p:txBody>
          <a:bodyPr/>
          <a:lstStyle/>
          <a:p>
            <a:fld id="{3ED80351-F0BE-45B6-92F2-6BE7B898BEBA}" type="slidenum">
              <a:rPr lang="ro-RO" smtClean="0"/>
              <a:t>‹#›</a:t>
            </a:fld>
            <a:endParaRPr lang="ro-RO"/>
          </a:p>
        </p:txBody>
      </p:sp>
    </p:spTree>
    <p:extLst>
      <p:ext uri="{BB962C8B-B14F-4D97-AF65-F5344CB8AC3E}">
        <p14:creationId xmlns:p14="http://schemas.microsoft.com/office/powerpoint/2010/main" val="196462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6FF43D-3B4E-4A84-94E0-0B1F412C2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8FA49940-7B11-401F-92DA-06F93CE9AF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312DE791-4ED5-48AE-BB6C-3527C39270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9A588-298B-44F2-9F19-C861AADBE5BE}" type="datetimeFigureOut">
              <a:rPr lang="ro-RO" smtClean="0"/>
              <a:t>31.03.2021</a:t>
            </a:fld>
            <a:endParaRPr lang="ro-RO"/>
          </a:p>
        </p:txBody>
      </p:sp>
      <p:sp>
        <p:nvSpPr>
          <p:cNvPr id="5" name="Footer Placeholder 4">
            <a:extLst>
              <a:ext uri="{FF2B5EF4-FFF2-40B4-BE49-F238E27FC236}">
                <a16:creationId xmlns:a16="http://schemas.microsoft.com/office/drawing/2014/main" id="{6C27F111-4077-432A-8EF8-59F786ACBB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EBBAB707-9C6C-4449-A80A-A87EB50FB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80351-F0BE-45B6-92F2-6BE7B898BEBA}" type="slidenum">
              <a:rPr lang="ro-RO" smtClean="0"/>
              <a:t>‹#›</a:t>
            </a:fld>
            <a:endParaRPr lang="ro-RO"/>
          </a:p>
        </p:txBody>
      </p:sp>
    </p:spTree>
    <p:extLst>
      <p:ext uri="{BB962C8B-B14F-4D97-AF65-F5344CB8AC3E}">
        <p14:creationId xmlns:p14="http://schemas.microsoft.com/office/powerpoint/2010/main" val="2268400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edit.fekete@insp.gov.ro"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mailto:livia.cioran@insp.gov.ro" TargetMode="External"/><Relationship Id="rId4" Type="http://schemas.openxmlformats.org/officeDocument/2006/relationships/hyperlink" Target="mailto:alexandra.cucu@insp.gov.r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106A-7454-4493-8066-CADCA5DA24E4}"/>
              </a:ext>
            </a:extLst>
          </p:cNvPr>
          <p:cNvSpPr>
            <a:spLocks noGrp="1"/>
          </p:cNvSpPr>
          <p:nvPr>
            <p:ph type="ctrTitle"/>
          </p:nvPr>
        </p:nvSpPr>
        <p:spPr>
          <a:xfrm>
            <a:off x="1000664" y="2177249"/>
            <a:ext cx="10403456" cy="2503502"/>
          </a:xfrm>
        </p:spPr>
        <p:txBody>
          <a:bodyPr>
            <a:normAutofit fontScale="90000"/>
          </a:bodyPr>
          <a:lstStyle/>
          <a:p>
            <a:pPr marL="0" marR="0">
              <a:lnSpc>
                <a:spcPct val="107000"/>
              </a:lnSpc>
              <a:spcBef>
                <a:spcPts val="0"/>
              </a:spcBef>
              <a:spcAft>
                <a:spcPts val="0"/>
              </a:spcAft>
            </a:pPr>
            <a:br>
              <a:rPr lang="ro-RO"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br>
              <a:rPr lang="ro-RO"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br>
              <a:rPr lang="ro-RO" sz="32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r>
              <a:rPr lang="ro-RO" sz="67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Împreună pentru o lume mai echitabilă și mai sănătoasă !</a:t>
            </a:r>
            <a:br>
              <a:rPr lang="ro-RO" sz="32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br>
              <a:rPr lang="ro-RO" sz="32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br>
            <a:endParaRPr lang="ro-RO" sz="8800" dirty="0">
              <a:solidFill>
                <a:schemeClr val="accent1">
                  <a:lumMod val="50000"/>
                </a:schemeClr>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24A4AC28-ECFC-43C9-8B85-4CB00F274170}"/>
              </a:ext>
            </a:extLst>
          </p:cNvPr>
          <p:cNvSpPr>
            <a:spLocks noGrp="1"/>
          </p:cNvSpPr>
          <p:nvPr>
            <p:ph type="subTitle" idx="1"/>
          </p:nvPr>
        </p:nvSpPr>
        <p:spPr>
          <a:xfrm>
            <a:off x="579407" y="3731189"/>
            <a:ext cx="11033185" cy="2120971"/>
          </a:xfrm>
        </p:spPr>
        <p:txBody>
          <a:bodyPr>
            <a:normAutofit/>
          </a:bodyPr>
          <a:lstStyle/>
          <a:p>
            <a:r>
              <a:rPr lang="ro-RO" sz="3200" b="1" dirty="0">
                <a:solidFill>
                  <a:srgbClr val="FFFF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ro-RO" sz="3600" b="1" dirty="0">
                <a:solidFill>
                  <a:srgbClr val="FFFF8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Campanie IEC</a:t>
            </a:r>
          </a:p>
          <a:p>
            <a:r>
              <a:rPr lang="ro-RO" sz="3600" b="1" dirty="0">
                <a:solidFill>
                  <a:srgbClr val="FFFF57"/>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Ziua Mondială a Sănătății, 7 aprilie 2021</a:t>
            </a:r>
            <a:endParaRPr lang="ro-RO" sz="3600" dirty="0">
              <a:solidFill>
                <a:srgbClr val="FFFF57"/>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94311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8BB48B-02C2-4EA5-8D3F-6C240CF8E2FF}"/>
              </a:ext>
            </a:extLst>
          </p:cNvPr>
          <p:cNvSpPr>
            <a:spLocks noGrp="1"/>
          </p:cNvSpPr>
          <p:nvPr>
            <p:ph type="body" idx="1"/>
          </p:nvPr>
        </p:nvSpPr>
        <p:spPr>
          <a:xfrm>
            <a:off x="576588" y="1509379"/>
            <a:ext cx="5157787" cy="823912"/>
          </a:xfrm>
        </p:spPr>
        <p:txBody>
          <a:bodyPr>
            <a:normAutofit/>
          </a:bodyPr>
          <a:lstStyle/>
          <a:p>
            <a:r>
              <a:rPr lang="ro-RO" sz="3200" dirty="0">
                <a:solidFill>
                  <a:schemeClr val="bg1"/>
                </a:solidFill>
                <a:effectLst>
                  <a:outerShdw blurRad="38100" dist="38100" dir="2700000" algn="tl">
                    <a:srgbClr val="000000">
                      <a:alpha val="43137"/>
                    </a:srgbClr>
                  </a:outerShdw>
                </a:effectLst>
              </a:rPr>
              <a:t>Grupuri</a:t>
            </a:r>
            <a:r>
              <a:rPr lang="ro-RO" sz="2800" dirty="0">
                <a:solidFill>
                  <a:schemeClr val="bg1"/>
                </a:solidFill>
                <a:effectLst>
                  <a:outerShdw blurRad="38100" dist="38100" dir="2700000" algn="tl">
                    <a:srgbClr val="000000">
                      <a:alpha val="43137"/>
                    </a:srgbClr>
                  </a:outerShdw>
                </a:effectLst>
              </a:rPr>
              <a:t> țintă </a:t>
            </a:r>
          </a:p>
          <a:p>
            <a:endParaRPr lang="ro-RO" sz="2800" dirty="0">
              <a:solidFill>
                <a:schemeClr val="bg1"/>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05EC01F5-D6B1-47DA-9550-2B4C8B7E8CEA}"/>
              </a:ext>
            </a:extLst>
          </p:cNvPr>
          <p:cNvSpPr>
            <a:spLocks noGrp="1"/>
          </p:cNvSpPr>
          <p:nvPr>
            <p:ph sz="half" idx="2"/>
          </p:nvPr>
        </p:nvSpPr>
        <p:spPr>
          <a:xfrm>
            <a:off x="290405" y="1921335"/>
            <a:ext cx="5157787" cy="3684588"/>
          </a:xfrm>
        </p:spPr>
        <p:txBody>
          <a:bodyPr>
            <a:normAutofit/>
          </a:bodyPr>
          <a:lstStyle/>
          <a:p>
            <a:pPr algn="just"/>
            <a:r>
              <a:rPr lang="ro-RO" sz="2400" dirty="0">
                <a:solidFill>
                  <a:schemeClr val="bg1"/>
                </a:solidFill>
                <a:latin typeface="Calibri" panose="020F0502020204030204" pitchFamily="34" charset="0"/>
                <a:ea typeface="Calibri" panose="020F0502020204030204" pitchFamily="34" charset="0"/>
                <a:cs typeface="Arial" panose="020B0604020202020204" pitchFamily="34" charset="0"/>
              </a:rPr>
              <a:t>M</a:t>
            </a:r>
            <a:r>
              <a:rPr lang="ro-RO" sz="2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edicii de familie</a:t>
            </a:r>
          </a:p>
          <a:p>
            <a:pPr algn="just"/>
            <a:r>
              <a:rPr lang="ro-RO" sz="2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Asistenții medicali comunitari</a:t>
            </a:r>
          </a:p>
          <a:p>
            <a:pPr algn="just"/>
            <a:r>
              <a:rPr lang="ro-RO" sz="2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Mediatorii sanitari</a:t>
            </a:r>
          </a:p>
          <a:p>
            <a:pPr algn="just"/>
            <a:r>
              <a:rPr lang="ro-RO" sz="2400" dirty="0">
                <a:solidFill>
                  <a:schemeClr val="bg1"/>
                </a:solidFill>
                <a:effectLst/>
                <a:latin typeface="Calibri" panose="020F0502020204030204" pitchFamily="34" charset="0"/>
                <a:ea typeface="Calibri" panose="020F0502020204030204" pitchFamily="34" charset="0"/>
                <a:cs typeface="Arial" panose="020B0604020202020204" pitchFamily="34" charset="0"/>
              </a:rPr>
              <a:t>Farmaciștii </a:t>
            </a:r>
            <a:endParaRPr lang="ro-RO" sz="2400" dirty="0">
              <a:solidFill>
                <a:schemeClr val="bg1"/>
              </a:solidFill>
              <a:latin typeface="Calibri" panose="020F0502020204030204" pitchFamily="34" charset="0"/>
              <a:cs typeface="Arial" panose="020B0604020202020204" pitchFamily="34" charset="0"/>
            </a:endParaRPr>
          </a:p>
          <a:p>
            <a:endParaRPr lang="ro-RO" sz="2400" dirty="0">
              <a:solidFill>
                <a:schemeClr val="bg1"/>
              </a:solidFill>
            </a:endParaRPr>
          </a:p>
        </p:txBody>
      </p:sp>
      <p:pic>
        <p:nvPicPr>
          <p:cNvPr id="8" name="Picture 7">
            <a:extLst>
              <a:ext uri="{FF2B5EF4-FFF2-40B4-BE49-F238E27FC236}">
                <a16:creationId xmlns:a16="http://schemas.microsoft.com/office/drawing/2014/main" id="{BC402971-B9AA-4A88-976E-C8D568C2E8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977" y="252950"/>
            <a:ext cx="10524618" cy="6732641"/>
          </a:xfrm>
          <a:prstGeom prst="rect">
            <a:avLst/>
          </a:prstGeom>
        </p:spPr>
      </p:pic>
      <p:sp>
        <p:nvSpPr>
          <p:cNvPr id="11" name="Title 1">
            <a:extLst>
              <a:ext uri="{FF2B5EF4-FFF2-40B4-BE49-F238E27FC236}">
                <a16:creationId xmlns:a16="http://schemas.microsoft.com/office/drawing/2014/main" id="{9280D7E4-0914-4CB9-B1B5-3AFDE1084758}"/>
              </a:ext>
            </a:extLst>
          </p:cNvPr>
          <p:cNvSpPr txBox="1">
            <a:spLocks/>
          </p:cNvSpPr>
          <p:nvPr/>
        </p:nvSpPr>
        <p:spPr>
          <a:xfrm>
            <a:off x="1676400" y="252950"/>
            <a:ext cx="11408669" cy="14381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2500" b="1" dirty="0">
                <a:solidFill>
                  <a:schemeClr val="bg1"/>
                </a:solidFill>
                <a:effectLst>
                  <a:outerShdw blurRad="38100" dist="38100" dir="2700000" algn="tl">
                    <a:srgbClr val="000000">
                      <a:alpha val="43137"/>
                    </a:srgbClr>
                  </a:outerShdw>
                </a:effectLst>
                <a:latin typeface="Arial Black" panose="020B0A04020102020204" pitchFamily="34" charset="0"/>
                <a:ea typeface="+mn-ea"/>
                <a:cs typeface="+mn-cs"/>
              </a:rPr>
              <a:t>Automedicația și consumul de antibiotice – să</a:t>
            </a:r>
          </a:p>
          <a:p>
            <a:pPr algn="ctr"/>
            <a:r>
              <a:rPr lang="ro-RO" sz="2500" b="1" dirty="0">
                <a:solidFill>
                  <a:schemeClr val="bg1"/>
                </a:solidFill>
                <a:effectLst>
                  <a:outerShdw blurRad="38100" dist="38100" dir="2700000" algn="tl">
                    <a:srgbClr val="000000">
                      <a:alpha val="43137"/>
                    </a:srgbClr>
                  </a:outerShdw>
                </a:effectLst>
                <a:latin typeface="Arial Black" panose="020B0A04020102020204" pitchFamily="34" charset="0"/>
                <a:ea typeface="+mn-ea"/>
                <a:cs typeface="+mn-cs"/>
              </a:rPr>
              <a:t> cunoaștem recomandările personalului medical!</a:t>
            </a:r>
            <a:br>
              <a:rPr lang="ro-RO" sz="1800" dirty="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br>
            <a:r>
              <a:rPr lang="ro-RO" sz="2500" b="1" dirty="0">
                <a:solidFill>
                  <a:schemeClr val="bg1"/>
                </a:solidFill>
                <a:effectLst>
                  <a:outerShdw blurRad="38100" dist="38100" dir="2700000" algn="tl">
                    <a:srgbClr val="000000">
                      <a:alpha val="43137"/>
                    </a:srgbClr>
                  </a:outerShdw>
                </a:effectLst>
                <a:latin typeface="Arial Black" panose="020B0A04020102020204" pitchFamily="34" charset="0"/>
                <a:ea typeface="+mn-ea"/>
                <a:cs typeface="+mn-cs"/>
              </a:rPr>
              <a:t>August 2021 </a:t>
            </a:r>
            <a:br>
              <a:rPr lang="ro-RO" sz="2500" b="1" dirty="0">
                <a:solidFill>
                  <a:schemeClr val="bg1"/>
                </a:solidFill>
                <a:effectLst>
                  <a:outerShdw blurRad="38100" dist="38100" dir="2700000" algn="tl">
                    <a:srgbClr val="000000">
                      <a:alpha val="43137"/>
                    </a:srgbClr>
                  </a:outerShdw>
                </a:effectLst>
                <a:latin typeface="Arial Black" panose="020B0A04020102020204" pitchFamily="34" charset="0"/>
                <a:ea typeface="+mn-ea"/>
                <a:cs typeface="+mn-cs"/>
              </a:rPr>
            </a:br>
            <a:endParaRPr lang="ro-RO" sz="2500" b="1" dirty="0">
              <a:solidFill>
                <a:schemeClr val="bg1"/>
              </a:solidFill>
              <a:effectLst>
                <a:outerShdw blurRad="38100" dist="38100" dir="2700000" algn="tl">
                  <a:srgbClr val="000000">
                    <a:alpha val="43137"/>
                  </a:srgbClr>
                </a:outerShdw>
              </a:effectLst>
              <a:latin typeface="Arial Black" panose="020B0A04020102020204" pitchFamily="34" charset="0"/>
              <a:ea typeface="+mn-ea"/>
              <a:cs typeface="+mn-cs"/>
            </a:endParaRPr>
          </a:p>
        </p:txBody>
      </p:sp>
      <p:sp>
        <p:nvSpPr>
          <p:cNvPr id="16" name="Text Placeholder 4">
            <a:extLst>
              <a:ext uri="{FF2B5EF4-FFF2-40B4-BE49-F238E27FC236}">
                <a16:creationId xmlns:a16="http://schemas.microsoft.com/office/drawing/2014/main" id="{70C0B03D-EE80-4684-A7A1-957D39A2257E}"/>
              </a:ext>
            </a:extLst>
          </p:cNvPr>
          <p:cNvSpPr txBox="1">
            <a:spLocks/>
          </p:cNvSpPr>
          <p:nvPr/>
        </p:nvSpPr>
        <p:spPr>
          <a:xfrm>
            <a:off x="5734376" y="1825640"/>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o-RO" sz="3200" dirty="0">
                <a:solidFill>
                  <a:schemeClr val="bg1"/>
                </a:solidFill>
                <a:effectLst>
                  <a:outerShdw blurRad="38100" dist="38100" dir="2700000" algn="tl">
                    <a:srgbClr val="000000">
                      <a:alpha val="43137"/>
                    </a:srgbClr>
                  </a:outerShdw>
                </a:effectLst>
              </a:rPr>
              <a:t>Mesaje </a:t>
            </a:r>
          </a:p>
          <a:p>
            <a:endParaRPr lang="ro-RO" sz="3200" dirty="0">
              <a:solidFill>
                <a:schemeClr val="bg1"/>
              </a:solidFill>
              <a:effectLst>
                <a:outerShdw blurRad="38100" dist="38100" dir="2700000" algn="tl">
                  <a:srgbClr val="000000">
                    <a:alpha val="43137"/>
                  </a:srgbClr>
                </a:outerShdw>
              </a:effectLst>
            </a:endParaRPr>
          </a:p>
        </p:txBody>
      </p:sp>
      <p:sp>
        <p:nvSpPr>
          <p:cNvPr id="17" name="Content Placeholder 5">
            <a:extLst>
              <a:ext uri="{FF2B5EF4-FFF2-40B4-BE49-F238E27FC236}">
                <a16:creationId xmlns:a16="http://schemas.microsoft.com/office/drawing/2014/main" id="{E2008367-D11F-49D0-B6A0-EEF365201057}"/>
              </a:ext>
            </a:extLst>
          </p:cNvPr>
          <p:cNvSpPr txBox="1">
            <a:spLocks/>
          </p:cNvSpPr>
          <p:nvPr/>
        </p:nvSpPr>
        <p:spPr>
          <a:xfrm>
            <a:off x="5734375" y="2103411"/>
            <a:ext cx="5748513" cy="47780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pPr>
            <a:r>
              <a:rPr lang="ro-RO" sz="1600" dirty="0">
                <a:latin typeface="Calibri" panose="020F0502020204030204" pitchFamily="34" charset="0"/>
                <a:ea typeface="Calibri" panose="020F0502020204030204" pitchFamily="34" charset="0"/>
                <a:cs typeface="Arial" panose="020B0604020202020204" pitchFamily="34" charset="0"/>
              </a:rPr>
              <a:t>Utilizarea nesigură a medicamentelor afectează persoanele vulnerabile ! </a:t>
            </a:r>
            <a:endParaRPr lang="ro-RO" sz="1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pPr>
            <a:r>
              <a:rPr lang="ro-RO" sz="1600" dirty="0">
                <a:latin typeface="Calibri" panose="020F0502020204030204" pitchFamily="34" charset="0"/>
                <a:ea typeface="Calibri" panose="020F0502020204030204" pitchFamily="34" charset="0"/>
                <a:cs typeface="Arial" panose="020B0604020202020204" pitchFamily="34" charset="0"/>
              </a:rPr>
              <a:t>Informează-le despre importanța medicației la prescripția medicului  și recomandărilor personalului sanitar!</a:t>
            </a:r>
            <a:endParaRPr lang="ro-RO" sz="1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pPr>
            <a:r>
              <a:rPr lang="ro-RO" sz="1400" dirty="0">
                <a:latin typeface="TimesNewRomanPSMT"/>
                <a:ea typeface="Calibri" panose="020F0502020204030204" pitchFamily="34" charset="0"/>
                <a:cs typeface="TimesNewRomanPSMT"/>
              </a:rPr>
              <a:t> </a:t>
            </a:r>
            <a:r>
              <a:rPr lang="ro-RO" sz="1600" dirty="0">
                <a:latin typeface="Calibri" panose="020F0502020204030204" pitchFamily="34" charset="0"/>
                <a:ea typeface="Calibri" panose="020F0502020204030204" pitchFamily="34" charset="0"/>
                <a:cs typeface="Arial" panose="020B0604020202020204" pitchFamily="34" charset="0"/>
              </a:rPr>
              <a:t>Înainte de a le  prescrie, elibera  sau administra medicația, verifică dacă:</a:t>
            </a:r>
            <a:endParaRPr lang="ro-RO" sz="1200" dirty="0">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spcBef>
                <a:spcPts val="0"/>
              </a:spcBef>
            </a:pPr>
            <a:r>
              <a:rPr lang="ro-RO" sz="1600" dirty="0">
                <a:latin typeface="Calibri" panose="020F0502020204030204" pitchFamily="34" charset="0"/>
                <a:ea typeface="Calibri" panose="020F0502020204030204" pitchFamily="34" charset="0"/>
                <a:cs typeface="Arial" panose="020B0604020202020204" pitchFamily="34" charset="0"/>
              </a:rPr>
              <a:t>medicația este potrivită pentru pacient </a:t>
            </a:r>
            <a:endParaRPr lang="ro-RO" sz="1200" dirty="0">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spcBef>
                <a:spcPts val="0"/>
              </a:spcBef>
            </a:pPr>
            <a:r>
              <a:rPr lang="ro-RO" sz="1600" dirty="0">
                <a:latin typeface="Calibri" panose="020F0502020204030204" pitchFamily="34" charset="0"/>
                <a:ea typeface="Calibri" panose="020F0502020204030204" pitchFamily="34" charset="0"/>
                <a:cs typeface="Arial" panose="020B0604020202020204" pitchFamily="34" charset="0"/>
              </a:rPr>
              <a:t>calea de administrare a medicamentului este corectă</a:t>
            </a:r>
            <a:endParaRPr lang="ro-RO" sz="1200" dirty="0">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spcBef>
                <a:spcPts val="0"/>
              </a:spcBef>
            </a:pPr>
            <a:r>
              <a:rPr lang="ro-RO" sz="1600" dirty="0">
                <a:latin typeface="Calibri" panose="020F0502020204030204" pitchFamily="34" charset="0"/>
                <a:ea typeface="Calibri" panose="020F0502020204030204" pitchFamily="34" charset="0"/>
                <a:cs typeface="Arial" panose="020B0604020202020204" pitchFamily="34" charset="0"/>
              </a:rPr>
              <a:t>dozele administrate sunt adecvate </a:t>
            </a:r>
            <a:endParaRPr lang="ro-RO" sz="1200" dirty="0">
              <a:latin typeface="Calibri" panose="020F0502020204030204" pitchFamily="34" charset="0"/>
              <a:ea typeface="Calibri" panose="020F0502020204030204" pitchFamily="34" charset="0"/>
              <a:cs typeface="Arial" panose="020B0604020202020204" pitchFamily="34" charset="0"/>
            </a:endParaRPr>
          </a:p>
          <a:p>
            <a:pPr lvl="1" algn="just">
              <a:lnSpc>
                <a:spcPct val="107000"/>
              </a:lnSpc>
              <a:spcBef>
                <a:spcPts val="0"/>
              </a:spcBef>
            </a:pPr>
            <a:r>
              <a:rPr lang="ro-RO" sz="1600" dirty="0">
                <a:latin typeface="Calibri" panose="020F0502020204030204" pitchFamily="34" charset="0"/>
                <a:ea typeface="Calibri" panose="020F0502020204030204" pitchFamily="34" charset="0"/>
                <a:cs typeface="Arial" panose="020B0604020202020204" pitchFamily="34" charset="0"/>
              </a:rPr>
              <a:t>intervalul de administrare prescris este optim.</a:t>
            </a:r>
            <a:endParaRPr lang="ro-RO" sz="1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pPr>
            <a:r>
              <a:rPr lang="ro-RO" sz="1600" dirty="0">
                <a:latin typeface="Calibri" panose="020F0502020204030204" pitchFamily="34" charset="0"/>
                <a:ea typeface="Calibri" panose="020F0502020204030204" pitchFamily="34" charset="0"/>
                <a:cs typeface="Arial" panose="020B0604020202020204" pitchFamily="34" charset="0"/>
              </a:rPr>
              <a:t>După prescriere și la eliberarea medicației, informează pacientul cum să își administreze corect medicamentele!</a:t>
            </a:r>
            <a:endParaRPr lang="ro-RO" sz="12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buFont typeface="Arial" panose="020B0604020202020204" pitchFamily="34" charset="0"/>
              <a:buNone/>
              <a:tabLst>
                <a:tab pos="0" algn="l"/>
              </a:tabLst>
            </a:pPr>
            <a:r>
              <a:rPr lang="ro-RO" sz="1600" dirty="0">
                <a:latin typeface="Calibri" panose="020F0502020204030204" pitchFamily="34" charset="0"/>
                <a:ea typeface="Calibri" panose="020F0502020204030204" pitchFamily="34" charset="0"/>
                <a:cs typeface="Arial" panose="020B0604020202020204" pitchFamily="34" charset="0"/>
              </a:rPr>
              <a:t>                                   </a:t>
            </a:r>
            <a:endParaRPr lang="ro-RO" sz="12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tabLst>
                <a:tab pos="342900" algn="l"/>
                <a:tab pos="914400" algn="l"/>
              </a:tabLst>
            </a:pPr>
            <a:r>
              <a:rPr lang="ro-RO" sz="1600" dirty="0">
                <a:latin typeface="Calibri" panose="020F0502020204030204" pitchFamily="34" charset="0"/>
                <a:ea typeface="Calibri" panose="020F0502020204030204" pitchFamily="34" charset="0"/>
                <a:cs typeface="Arial" panose="020B0604020202020204" pitchFamily="34" charset="0"/>
              </a:rPr>
              <a:t>Doar împreună putem acționa pentru o comunitate mai echitabilă și mai sănătoasă - </a:t>
            </a:r>
            <a:r>
              <a:rPr lang="ro-RO" sz="1600" b="1" i="1" dirty="0">
                <a:latin typeface="Calibri" panose="020F0502020204030204" pitchFamily="34" charset="0"/>
                <a:ea typeface="Calibri" panose="020F0502020204030204" pitchFamily="34" charset="0"/>
                <a:cs typeface="Arial" panose="020B0604020202020204" pitchFamily="34" charset="0"/>
              </a:rPr>
              <a:t>Acționează și tu</a:t>
            </a:r>
            <a:r>
              <a:rPr lang="ro-RO" sz="1600" dirty="0">
                <a:latin typeface="Calibri" panose="020F0502020204030204" pitchFamily="34" charset="0"/>
                <a:ea typeface="Calibri" panose="020F0502020204030204" pitchFamily="34" charset="0"/>
                <a:cs typeface="Arial" panose="020B0604020202020204" pitchFamily="34" charset="0"/>
              </a:rPr>
              <a:t>, pentru a reduce inechitățile în comunitățile pentru care lucrezi. </a:t>
            </a:r>
            <a:endParaRPr lang="ro-RO" sz="1200" dirty="0">
              <a:latin typeface="Calibri" panose="020F0502020204030204" pitchFamily="34" charset="0"/>
              <a:ea typeface="Calibri" panose="020F0502020204030204" pitchFamily="34" charset="0"/>
              <a:cs typeface="Arial" panose="020B0604020202020204" pitchFamily="34" charset="0"/>
            </a:endParaRPr>
          </a:p>
          <a:p>
            <a:endParaRPr lang="ro-RO" dirty="0"/>
          </a:p>
        </p:txBody>
      </p:sp>
    </p:spTree>
    <p:extLst>
      <p:ext uri="{BB962C8B-B14F-4D97-AF65-F5344CB8AC3E}">
        <p14:creationId xmlns:p14="http://schemas.microsoft.com/office/powerpoint/2010/main" val="98133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8BB48B-02C2-4EA5-8D3F-6C240CF8E2FF}"/>
              </a:ext>
            </a:extLst>
          </p:cNvPr>
          <p:cNvSpPr>
            <a:spLocks noGrp="1"/>
          </p:cNvSpPr>
          <p:nvPr>
            <p:ph type="body" idx="1"/>
          </p:nvPr>
        </p:nvSpPr>
        <p:spPr>
          <a:xfrm>
            <a:off x="532158" y="1420089"/>
            <a:ext cx="5157787" cy="823912"/>
          </a:xfrm>
        </p:spPr>
        <p:txBody>
          <a:bodyPr>
            <a:normAutofit/>
          </a:bodyPr>
          <a:lstStyle/>
          <a:p>
            <a:r>
              <a:rPr lang="ro-RO" sz="3200" dirty="0">
                <a:solidFill>
                  <a:srgbClr val="814A5F"/>
                </a:solidFill>
              </a:rPr>
              <a:t>Grupuri țintă </a:t>
            </a:r>
          </a:p>
          <a:p>
            <a:endParaRPr lang="ro-RO" sz="3200" dirty="0">
              <a:solidFill>
                <a:srgbClr val="814A5F"/>
              </a:solidFill>
            </a:endParaRPr>
          </a:p>
        </p:txBody>
      </p:sp>
      <p:sp>
        <p:nvSpPr>
          <p:cNvPr id="4" name="Content Placeholder 3">
            <a:extLst>
              <a:ext uri="{FF2B5EF4-FFF2-40B4-BE49-F238E27FC236}">
                <a16:creationId xmlns:a16="http://schemas.microsoft.com/office/drawing/2014/main" id="{05EC01F5-D6B1-47DA-9550-2B4C8B7E8CEA}"/>
              </a:ext>
            </a:extLst>
          </p:cNvPr>
          <p:cNvSpPr>
            <a:spLocks noGrp="1"/>
          </p:cNvSpPr>
          <p:nvPr>
            <p:ph sz="half" idx="2"/>
          </p:nvPr>
        </p:nvSpPr>
        <p:spPr>
          <a:xfrm>
            <a:off x="430779" y="1883372"/>
            <a:ext cx="4444322" cy="3684588"/>
          </a:xfrm>
        </p:spPr>
        <p:txBody>
          <a:bodyPr>
            <a:normAutofit/>
          </a:bodyPr>
          <a:lstStyle/>
          <a:p>
            <a:pPr algn="just"/>
            <a:r>
              <a:rPr lang="ro-RO" sz="2400" dirty="0">
                <a:solidFill>
                  <a:srgbClr val="814A5F"/>
                </a:solidFill>
                <a:latin typeface="Calibri" panose="020F0502020204030204" pitchFamily="34" charset="0"/>
                <a:ea typeface="Calibri" panose="020F0502020204030204" pitchFamily="34" charset="0"/>
                <a:cs typeface="Arial" panose="020B0604020202020204" pitchFamily="34" charset="0"/>
              </a:rPr>
              <a:t>M</a:t>
            </a:r>
            <a:r>
              <a:rPr lang="ro-RO" sz="2400" dirty="0">
                <a:solidFill>
                  <a:srgbClr val="814A5F"/>
                </a:solidFill>
                <a:effectLst/>
                <a:latin typeface="Calibri" panose="020F0502020204030204" pitchFamily="34" charset="0"/>
                <a:ea typeface="Calibri" panose="020F0502020204030204" pitchFamily="34" charset="0"/>
                <a:cs typeface="Arial" panose="020B0604020202020204" pitchFamily="34" charset="0"/>
              </a:rPr>
              <a:t>edicii de familie</a:t>
            </a:r>
          </a:p>
          <a:p>
            <a:pPr algn="just"/>
            <a:r>
              <a:rPr lang="ro-RO" sz="2400" dirty="0">
                <a:solidFill>
                  <a:srgbClr val="814A5F"/>
                </a:solidFill>
                <a:effectLst/>
                <a:latin typeface="Calibri" panose="020F0502020204030204" pitchFamily="34" charset="0"/>
                <a:ea typeface="Calibri" panose="020F0502020204030204" pitchFamily="34" charset="0"/>
                <a:cs typeface="Arial" panose="020B0604020202020204" pitchFamily="34" charset="0"/>
              </a:rPr>
              <a:t>Asistenții medicali comunitari</a:t>
            </a:r>
          </a:p>
          <a:p>
            <a:pPr algn="just"/>
            <a:r>
              <a:rPr lang="ro-RO" sz="2400" dirty="0">
                <a:solidFill>
                  <a:srgbClr val="814A5F"/>
                </a:solidFill>
                <a:effectLst/>
                <a:latin typeface="Calibri" panose="020F0502020204030204" pitchFamily="34" charset="0"/>
                <a:ea typeface="Calibri" panose="020F0502020204030204" pitchFamily="34" charset="0"/>
                <a:cs typeface="Arial" panose="020B0604020202020204" pitchFamily="34" charset="0"/>
              </a:rPr>
              <a:t>Mediatorii sanitari</a:t>
            </a:r>
          </a:p>
          <a:p>
            <a:pPr algn="just"/>
            <a:r>
              <a:rPr lang="ro-RO" sz="2400" dirty="0">
                <a:solidFill>
                  <a:srgbClr val="814A5F"/>
                </a:solidFill>
                <a:effectLst/>
                <a:latin typeface="Calibri" panose="020F0502020204030204" pitchFamily="34" charset="0"/>
                <a:ea typeface="Calibri" panose="020F0502020204030204" pitchFamily="34" charset="0"/>
                <a:cs typeface="Arial" panose="020B0604020202020204" pitchFamily="34" charset="0"/>
              </a:rPr>
              <a:t>Decidenții din primării și alte autorități publice locale</a:t>
            </a:r>
            <a:endParaRPr lang="ro-RO" sz="2400" dirty="0">
              <a:solidFill>
                <a:srgbClr val="814A5F"/>
              </a:solidFill>
              <a:latin typeface="Calibri" panose="020F0502020204030204" pitchFamily="34" charset="0"/>
              <a:cs typeface="Arial" panose="020B0604020202020204" pitchFamily="34" charset="0"/>
            </a:endParaRPr>
          </a:p>
          <a:p>
            <a:endParaRPr lang="ro-RO" sz="2400" dirty="0">
              <a:solidFill>
                <a:srgbClr val="814A5F"/>
              </a:solidFill>
            </a:endParaRPr>
          </a:p>
        </p:txBody>
      </p:sp>
      <p:pic>
        <p:nvPicPr>
          <p:cNvPr id="8" name="Picture 7">
            <a:extLst>
              <a:ext uri="{FF2B5EF4-FFF2-40B4-BE49-F238E27FC236}">
                <a16:creationId xmlns:a16="http://schemas.microsoft.com/office/drawing/2014/main" id="{9801B51F-FBDE-41C3-8AFE-1E499CE47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623" y="0"/>
            <a:ext cx="10515599" cy="6858000"/>
          </a:xfrm>
          <a:prstGeom prst="rect">
            <a:avLst/>
          </a:prstGeom>
        </p:spPr>
      </p:pic>
      <p:sp>
        <p:nvSpPr>
          <p:cNvPr id="11" name="Title 1">
            <a:extLst>
              <a:ext uri="{FF2B5EF4-FFF2-40B4-BE49-F238E27FC236}">
                <a16:creationId xmlns:a16="http://schemas.microsoft.com/office/drawing/2014/main" id="{A5EDE8EB-D035-4FD1-8F96-52BEFF5C71A9}"/>
              </a:ext>
            </a:extLst>
          </p:cNvPr>
          <p:cNvSpPr txBox="1">
            <a:spLocks/>
          </p:cNvSpPr>
          <p:nvPr/>
        </p:nvSpPr>
        <p:spPr>
          <a:xfrm>
            <a:off x="1676400" y="10477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2500" b="1" dirty="0">
                <a:solidFill>
                  <a:srgbClr val="814A5F"/>
                </a:solidFill>
                <a:effectLst>
                  <a:outerShdw blurRad="38100" dist="38100" dir="2700000" algn="tl">
                    <a:srgbClr val="000000">
                      <a:alpha val="43137"/>
                    </a:srgbClr>
                  </a:outerShdw>
                </a:effectLst>
                <a:latin typeface="Arial Black" panose="020B0A04020102020204" pitchFamily="34" charset="0"/>
                <a:ea typeface="+mn-ea"/>
                <a:cs typeface="+mn-cs"/>
              </a:rPr>
              <a:t>Sănătatea femeilor – drepturi și responsabilități!</a:t>
            </a:r>
            <a:br>
              <a:rPr lang="ro-RO" sz="2500" b="1" dirty="0">
                <a:solidFill>
                  <a:srgbClr val="814A5F"/>
                </a:solidFill>
                <a:effectLst>
                  <a:outerShdw blurRad="38100" dist="38100" dir="2700000" algn="tl">
                    <a:srgbClr val="000000">
                      <a:alpha val="43137"/>
                    </a:srgbClr>
                  </a:outerShdw>
                </a:effectLst>
                <a:latin typeface="Arial Black" panose="020B0A04020102020204" pitchFamily="34" charset="0"/>
                <a:ea typeface="+mn-ea"/>
                <a:cs typeface="+mn-cs"/>
              </a:rPr>
            </a:br>
            <a:r>
              <a:rPr lang="ro-RO" sz="2500" b="1" dirty="0">
                <a:solidFill>
                  <a:srgbClr val="814A5F"/>
                </a:solidFill>
                <a:effectLst>
                  <a:outerShdw blurRad="38100" dist="38100" dir="2700000" algn="tl">
                    <a:srgbClr val="000000">
                      <a:alpha val="43137"/>
                    </a:srgbClr>
                  </a:outerShdw>
                </a:effectLst>
                <a:latin typeface="Arial Black" panose="020B0A04020102020204" pitchFamily="34" charset="0"/>
                <a:ea typeface="+mn-ea"/>
                <a:cs typeface="+mn-cs"/>
              </a:rPr>
              <a:t>Septembrie  2021 </a:t>
            </a:r>
            <a:br>
              <a:rPr lang="ro-RO" sz="2500" b="1" dirty="0">
                <a:solidFill>
                  <a:srgbClr val="814A5F"/>
                </a:solidFill>
                <a:effectLst>
                  <a:outerShdw blurRad="38100" dist="38100" dir="2700000" algn="tl">
                    <a:srgbClr val="000000">
                      <a:alpha val="43137"/>
                    </a:srgbClr>
                  </a:outerShdw>
                </a:effectLst>
                <a:latin typeface="Arial Black" panose="020B0A04020102020204" pitchFamily="34" charset="0"/>
                <a:ea typeface="+mn-ea"/>
                <a:cs typeface="+mn-cs"/>
              </a:rPr>
            </a:br>
            <a:endParaRPr lang="ro-RO" sz="2500" b="1" dirty="0">
              <a:solidFill>
                <a:srgbClr val="814A5F"/>
              </a:solidFill>
              <a:effectLst>
                <a:outerShdw blurRad="38100" dist="38100" dir="2700000" algn="tl">
                  <a:srgbClr val="000000">
                    <a:alpha val="43137"/>
                  </a:srgbClr>
                </a:outerShdw>
              </a:effectLst>
              <a:latin typeface="Arial Black" panose="020B0A04020102020204" pitchFamily="34" charset="0"/>
              <a:ea typeface="+mn-ea"/>
              <a:cs typeface="+mn-cs"/>
            </a:endParaRPr>
          </a:p>
        </p:txBody>
      </p:sp>
      <p:sp>
        <p:nvSpPr>
          <p:cNvPr id="16" name="Text Placeholder 4">
            <a:extLst>
              <a:ext uri="{FF2B5EF4-FFF2-40B4-BE49-F238E27FC236}">
                <a16:creationId xmlns:a16="http://schemas.microsoft.com/office/drawing/2014/main" id="{0AAC497A-9D57-4D35-A99C-BB64DF317D9F}"/>
              </a:ext>
            </a:extLst>
          </p:cNvPr>
          <p:cNvSpPr txBox="1">
            <a:spLocks/>
          </p:cNvSpPr>
          <p:nvPr/>
        </p:nvSpPr>
        <p:spPr>
          <a:xfrm>
            <a:off x="5522917" y="1244899"/>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o-RO" sz="3200" dirty="0">
                <a:solidFill>
                  <a:srgbClr val="814A5F"/>
                </a:solidFill>
                <a:effectLst>
                  <a:outerShdw blurRad="38100" dist="38100" dir="2700000" algn="tl">
                    <a:srgbClr val="000000">
                      <a:alpha val="43137"/>
                    </a:srgbClr>
                  </a:outerShdw>
                </a:effectLst>
              </a:rPr>
              <a:t>Mesaje</a:t>
            </a:r>
            <a:r>
              <a:rPr lang="ro-RO" sz="2800" dirty="0">
                <a:solidFill>
                  <a:srgbClr val="814A5F"/>
                </a:solidFill>
                <a:effectLst>
                  <a:outerShdw blurRad="38100" dist="38100" dir="2700000" algn="tl">
                    <a:srgbClr val="000000">
                      <a:alpha val="43137"/>
                    </a:srgbClr>
                  </a:outerShdw>
                </a:effectLst>
              </a:rPr>
              <a:t> </a:t>
            </a:r>
          </a:p>
          <a:p>
            <a:endParaRPr lang="ro-RO" sz="2800" dirty="0">
              <a:solidFill>
                <a:srgbClr val="814A5F"/>
              </a:solidFill>
              <a:effectLst>
                <a:outerShdw blurRad="38100" dist="38100" dir="2700000" algn="tl">
                  <a:srgbClr val="000000">
                    <a:alpha val="43137"/>
                  </a:srgbClr>
                </a:outerShdw>
              </a:effectLst>
            </a:endParaRPr>
          </a:p>
        </p:txBody>
      </p:sp>
      <p:sp>
        <p:nvSpPr>
          <p:cNvPr id="17" name="Content Placeholder 5">
            <a:extLst>
              <a:ext uri="{FF2B5EF4-FFF2-40B4-BE49-F238E27FC236}">
                <a16:creationId xmlns:a16="http://schemas.microsoft.com/office/drawing/2014/main" id="{6DB8E6F9-7936-421E-B425-1C1D75AAABDC}"/>
              </a:ext>
            </a:extLst>
          </p:cNvPr>
          <p:cNvSpPr txBox="1">
            <a:spLocks/>
          </p:cNvSpPr>
          <p:nvPr/>
        </p:nvSpPr>
        <p:spPr>
          <a:xfrm>
            <a:off x="5732940" y="1883372"/>
            <a:ext cx="5541264" cy="427827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pPr>
            <a:r>
              <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rPr>
              <a:t>Toate femeile din comunitățile vulnerabile au dreptul la sănătate ! </a:t>
            </a:r>
          </a:p>
          <a:p>
            <a:pPr marL="0" indent="0" algn="just">
              <a:lnSpc>
                <a:spcPct val="107000"/>
              </a:lnSpc>
              <a:spcBef>
                <a:spcPts val="0"/>
              </a:spcBef>
              <a:buFont typeface="Arial" panose="020B0604020202020204" pitchFamily="34" charset="0"/>
              <a:buNone/>
            </a:pPr>
            <a:endParaRPr lang="ro-RO"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buFont typeface="Arial" panose="020B0604020202020204" pitchFamily="34" charset="0"/>
              <a:buNone/>
            </a:pPr>
            <a:endParaRPr lang="ro-RO"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pPr>
            <a:r>
              <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rPr>
              <a:t>Acționează și tu pentru ca femeile din comunitatea pentru care lucrezi să poată beneficia de informare privind sănătatea lor, inclusiv sănătatea reproducerii, intervenții preventive și îndrumare către serviciile de sănătate de  care au nevoie !</a:t>
            </a:r>
            <a:endParaRPr lang="ro-RO"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buFont typeface="Arial" panose="020B0604020202020204" pitchFamily="34" charset="0"/>
              <a:buNone/>
            </a:pPr>
            <a:r>
              <a:rPr lang="ro-RO" sz="1800" dirty="0">
                <a:solidFill>
                  <a:schemeClr val="bg1"/>
                </a:solidFill>
                <a:latin typeface="TimesNewRomanPSMT"/>
                <a:ea typeface="Calibri" panose="020F0502020204030204" pitchFamily="34" charset="0"/>
                <a:cs typeface="TimesNewRomanPSMT"/>
              </a:rPr>
              <a:t> </a:t>
            </a:r>
            <a:endParaRPr lang="ro-RO"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buFont typeface="Arial" panose="020B0604020202020204" pitchFamily="34" charset="0"/>
              <a:buNone/>
              <a:tabLst>
                <a:tab pos="0" algn="l"/>
              </a:tabLst>
            </a:pPr>
            <a:r>
              <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rPr>
              <a:t>                                   </a:t>
            </a:r>
            <a:endParaRPr lang="ro-RO"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tabLst>
                <a:tab pos="342900" algn="l"/>
                <a:tab pos="914400" algn="l"/>
              </a:tabLst>
            </a:pPr>
            <a:r>
              <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rPr>
              <a:t>Doar împreună putem acționa pentru o comunitate mai echitabilă și mai sănătoasă- </a:t>
            </a:r>
            <a:r>
              <a:rPr lang="ro-RO" sz="2000" i="1" dirty="0">
                <a:solidFill>
                  <a:schemeClr val="bg1"/>
                </a:solidFill>
                <a:latin typeface="Calibri" panose="020F0502020204030204" pitchFamily="34" charset="0"/>
                <a:ea typeface="Calibri" panose="020F0502020204030204" pitchFamily="34" charset="0"/>
                <a:cs typeface="Arial" panose="020B0604020202020204" pitchFamily="34" charset="0"/>
              </a:rPr>
              <a:t>Acționează  și tu</a:t>
            </a:r>
            <a:r>
              <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rPr>
              <a:t>, pentru a reduce inechitățile în comunitățile pentru care lucrezi. </a:t>
            </a:r>
            <a:endParaRPr lang="ro-RO" sz="16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endParaRPr lang="ro-RO" sz="3200" dirty="0">
              <a:solidFill>
                <a:schemeClr val="bg1"/>
              </a:solidFill>
            </a:endParaRPr>
          </a:p>
        </p:txBody>
      </p:sp>
    </p:spTree>
    <p:extLst>
      <p:ext uri="{BB962C8B-B14F-4D97-AF65-F5344CB8AC3E}">
        <p14:creationId xmlns:p14="http://schemas.microsoft.com/office/powerpoint/2010/main" val="2537089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8BB48B-02C2-4EA5-8D3F-6C240CF8E2FF}"/>
              </a:ext>
            </a:extLst>
          </p:cNvPr>
          <p:cNvSpPr>
            <a:spLocks noGrp="1"/>
          </p:cNvSpPr>
          <p:nvPr>
            <p:ph type="body" idx="1"/>
          </p:nvPr>
        </p:nvSpPr>
        <p:spPr>
          <a:xfrm>
            <a:off x="597179" y="1447223"/>
            <a:ext cx="5157787" cy="823912"/>
          </a:xfrm>
        </p:spPr>
        <p:txBody>
          <a:bodyPr>
            <a:normAutofit/>
          </a:bodyPr>
          <a:lstStyle/>
          <a:p>
            <a:r>
              <a:rPr lang="ro-RO" sz="3200" dirty="0">
                <a:solidFill>
                  <a:srgbClr val="CAAC01"/>
                </a:solidFill>
                <a:effectLst>
                  <a:outerShdw blurRad="38100" dist="38100" dir="2700000" algn="tl">
                    <a:srgbClr val="000000">
                      <a:alpha val="43137"/>
                    </a:srgbClr>
                  </a:outerShdw>
                </a:effectLst>
              </a:rPr>
              <a:t>Grupuri țintă </a:t>
            </a:r>
          </a:p>
          <a:p>
            <a:endParaRPr lang="ro-RO" sz="3200" dirty="0">
              <a:solidFill>
                <a:srgbClr val="CAAC01"/>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05EC01F5-D6B1-47DA-9550-2B4C8B7E8CEA}"/>
              </a:ext>
            </a:extLst>
          </p:cNvPr>
          <p:cNvSpPr>
            <a:spLocks noGrp="1"/>
          </p:cNvSpPr>
          <p:nvPr>
            <p:ph sz="half" idx="2"/>
          </p:nvPr>
        </p:nvSpPr>
        <p:spPr>
          <a:xfrm>
            <a:off x="541199" y="2006036"/>
            <a:ext cx="5157787" cy="3684588"/>
          </a:xfrm>
        </p:spPr>
        <p:txBody>
          <a:bodyPr>
            <a:normAutofit lnSpcReduction="10000"/>
          </a:bodyPr>
          <a:lstStyle/>
          <a:p>
            <a:pPr algn="just"/>
            <a:r>
              <a:rPr lang="ro-RO" sz="2400" dirty="0">
                <a:latin typeface="Calibri" panose="020F0502020204030204" pitchFamily="34" charset="0"/>
                <a:ea typeface="Calibri" panose="020F0502020204030204" pitchFamily="34" charset="0"/>
                <a:cs typeface="Arial" panose="020B0604020202020204" pitchFamily="34" charset="0"/>
              </a:rPr>
              <a:t>M</a:t>
            </a:r>
            <a:r>
              <a:rPr lang="ro-RO" sz="2400" dirty="0">
                <a:effectLst/>
                <a:latin typeface="Calibri" panose="020F0502020204030204" pitchFamily="34" charset="0"/>
                <a:ea typeface="Calibri" panose="020F0502020204030204" pitchFamily="34" charset="0"/>
                <a:cs typeface="Arial" panose="020B0604020202020204" pitchFamily="34" charset="0"/>
              </a:rPr>
              <a:t>edicii de familie</a:t>
            </a:r>
          </a:p>
          <a:p>
            <a:pPr algn="just"/>
            <a:r>
              <a:rPr lang="ro-RO" sz="2400" dirty="0">
                <a:effectLst/>
                <a:latin typeface="Calibri" panose="020F0502020204030204" pitchFamily="34" charset="0"/>
                <a:ea typeface="Calibri" panose="020F0502020204030204" pitchFamily="34" charset="0"/>
                <a:cs typeface="Arial" panose="020B0604020202020204" pitchFamily="34" charset="0"/>
              </a:rPr>
              <a:t>Asistenții medicali comunitari</a:t>
            </a:r>
          </a:p>
          <a:p>
            <a:pPr algn="just"/>
            <a:r>
              <a:rPr lang="ro-RO" sz="2400" dirty="0">
                <a:effectLst/>
                <a:latin typeface="Calibri" panose="020F0502020204030204" pitchFamily="34" charset="0"/>
                <a:ea typeface="Calibri" panose="020F0502020204030204" pitchFamily="34" charset="0"/>
                <a:cs typeface="Arial" panose="020B0604020202020204" pitchFamily="34" charset="0"/>
              </a:rPr>
              <a:t>Mediatorii sanitari</a:t>
            </a:r>
          </a:p>
          <a:p>
            <a:pPr algn="just"/>
            <a:r>
              <a:rPr lang="ro-RO" sz="2400" dirty="0">
                <a:effectLst/>
                <a:latin typeface="Calibri" panose="020F0502020204030204" pitchFamily="34" charset="0"/>
                <a:ea typeface="Calibri" panose="020F0502020204030204" pitchFamily="34" charset="0"/>
                <a:cs typeface="Arial" panose="020B0604020202020204" pitchFamily="34" charset="0"/>
              </a:rPr>
              <a:t>Decidenții din primării și alte autorități publice locale</a:t>
            </a:r>
            <a:endParaRPr lang="ro-RO" sz="2400" dirty="0">
              <a:latin typeface="Calibri" panose="020F0502020204030204" pitchFamily="34" charset="0"/>
              <a:cs typeface="Arial" panose="020B0604020202020204" pitchFamily="34" charset="0"/>
            </a:endParaRPr>
          </a:p>
          <a:p>
            <a:endParaRPr lang="ro-RO" sz="2400" dirty="0"/>
          </a:p>
        </p:txBody>
      </p:sp>
      <p:pic>
        <p:nvPicPr>
          <p:cNvPr id="8" name="Picture 7">
            <a:extLst>
              <a:ext uri="{FF2B5EF4-FFF2-40B4-BE49-F238E27FC236}">
                <a16:creationId xmlns:a16="http://schemas.microsoft.com/office/drawing/2014/main" id="{E120C5F8-E140-4BF4-8672-08BA4B063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642" y="-1"/>
            <a:ext cx="10515599" cy="7070651"/>
          </a:xfrm>
          <a:prstGeom prst="rect">
            <a:avLst/>
          </a:prstGeom>
        </p:spPr>
      </p:pic>
      <p:sp>
        <p:nvSpPr>
          <p:cNvPr id="11" name="Title 1">
            <a:extLst>
              <a:ext uri="{FF2B5EF4-FFF2-40B4-BE49-F238E27FC236}">
                <a16:creationId xmlns:a16="http://schemas.microsoft.com/office/drawing/2014/main" id="{52A9188B-B03E-4A21-AB91-EF7EE2D5610D}"/>
              </a:ext>
            </a:extLst>
          </p:cNvPr>
          <p:cNvSpPr>
            <a:spLocks noGrp="1"/>
          </p:cNvSpPr>
          <p:nvPr>
            <p:ph type="title"/>
          </p:nvPr>
        </p:nvSpPr>
        <p:spPr>
          <a:xfrm>
            <a:off x="1899138" y="280835"/>
            <a:ext cx="10292862" cy="1325563"/>
          </a:xfrm>
        </p:spPr>
        <p:txBody>
          <a:bodyPr>
            <a:noAutofit/>
          </a:bodyPr>
          <a:lstStyle/>
          <a:p>
            <a:pPr algn="ctr"/>
            <a:r>
              <a:rPr lang="ro-RO" sz="2500" b="1" dirty="0">
                <a:solidFill>
                  <a:srgbClr val="CAAC01"/>
                </a:solidFill>
                <a:effectLst>
                  <a:outerShdw blurRad="38100" dist="38100" dir="2700000" algn="tl">
                    <a:srgbClr val="000000">
                      <a:alpha val="43137"/>
                    </a:srgbClr>
                  </a:outerShdw>
                </a:effectLst>
                <a:latin typeface="Arial Black" panose="020B0A04020102020204" pitchFamily="34" charset="0"/>
                <a:ea typeface="+mn-ea"/>
                <a:cs typeface="+mn-cs"/>
              </a:rPr>
              <a:t>Sănătatea copiilor din comunitățile vulnerabile contează !  Să acționăm pentru reducerea inechităților </a:t>
            </a:r>
            <a:br>
              <a:rPr lang="ro-RO" sz="2500" b="1" dirty="0">
                <a:solidFill>
                  <a:srgbClr val="CAAC01"/>
                </a:solidFill>
                <a:effectLst>
                  <a:outerShdw blurRad="38100" dist="38100" dir="2700000" algn="tl">
                    <a:srgbClr val="000000">
                      <a:alpha val="43137"/>
                    </a:srgbClr>
                  </a:outerShdw>
                </a:effectLst>
                <a:latin typeface="Arial Black" panose="020B0A04020102020204" pitchFamily="34" charset="0"/>
                <a:ea typeface="+mn-ea"/>
                <a:cs typeface="+mn-cs"/>
              </a:rPr>
            </a:br>
            <a:r>
              <a:rPr lang="ro-RO" sz="2500" b="1" dirty="0">
                <a:solidFill>
                  <a:srgbClr val="CAAC01"/>
                </a:solidFill>
                <a:effectLst>
                  <a:outerShdw blurRad="38100" dist="38100" dir="2700000" algn="tl">
                    <a:srgbClr val="000000">
                      <a:alpha val="43137"/>
                    </a:srgbClr>
                  </a:outerShdw>
                </a:effectLst>
                <a:latin typeface="Arial Black" panose="020B0A04020102020204" pitchFamily="34" charset="0"/>
                <a:ea typeface="+mn-ea"/>
                <a:cs typeface="+mn-cs"/>
              </a:rPr>
              <a:t>Octombrie 2021 </a:t>
            </a:r>
            <a:br>
              <a:rPr lang="ro-RO" sz="2500" b="1" dirty="0">
                <a:solidFill>
                  <a:schemeClr val="dk1"/>
                </a:solidFill>
                <a:latin typeface="+mn-lt"/>
                <a:ea typeface="+mn-ea"/>
                <a:cs typeface="+mn-cs"/>
              </a:rPr>
            </a:br>
            <a:endParaRPr lang="ro-RO" sz="2500" b="1" dirty="0">
              <a:solidFill>
                <a:schemeClr val="dk1"/>
              </a:solidFill>
              <a:latin typeface="+mn-lt"/>
              <a:ea typeface="+mn-ea"/>
              <a:cs typeface="+mn-cs"/>
            </a:endParaRPr>
          </a:p>
        </p:txBody>
      </p:sp>
      <p:sp>
        <p:nvSpPr>
          <p:cNvPr id="16" name="Text Placeholder 4">
            <a:extLst>
              <a:ext uri="{FF2B5EF4-FFF2-40B4-BE49-F238E27FC236}">
                <a16:creationId xmlns:a16="http://schemas.microsoft.com/office/drawing/2014/main" id="{D4477D85-3BAF-454C-B841-0A977E1544CC}"/>
              </a:ext>
            </a:extLst>
          </p:cNvPr>
          <p:cNvSpPr>
            <a:spLocks noGrp="1"/>
          </p:cNvSpPr>
          <p:nvPr>
            <p:ph type="body" sz="quarter" idx="3"/>
          </p:nvPr>
        </p:nvSpPr>
        <p:spPr>
          <a:xfrm>
            <a:off x="5841130" y="1594080"/>
            <a:ext cx="5183188" cy="823912"/>
          </a:xfrm>
        </p:spPr>
        <p:txBody>
          <a:bodyPr>
            <a:normAutofit/>
          </a:bodyPr>
          <a:lstStyle/>
          <a:p>
            <a:r>
              <a:rPr lang="ro-RO" sz="3200" dirty="0">
                <a:solidFill>
                  <a:srgbClr val="CAAC01"/>
                </a:solidFill>
                <a:effectLst>
                  <a:outerShdw blurRad="38100" dist="38100" dir="2700000" algn="tl">
                    <a:srgbClr val="000000">
                      <a:alpha val="43137"/>
                    </a:srgbClr>
                  </a:outerShdw>
                </a:effectLst>
              </a:rPr>
              <a:t>Mesaje </a:t>
            </a:r>
          </a:p>
          <a:p>
            <a:endParaRPr lang="ro-RO" sz="3200" dirty="0">
              <a:solidFill>
                <a:srgbClr val="CAAC01"/>
              </a:solidFill>
              <a:effectLst>
                <a:outerShdw blurRad="38100" dist="38100" dir="2700000" algn="tl">
                  <a:srgbClr val="000000">
                    <a:alpha val="43137"/>
                  </a:srgbClr>
                </a:outerShdw>
              </a:effectLst>
            </a:endParaRPr>
          </a:p>
        </p:txBody>
      </p:sp>
      <p:sp>
        <p:nvSpPr>
          <p:cNvPr id="17" name="Content Placeholder 5">
            <a:extLst>
              <a:ext uri="{FF2B5EF4-FFF2-40B4-BE49-F238E27FC236}">
                <a16:creationId xmlns:a16="http://schemas.microsoft.com/office/drawing/2014/main" id="{BF2984EB-D3E8-4476-BBE7-F1D0FA10F4E4}"/>
              </a:ext>
            </a:extLst>
          </p:cNvPr>
          <p:cNvSpPr>
            <a:spLocks noGrp="1"/>
          </p:cNvSpPr>
          <p:nvPr>
            <p:ph sz="quarter" idx="4"/>
          </p:nvPr>
        </p:nvSpPr>
        <p:spPr>
          <a:xfrm>
            <a:off x="5810947" y="1835442"/>
            <a:ext cx="5839853" cy="4618736"/>
          </a:xfrm>
        </p:spPr>
        <p:txBody>
          <a:bodyPr>
            <a:normAutofit lnSpcReduction="10000"/>
          </a:bodyPr>
          <a:lstStyle/>
          <a:p>
            <a:pPr>
              <a:lnSpc>
                <a:spcPct val="107000"/>
              </a:lnSpc>
              <a:spcBef>
                <a:spcPts val="0"/>
              </a:spcBef>
            </a:pPr>
            <a:r>
              <a:rPr lang="ro-RO" sz="2000" dirty="0">
                <a:effectLst/>
                <a:latin typeface="Calibri" panose="020F0502020204030204" pitchFamily="34" charset="0"/>
                <a:ea typeface="Calibri" panose="020F0502020204030204" pitchFamily="34" charset="0"/>
                <a:cs typeface="Arial" panose="020B0604020202020204" pitchFamily="34" charset="0"/>
              </a:rPr>
              <a:t>Copiii din comunitățile vulnerabile au dreptul la sănătate ! </a:t>
            </a:r>
          </a:p>
          <a:p>
            <a:pPr marL="0" marR="0" indent="0">
              <a:lnSpc>
                <a:spcPct val="107000"/>
              </a:lnSpc>
              <a:spcBef>
                <a:spcPts val="0"/>
              </a:spcBef>
              <a:spcAft>
                <a:spcPts val="0"/>
              </a:spcAft>
              <a:buNone/>
            </a:pPr>
            <a:endParaRPr lang="ro-RO"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pPr>
            <a:r>
              <a:rPr lang="ro-RO" sz="2000" dirty="0">
                <a:effectLst/>
                <a:latin typeface="Calibri" panose="020F0502020204030204" pitchFamily="34" charset="0"/>
                <a:ea typeface="Calibri" panose="020F0502020204030204" pitchFamily="34" charset="0"/>
                <a:cs typeface="Arial" panose="020B0604020202020204" pitchFamily="34" charset="0"/>
              </a:rPr>
              <a:t>Evaluează care sunt nevoile de sănătate ale copiilor din aceste comunități  !</a:t>
            </a:r>
            <a:endParaRPr lang="ro-RO" sz="16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ro-RO" sz="1800" dirty="0">
                <a:effectLst/>
                <a:latin typeface="TimesNewRomanPSMT"/>
                <a:ea typeface="Calibri" panose="020F0502020204030204" pitchFamily="34" charset="0"/>
                <a:cs typeface="TimesNewRomanPSMT"/>
              </a:rPr>
              <a:t> </a:t>
            </a:r>
            <a:endParaRPr lang="ro-RO"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pPr>
            <a:r>
              <a:rPr lang="ro-RO" sz="2000" b="1" i="1" dirty="0">
                <a:latin typeface="Calibri" panose="020F0502020204030204" pitchFamily="34" charset="0"/>
                <a:cs typeface="Arial" panose="020B0604020202020204" pitchFamily="34" charset="0"/>
              </a:rPr>
              <a:t>Acționează și tu</a:t>
            </a:r>
            <a:r>
              <a:rPr lang="ro-RO" sz="2000" dirty="0">
                <a:latin typeface="Calibri" panose="020F0502020204030204" pitchFamily="34" charset="0"/>
                <a:cs typeface="Arial" panose="020B0604020202020204" pitchFamily="34" charset="0"/>
              </a:rPr>
              <a:t>, astfel încât copiii din întreaga comunitate să poată beneficia de sănătate preventive și curative de care au nevoie !</a:t>
            </a:r>
          </a:p>
          <a:p>
            <a:pPr marL="0" indent="0">
              <a:lnSpc>
                <a:spcPct val="107000"/>
              </a:lnSpc>
              <a:spcBef>
                <a:spcPts val="0"/>
              </a:spcBef>
              <a:buNone/>
            </a:pPr>
            <a:endParaRPr lang="ro-RO" sz="16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buNone/>
              <a:tabLst>
                <a:tab pos="0" algn="l"/>
              </a:tabLst>
            </a:pPr>
            <a:r>
              <a:rPr lang="ro-RO" sz="2000" dirty="0">
                <a:effectLst/>
                <a:latin typeface="Calibri" panose="020F0502020204030204" pitchFamily="34" charset="0"/>
                <a:ea typeface="Calibri" panose="020F0502020204030204" pitchFamily="34" charset="0"/>
                <a:cs typeface="Arial" panose="020B0604020202020204" pitchFamily="34" charset="0"/>
              </a:rPr>
              <a:t>                                   </a:t>
            </a:r>
            <a:endParaRPr lang="ro-RO"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tabLst>
                <a:tab pos="342900" algn="l"/>
                <a:tab pos="914400" algn="l"/>
              </a:tabLst>
            </a:pPr>
            <a:r>
              <a:rPr lang="ro-RO" sz="2000" dirty="0">
                <a:effectLst/>
                <a:latin typeface="Calibri" panose="020F0502020204030204" pitchFamily="34" charset="0"/>
                <a:ea typeface="Calibri" panose="020F0502020204030204" pitchFamily="34" charset="0"/>
                <a:cs typeface="Arial" panose="020B0604020202020204" pitchFamily="34" charset="0"/>
              </a:rPr>
              <a:t>Doar împreună putem acționa pentru o comunitate mai echitabilă și mai sănătoasă - </a:t>
            </a:r>
            <a:r>
              <a:rPr lang="ro-RO" sz="2000" b="1" i="1" dirty="0">
                <a:effectLst/>
                <a:latin typeface="Calibri" panose="020F0502020204030204" pitchFamily="34" charset="0"/>
                <a:ea typeface="Calibri" panose="020F0502020204030204" pitchFamily="34" charset="0"/>
                <a:cs typeface="Arial" panose="020B0604020202020204" pitchFamily="34" charset="0"/>
              </a:rPr>
              <a:t>Acționează și tu</a:t>
            </a:r>
            <a:r>
              <a:rPr lang="ro-RO" sz="2000" dirty="0">
                <a:effectLst/>
                <a:latin typeface="Calibri" panose="020F0502020204030204" pitchFamily="34" charset="0"/>
                <a:ea typeface="Calibri" panose="020F0502020204030204" pitchFamily="34" charset="0"/>
                <a:cs typeface="Arial" panose="020B0604020202020204" pitchFamily="34" charset="0"/>
              </a:rPr>
              <a:t>, pentru a reduce inechitățile în comunitățile pentru care lucrezi. </a:t>
            </a:r>
            <a:endParaRPr lang="ro-RO" sz="1600" dirty="0">
              <a:effectLst/>
              <a:latin typeface="Calibri" panose="020F0502020204030204" pitchFamily="34" charset="0"/>
              <a:ea typeface="Calibri" panose="020F0502020204030204" pitchFamily="34" charset="0"/>
              <a:cs typeface="Arial" panose="020B0604020202020204" pitchFamily="34" charset="0"/>
            </a:endParaRPr>
          </a:p>
          <a:p>
            <a:endParaRPr lang="ro-RO" sz="3200" dirty="0"/>
          </a:p>
        </p:txBody>
      </p:sp>
    </p:spTree>
    <p:extLst>
      <p:ext uri="{BB962C8B-B14F-4D97-AF65-F5344CB8AC3E}">
        <p14:creationId xmlns:p14="http://schemas.microsoft.com/office/powerpoint/2010/main" val="339781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960F-E8CF-49C2-8225-78F6AE28D38C}"/>
              </a:ext>
            </a:extLst>
          </p:cNvPr>
          <p:cNvSpPr>
            <a:spLocks noGrp="1"/>
          </p:cNvSpPr>
          <p:nvPr>
            <p:ph type="title"/>
          </p:nvPr>
        </p:nvSpPr>
        <p:spPr>
          <a:xfrm>
            <a:off x="1676400" y="606426"/>
            <a:ext cx="10515600" cy="1325563"/>
          </a:xfrm>
        </p:spPr>
        <p:txBody>
          <a:bodyPr>
            <a:noAutofit/>
          </a:bodyPr>
          <a:lstStyle/>
          <a:p>
            <a:pPr algn="ctr"/>
            <a:r>
              <a:rPr lang="ro-RO" sz="2800" b="1" dirty="0">
                <a:solidFill>
                  <a:schemeClr val="accent5">
                    <a:lumMod val="20000"/>
                    <a:lumOff val="8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Persoanele  din comunitățile vulnerabile</a:t>
            </a:r>
            <a:br>
              <a:rPr lang="ro-RO" sz="2800" b="1" dirty="0">
                <a:solidFill>
                  <a:schemeClr val="accent5">
                    <a:lumMod val="20000"/>
                    <a:lumOff val="8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br>
            <a:r>
              <a:rPr lang="ro-RO" sz="2800" b="1" dirty="0">
                <a:solidFill>
                  <a:schemeClr val="accent5">
                    <a:lumMod val="20000"/>
                    <a:lumOff val="8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 au dreptul la sănătate.</a:t>
            </a:r>
            <a:br>
              <a:rPr lang="ro-RO" sz="2800" b="1" dirty="0">
                <a:solidFill>
                  <a:schemeClr val="accent5">
                    <a:lumMod val="20000"/>
                    <a:lumOff val="80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br>
            <a:r>
              <a:rPr lang="ro-RO" sz="2800" b="1" dirty="0">
                <a:solidFill>
                  <a:schemeClr val="accent5">
                    <a:lumMod val="20000"/>
                    <a:lumOff val="80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Să acționăm pentru reducerea inechităților !</a:t>
            </a:r>
            <a:br>
              <a:rPr lang="ro-RO" sz="2800" b="1" dirty="0">
                <a:solidFill>
                  <a:schemeClr val="accent5">
                    <a:lumMod val="20000"/>
                    <a:lumOff val="80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br>
            <a:r>
              <a:rPr lang="ro-RO" sz="2500" b="1" dirty="0">
                <a:solidFill>
                  <a:schemeClr val="accent5">
                    <a:lumMod val="20000"/>
                    <a:lumOff val="80000"/>
                  </a:schemeClr>
                </a:solidFill>
                <a:effectLst>
                  <a:outerShdw blurRad="38100" dist="38100" dir="2700000" algn="tl">
                    <a:srgbClr val="000000">
                      <a:alpha val="43137"/>
                    </a:srgbClr>
                  </a:outerShdw>
                </a:effectLst>
                <a:latin typeface="Arial Black" panose="020B0A04020102020204" pitchFamily="34" charset="0"/>
                <a:ea typeface="+mn-ea"/>
                <a:cs typeface="+mn-cs"/>
              </a:rPr>
              <a:t>Noiembrie 2021 </a:t>
            </a:r>
            <a:br>
              <a:rPr lang="ro-RO" sz="2500" b="1" dirty="0">
                <a:solidFill>
                  <a:schemeClr val="bg1"/>
                </a:solidFill>
                <a:effectLst>
                  <a:outerShdw blurRad="38100" dist="38100" dir="2700000" algn="tl">
                    <a:srgbClr val="000000">
                      <a:alpha val="43137"/>
                    </a:srgbClr>
                  </a:outerShdw>
                </a:effectLst>
                <a:latin typeface="Arial Black" panose="020B0A04020102020204" pitchFamily="34" charset="0"/>
                <a:ea typeface="+mn-ea"/>
                <a:cs typeface="+mn-cs"/>
              </a:rPr>
            </a:br>
            <a:endParaRPr lang="ro-RO" sz="2500" b="1" dirty="0">
              <a:solidFill>
                <a:schemeClr val="bg1"/>
              </a:solidFill>
              <a:effectLst>
                <a:outerShdw blurRad="38100" dist="38100" dir="2700000" algn="tl">
                  <a:srgbClr val="000000">
                    <a:alpha val="43137"/>
                  </a:srgbClr>
                </a:outerShdw>
              </a:effectLst>
              <a:latin typeface="Arial Black" panose="020B0A04020102020204" pitchFamily="34" charset="0"/>
              <a:ea typeface="+mn-ea"/>
              <a:cs typeface="+mn-cs"/>
            </a:endParaRPr>
          </a:p>
        </p:txBody>
      </p:sp>
      <p:pic>
        <p:nvPicPr>
          <p:cNvPr id="8" name="Picture 7">
            <a:extLst>
              <a:ext uri="{FF2B5EF4-FFF2-40B4-BE49-F238E27FC236}">
                <a16:creationId xmlns:a16="http://schemas.microsoft.com/office/drawing/2014/main" id="{8E72F47A-724D-4FD9-8FAB-52F86393E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592" y="224393"/>
            <a:ext cx="9700752" cy="6858000"/>
          </a:xfrm>
          <a:prstGeom prst="rect">
            <a:avLst/>
          </a:prstGeom>
        </p:spPr>
      </p:pic>
      <p:sp>
        <p:nvSpPr>
          <p:cNvPr id="17" name="Text Placeholder 2">
            <a:extLst>
              <a:ext uri="{FF2B5EF4-FFF2-40B4-BE49-F238E27FC236}">
                <a16:creationId xmlns:a16="http://schemas.microsoft.com/office/drawing/2014/main" id="{E860C898-EDAC-43D8-9B67-6ED9318D8987}"/>
              </a:ext>
            </a:extLst>
          </p:cNvPr>
          <p:cNvSpPr>
            <a:spLocks noGrp="1"/>
          </p:cNvSpPr>
          <p:nvPr>
            <p:ph type="body" idx="1"/>
          </p:nvPr>
        </p:nvSpPr>
        <p:spPr>
          <a:xfrm>
            <a:off x="601748" y="2102890"/>
            <a:ext cx="5157787" cy="823912"/>
          </a:xfrm>
        </p:spPr>
        <p:txBody>
          <a:bodyPr>
            <a:normAutofit/>
          </a:bodyPr>
          <a:lstStyle/>
          <a:p>
            <a:r>
              <a:rPr lang="ro-RO" sz="3200" dirty="0">
                <a:solidFill>
                  <a:schemeClr val="accent5">
                    <a:lumMod val="20000"/>
                    <a:lumOff val="80000"/>
                  </a:schemeClr>
                </a:solidFill>
                <a:effectLst>
                  <a:outerShdw blurRad="38100" dist="38100" dir="2700000" algn="tl">
                    <a:srgbClr val="000000">
                      <a:alpha val="43137"/>
                    </a:srgbClr>
                  </a:outerShdw>
                </a:effectLst>
              </a:rPr>
              <a:t>Grupuri țintă </a:t>
            </a:r>
          </a:p>
          <a:p>
            <a:endParaRPr lang="ro-RO" sz="3200" dirty="0">
              <a:solidFill>
                <a:schemeClr val="accent5">
                  <a:lumMod val="20000"/>
                  <a:lumOff val="80000"/>
                </a:schemeClr>
              </a:solidFill>
              <a:effectLst>
                <a:outerShdw blurRad="38100" dist="38100" dir="2700000" algn="tl">
                  <a:srgbClr val="000000">
                    <a:alpha val="43137"/>
                  </a:srgbClr>
                </a:outerShdw>
              </a:effectLst>
            </a:endParaRPr>
          </a:p>
        </p:txBody>
      </p:sp>
      <p:sp>
        <p:nvSpPr>
          <p:cNvPr id="18" name="Content Placeholder 3">
            <a:extLst>
              <a:ext uri="{FF2B5EF4-FFF2-40B4-BE49-F238E27FC236}">
                <a16:creationId xmlns:a16="http://schemas.microsoft.com/office/drawing/2014/main" id="{6D2DA934-2F63-47E2-99B2-590EE1FF19D1}"/>
              </a:ext>
            </a:extLst>
          </p:cNvPr>
          <p:cNvSpPr>
            <a:spLocks noGrp="1"/>
          </p:cNvSpPr>
          <p:nvPr>
            <p:ph sz="half" idx="2"/>
          </p:nvPr>
        </p:nvSpPr>
        <p:spPr>
          <a:xfrm>
            <a:off x="294337" y="2805936"/>
            <a:ext cx="5157787" cy="3684588"/>
          </a:xfrm>
        </p:spPr>
        <p:txBody>
          <a:bodyPr>
            <a:normAutofit/>
          </a:bodyPr>
          <a:lstStyle/>
          <a:p>
            <a:pPr marR="0">
              <a:lnSpc>
                <a:spcPct val="70000"/>
              </a:lnSpc>
              <a:spcAft>
                <a:spcPts val="0"/>
              </a:spcAft>
            </a:pPr>
            <a:r>
              <a:rPr lang="ro-RO" sz="2600" dirty="0">
                <a:solidFill>
                  <a:schemeClr val="bg1"/>
                </a:solidFill>
                <a:latin typeface="Calibri" panose="020F0502020204030204" pitchFamily="34" charset="0"/>
                <a:cs typeface="Arial" panose="020B0604020202020204" pitchFamily="34" charset="0"/>
              </a:rPr>
              <a:t>Persoanele  din comunitățile vulnerabile </a:t>
            </a:r>
          </a:p>
          <a:p>
            <a:endParaRPr lang="ro-RO" dirty="0"/>
          </a:p>
        </p:txBody>
      </p:sp>
      <p:sp>
        <p:nvSpPr>
          <p:cNvPr id="19" name="Text Placeholder 4">
            <a:extLst>
              <a:ext uri="{FF2B5EF4-FFF2-40B4-BE49-F238E27FC236}">
                <a16:creationId xmlns:a16="http://schemas.microsoft.com/office/drawing/2014/main" id="{5BC5AFAE-420D-4EEE-83C9-E9DA87F3A58F}"/>
              </a:ext>
            </a:extLst>
          </p:cNvPr>
          <p:cNvSpPr>
            <a:spLocks noGrp="1"/>
          </p:cNvSpPr>
          <p:nvPr>
            <p:ph type="body" sz="quarter" idx="3"/>
          </p:nvPr>
        </p:nvSpPr>
        <p:spPr>
          <a:xfrm>
            <a:off x="5998966" y="2314022"/>
            <a:ext cx="5183188" cy="823912"/>
          </a:xfrm>
        </p:spPr>
        <p:txBody>
          <a:bodyPr>
            <a:normAutofit/>
          </a:bodyPr>
          <a:lstStyle/>
          <a:p>
            <a:r>
              <a:rPr lang="ro-RO" sz="3200" dirty="0">
                <a:solidFill>
                  <a:schemeClr val="accent5">
                    <a:lumMod val="20000"/>
                    <a:lumOff val="80000"/>
                  </a:schemeClr>
                </a:solidFill>
                <a:effectLst>
                  <a:outerShdw blurRad="38100" dist="38100" dir="2700000" algn="tl">
                    <a:srgbClr val="000000">
                      <a:alpha val="43137"/>
                    </a:srgbClr>
                  </a:outerShdw>
                </a:effectLst>
              </a:rPr>
              <a:t>Mesaje </a:t>
            </a:r>
          </a:p>
          <a:p>
            <a:endParaRPr lang="ro-RO" sz="3200" dirty="0">
              <a:solidFill>
                <a:schemeClr val="accent5">
                  <a:lumMod val="20000"/>
                  <a:lumOff val="80000"/>
                </a:schemeClr>
              </a:solidFill>
              <a:effectLst>
                <a:outerShdw blurRad="38100" dist="38100" dir="2700000" algn="tl">
                  <a:srgbClr val="000000">
                    <a:alpha val="43137"/>
                  </a:srgbClr>
                </a:outerShdw>
              </a:effectLst>
            </a:endParaRPr>
          </a:p>
        </p:txBody>
      </p:sp>
      <p:sp>
        <p:nvSpPr>
          <p:cNvPr id="20" name="Content Placeholder 5">
            <a:extLst>
              <a:ext uri="{FF2B5EF4-FFF2-40B4-BE49-F238E27FC236}">
                <a16:creationId xmlns:a16="http://schemas.microsoft.com/office/drawing/2014/main" id="{5417ECB8-B114-4FCA-B353-A2E04A5BC5B3}"/>
              </a:ext>
            </a:extLst>
          </p:cNvPr>
          <p:cNvSpPr>
            <a:spLocks noGrp="1"/>
          </p:cNvSpPr>
          <p:nvPr>
            <p:ph sz="quarter" idx="4"/>
          </p:nvPr>
        </p:nvSpPr>
        <p:spPr>
          <a:xfrm>
            <a:off x="5640890" y="2708636"/>
            <a:ext cx="5541264" cy="3402901"/>
          </a:xfrm>
        </p:spPr>
        <p:txBody>
          <a:bodyPr>
            <a:normAutofit/>
          </a:bodyPr>
          <a:lstStyle/>
          <a:p>
            <a:pPr algn="just">
              <a:lnSpc>
                <a:spcPct val="107000"/>
              </a:lnSpc>
              <a:spcBef>
                <a:spcPts val="0"/>
              </a:spcBef>
            </a:pPr>
            <a:r>
              <a:rPr lang="ro-RO" dirty="0">
                <a:solidFill>
                  <a:schemeClr val="bg1"/>
                </a:solidFill>
                <a:effectLst/>
                <a:latin typeface="Calibri" panose="020F0502020204030204" pitchFamily="34" charset="0"/>
                <a:ea typeface="Calibri" panose="020F0502020204030204" pitchFamily="34" charset="0"/>
                <a:cs typeface="Arial" panose="020B0604020202020204" pitchFamily="34" charset="0"/>
              </a:rPr>
              <a:t>Ai dreptul la sănătate!</a:t>
            </a:r>
          </a:p>
          <a:p>
            <a:pPr algn="just">
              <a:lnSpc>
                <a:spcPct val="107000"/>
              </a:lnSpc>
              <a:spcBef>
                <a:spcPts val="0"/>
              </a:spcBef>
            </a:pPr>
            <a:r>
              <a:rPr lang="ro-RO" dirty="0">
                <a:solidFill>
                  <a:schemeClr val="bg1"/>
                </a:solidFill>
                <a:effectLst/>
                <a:latin typeface="Calibri" panose="020F0502020204030204" pitchFamily="34" charset="0"/>
                <a:ea typeface="Calibri" panose="020F0502020204030204" pitchFamily="34" charset="0"/>
                <a:cs typeface="Arial" panose="020B0604020202020204" pitchFamily="34" charset="0"/>
              </a:rPr>
              <a:t>Ai dreptul să fii pe lista unui medic!</a:t>
            </a:r>
          </a:p>
          <a:p>
            <a:endParaRPr lang="ro-RO" dirty="0"/>
          </a:p>
        </p:txBody>
      </p:sp>
    </p:spTree>
    <p:extLst>
      <p:ext uri="{BB962C8B-B14F-4D97-AF65-F5344CB8AC3E}">
        <p14:creationId xmlns:p14="http://schemas.microsoft.com/office/powerpoint/2010/main" val="211765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4E0C-53E5-45A3-8C9A-6EBD5DA15B70}"/>
              </a:ext>
            </a:extLst>
          </p:cNvPr>
          <p:cNvSpPr>
            <a:spLocks noGrp="1"/>
          </p:cNvSpPr>
          <p:nvPr>
            <p:ph type="title"/>
          </p:nvPr>
        </p:nvSpPr>
        <p:spPr>
          <a:xfrm>
            <a:off x="2486246" y="503348"/>
            <a:ext cx="8908585" cy="1325563"/>
          </a:xfrm>
        </p:spPr>
        <p:txBody>
          <a:bodyPr>
            <a:normAutofit/>
          </a:bodyPr>
          <a:lstStyle/>
          <a:p>
            <a:r>
              <a:rPr lang="fr-FR" sz="3200" b="1" dirty="0" err="1">
                <a:solidFill>
                  <a:srgbClr val="FFFF81"/>
                </a:solidFill>
                <a:effectLst>
                  <a:outerShdw blurRad="38100" dist="38100" dir="2700000" algn="tl">
                    <a:srgbClr val="000000">
                      <a:alpha val="43137"/>
                    </a:srgbClr>
                  </a:outerShdw>
                </a:effectLst>
                <a:latin typeface="Arial Black" panose="020B0A04020102020204" pitchFamily="34" charset="0"/>
                <a:ea typeface="+mn-ea"/>
                <a:cs typeface="+mn-cs"/>
              </a:rPr>
              <a:t>Activităţi</a:t>
            </a:r>
            <a:r>
              <a:rPr lang="ro-RO" sz="3200" b="1" dirty="0">
                <a:solidFill>
                  <a:srgbClr val="FFFF81"/>
                </a:solidFill>
                <a:effectLst>
                  <a:outerShdw blurRad="38100" dist="38100" dir="2700000" algn="tl">
                    <a:srgbClr val="000000">
                      <a:alpha val="43137"/>
                    </a:srgbClr>
                  </a:outerShdw>
                </a:effectLst>
                <a:latin typeface="Arial Black" panose="020B0A04020102020204" pitchFamily="34" charset="0"/>
                <a:ea typeface="+mn-ea"/>
                <a:cs typeface="+mn-cs"/>
              </a:rPr>
              <a:t>le p</a:t>
            </a:r>
            <a:r>
              <a:rPr lang="fr-FR" sz="3200" b="1" dirty="0" err="1">
                <a:solidFill>
                  <a:srgbClr val="FFFF81"/>
                </a:solidFill>
                <a:effectLst>
                  <a:outerShdw blurRad="38100" dist="38100" dir="2700000" algn="tl">
                    <a:srgbClr val="000000">
                      <a:alpha val="43137"/>
                    </a:srgbClr>
                  </a:outerShdw>
                </a:effectLst>
                <a:latin typeface="Arial Black" panose="020B0A04020102020204" pitchFamily="34" charset="0"/>
                <a:ea typeface="+mn-ea"/>
                <a:cs typeface="+mn-cs"/>
              </a:rPr>
              <a:t>osibile</a:t>
            </a:r>
            <a:endParaRPr lang="ro-RO" sz="3200" b="1" dirty="0">
              <a:solidFill>
                <a:srgbClr val="FFFF81"/>
              </a:solidFill>
              <a:effectLst>
                <a:outerShdw blurRad="38100" dist="38100" dir="2700000" algn="tl">
                  <a:srgbClr val="000000">
                    <a:alpha val="43137"/>
                  </a:srgbClr>
                </a:outerShdw>
              </a:effectLst>
              <a:latin typeface="Arial Black" panose="020B0A04020102020204" pitchFamily="34" charset="0"/>
              <a:ea typeface="+mn-ea"/>
              <a:cs typeface="+mn-cs"/>
            </a:endParaRPr>
          </a:p>
        </p:txBody>
      </p:sp>
      <p:sp>
        <p:nvSpPr>
          <p:cNvPr id="7" name="Content Placeholder 6">
            <a:extLst>
              <a:ext uri="{FF2B5EF4-FFF2-40B4-BE49-F238E27FC236}">
                <a16:creationId xmlns:a16="http://schemas.microsoft.com/office/drawing/2014/main" id="{4F6751EE-464D-4301-8A28-F56ED3DC51F6}"/>
              </a:ext>
            </a:extLst>
          </p:cNvPr>
          <p:cNvSpPr>
            <a:spLocks noGrp="1"/>
          </p:cNvSpPr>
          <p:nvPr>
            <p:ph idx="1"/>
          </p:nvPr>
        </p:nvSpPr>
        <p:spPr>
          <a:xfrm>
            <a:off x="466060" y="1612973"/>
            <a:ext cx="10515600" cy="5043007"/>
          </a:xfrm>
        </p:spPr>
        <p:txBody>
          <a:bodyPr>
            <a:normAutofit lnSpcReduction="10000"/>
          </a:bodyPr>
          <a:lstStyle/>
          <a:p>
            <a:pPr algn="just">
              <a:lnSpc>
                <a:spcPct val="70000"/>
              </a:lnSpc>
              <a:buClrTx/>
              <a:buSzPct val="100000"/>
            </a:pPr>
            <a:r>
              <a:rPr lang="ro-RO" sz="2400" dirty="0">
                <a:solidFill>
                  <a:schemeClr val="bg1"/>
                </a:solidFill>
                <a:latin typeface="Calibri" panose="020F0502020204030204" pitchFamily="34" charset="0"/>
                <a:cs typeface="Arial" panose="020B0604020202020204" pitchFamily="34" charset="0"/>
              </a:rPr>
              <a:t>Sesiuni de informare, seminarii, mese rotunde sau grupuri de lucru pentru  publicul țintă al campaniei;</a:t>
            </a:r>
          </a:p>
          <a:p>
            <a:pPr algn="just">
              <a:lnSpc>
                <a:spcPct val="70000"/>
              </a:lnSpc>
              <a:buClrTx/>
              <a:buSzPct val="100000"/>
            </a:pPr>
            <a:endParaRPr lang="ro-RO" sz="2400" dirty="0">
              <a:solidFill>
                <a:schemeClr val="bg1"/>
              </a:solidFill>
              <a:latin typeface="Calibri" panose="020F0502020204030204" pitchFamily="34" charset="0"/>
              <a:cs typeface="Arial" panose="020B0604020202020204" pitchFamily="34" charset="0"/>
            </a:endParaRPr>
          </a:p>
          <a:p>
            <a:pPr algn="just">
              <a:lnSpc>
                <a:spcPct val="70000"/>
              </a:lnSpc>
              <a:buClrTx/>
              <a:buSzPct val="100000"/>
            </a:pPr>
            <a:r>
              <a:rPr lang="ro-RO" sz="2400" dirty="0">
                <a:solidFill>
                  <a:schemeClr val="bg1"/>
                </a:solidFill>
                <a:latin typeface="Calibri" panose="020F0502020204030204" pitchFamily="34" charset="0"/>
                <a:cs typeface="Arial" panose="020B0604020202020204" pitchFamily="34" charset="0"/>
              </a:rPr>
              <a:t>Diseminarea de materiale informative pe web site-ul DSP și persoanelor din grupurile țintă ale campaniei;</a:t>
            </a:r>
          </a:p>
          <a:p>
            <a:pPr algn="just">
              <a:lnSpc>
                <a:spcPct val="70000"/>
              </a:lnSpc>
              <a:buClrTx/>
              <a:buSzPct val="100000"/>
            </a:pPr>
            <a:endParaRPr lang="ro-RO" sz="2400" dirty="0">
              <a:solidFill>
                <a:schemeClr val="bg1"/>
              </a:solidFill>
              <a:latin typeface="Calibri" panose="020F0502020204030204" pitchFamily="34" charset="0"/>
              <a:cs typeface="Arial" panose="020B0604020202020204" pitchFamily="34" charset="0"/>
            </a:endParaRPr>
          </a:p>
          <a:p>
            <a:pPr algn="just">
              <a:lnSpc>
                <a:spcPct val="70000"/>
              </a:lnSpc>
            </a:pPr>
            <a:r>
              <a:rPr lang="ro-RO" sz="2400" dirty="0">
                <a:solidFill>
                  <a:schemeClr val="bg1"/>
                </a:solidFill>
                <a:latin typeface="Calibri" panose="020F0502020204030204" pitchFamily="34" charset="0"/>
                <a:cs typeface="Arial" panose="020B0604020202020204" pitchFamily="34" charset="0"/>
              </a:rPr>
              <a:t>Advocacy pentru îmbunătățirea accesului persoanelor vulnerabile la informare, servicii de sănătate și alte servicii care vizează determinanții stării de sănătate;</a:t>
            </a:r>
          </a:p>
          <a:p>
            <a:pPr algn="just">
              <a:lnSpc>
                <a:spcPct val="70000"/>
              </a:lnSpc>
            </a:pPr>
            <a:endParaRPr lang="ro-RO" sz="2400" dirty="0">
              <a:solidFill>
                <a:schemeClr val="bg1"/>
              </a:solidFill>
              <a:latin typeface="Calibri" panose="020F0502020204030204" pitchFamily="34" charset="0"/>
              <a:cs typeface="Arial" panose="020B0604020202020204" pitchFamily="34" charset="0"/>
            </a:endParaRPr>
          </a:p>
          <a:p>
            <a:pPr algn="just">
              <a:lnSpc>
                <a:spcPct val="70000"/>
              </a:lnSpc>
            </a:pPr>
            <a:r>
              <a:rPr lang="ro-RO" sz="2400" dirty="0">
                <a:solidFill>
                  <a:schemeClr val="bg1"/>
                </a:solidFill>
                <a:latin typeface="Calibri" panose="020F0502020204030204" pitchFamily="34" charset="0"/>
                <a:cs typeface="Arial" panose="020B0604020202020204" pitchFamily="34" charset="0"/>
              </a:rPr>
              <a:t>Activități de promovare  a campaniei în mass media;</a:t>
            </a:r>
          </a:p>
          <a:p>
            <a:pPr algn="just">
              <a:lnSpc>
                <a:spcPct val="70000"/>
              </a:lnSpc>
            </a:pPr>
            <a:endParaRPr lang="ro-RO" sz="2400" dirty="0">
              <a:solidFill>
                <a:schemeClr val="bg1"/>
              </a:solidFill>
              <a:latin typeface="Calibri" panose="020F0502020204030204" pitchFamily="34" charset="0"/>
              <a:cs typeface="Arial" panose="020B0604020202020204" pitchFamily="34" charset="0"/>
            </a:endParaRPr>
          </a:p>
          <a:p>
            <a:pPr algn="just">
              <a:lnSpc>
                <a:spcPct val="70000"/>
              </a:lnSpc>
            </a:pPr>
            <a:r>
              <a:rPr lang="ro-RO" sz="2400" dirty="0">
                <a:solidFill>
                  <a:schemeClr val="bg1"/>
                </a:solidFill>
                <a:latin typeface="Calibri" panose="020F0502020204030204" pitchFamily="34" charset="0"/>
                <a:cs typeface="Arial" panose="020B0604020202020204" pitchFamily="34" charset="0"/>
              </a:rPr>
              <a:t>Promovarea parteneriatelor intersectoriale pentru îmbunătățirea stării de sănătate a persoanelor vulnerabile;</a:t>
            </a:r>
          </a:p>
          <a:p>
            <a:pPr algn="just">
              <a:lnSpc>
                <a:spcPct val="70000"/>
              </a:lnSpc>
            </a:pPr>
            <a:endParaRPr lang="ro-RO" sz="2400" dirty="0">
              <a:solidFill>
                <a:schemeClr val="bg1"/>
              </a:solidFill>
              <a:latin typeface="Calibri" panose="020F0502020204030204" pitchFamily="34" charset="0"/>
              <a:cs typeface="Arial" panose="020B0604020202020204" pitchFamily="34" charset="0"/>
            </a:endParaRPr>
          </a:p>
          <a:p>
            <a:pPr algn="just">
              <a:lnSpc>
                <a:spcPct val="70000"/>
              </a:lnSpc>
            </a:pPr>
            <a:r>
              <a:rPr lang="ro-RO" sz="2400" dirty="0">
                <a:solidFill>
                  <a:schemeClr val="bg1"/>
                </a:solidFill>
                <a:latin typeface="Calibri" panose="020F0502020204030204" pitchFamily="34" charset="0"/>
                <a:cs typeface="Arial" panose="020B0604020202020204" pitchFamily="34" charset="0"/>
              </a:rPr>
              <a:t>Altele.</a:t>
            </a:r>
          </a:p>
        </p:txBody>
      </p:sp>
    </p:spTree>
    <p:extLst>
      <p:ext uri="{BB962C8B-B14F-4D97-AF65-F5344CB8AC3E}">
        <p14:creationId xmlns:p14="http://schemas.microsoft.com/office/powerpoint/2010/main" val="252411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4244-D858-427C-AC08-E9B013E13B71}"/>
              </a:ext>
            </a:extLst>
          </p:cNvPr>
          <p:cNvSpPr>
            <a:spLocks noGrp="1"/>
          </p:cNvSpPr>
          <p:nvPr>
            <p:ph type="title"/>
          </p:nvPr>
        </p:nvSpPr>
        <p:spPr>
          <a:xfrm>
            <a:off x="1230460" y="825103"/>
            <a:ext cx="10515600" cy="1325563"/>
          </a:xfrm>
        </p:spPr>
        <p:txBody>
          <a:bodyPr>
            <a:normAutofit/>
          </a:bodyPr>
          <a:lstStyle/>
          <a:p>
            <a:r>
              <a:rPr lang="ro-RO" sz="3200" b="1" dirty="0">
                <a:solidFill>
                  <a:srgbClr val="FFFF81"/>
                </a:solidFill>
                <a:effectLst>
                  <a:outerShdw blurRad="38100" dist="38100" dir="2700000" algn="tl">
                    <a:srgbClr val="000000">
                      <a:alpha val="43137"/>
                    </a:srgbClr>
                  </a:outerShdw>
                </a:effectLst>
                <a:latin typeface="Arial Black" panose="020B0A04020102020204" pitchFamily="34" charset="0"/>
                <a:ea typeface="+mn-ea"/>
                <a:cs typeface="+mn-cs"/>
              </a:rPr>
              <a:t>Partenerii posibili</a:t>
            </a:r>
          </a:p>
        </p:txBody>
      </p:sp>
      <p:sp>
        <p:nvSpPr>
          <p:cNvPr id="3" name="Content Placeholder 2">
            <a:extLst>
              <a:ext uri="{FF2B5EF4-FFF2-40B4-BE49-F238E27FC236}">
                <a16:creationId xmlns:a16="http://schemas.microsoft.com/office/drawing/2014/main" id="{4564EE88-2586-4B5F-9A45-32911F1DEDC0}"/>
              </a:ext>
            </a:extLst>
          </p:cNvPr>
          <p:cNvSpPr>
            <a:spLocks noGrp="1"/>
          </p:cNvSpPr>
          <p:nvPr>
            <p:ph idx="1"/>
          </p:nvPr>
        </p:nvSpPr>
        <p:spPr>
          <a:xfrm>
            <a:off x="625549" y="2150666"/>
            <a:ext cx="10515600" cy="4841939"/>
          </a:xfrm>
        </p:spPr>
        <p:txBody>
          <a:bodyPr/>
          <a:lstStyle/>
          <a:p>
            <a:r>
              <a:rPr lang="ro-RO" dirty="0">
                <a:solidFill>
                  <a:schemeClr val="bg1"/>
                </a:solidFill>
              </a:rPr>
              <a:t>Medicii de familie</a:t>
            </a:r>
          </a:p>
          <a:p>
            <a:r>
              <a:rPr lang="ro-RO" dirty="0">
                <a:solidFill>
                  <a:schemeClr val="bg1"/>
                </a:solidFill>
              </a:rPr>
              <a:t>Asistenții comunitari </a:t>
            </a:r>
          </a:p>
          <a:p>
            <a:r>
              <a:rPr lang="ro-RO" dirty="0">
                <a:solidFill>
                  <a:schemeClr val="bg1"/>
                </a:solidFill>
              </a:rPr>
              <a:t>Mediatorii sanitari </a:t>
            </a:r>
          </a:p>
          <a:p>
            <a:r>
              <a:rPr lang="ro-RO" dirty="0">
                <a:solidFill>
                  <a:schemeClr val="bg1"/>
                </a:solidFill>
              </a:rPr>
              <a:t>Farmaciștii </a:t>
            </a:r>
          </a:p>
          <a:p>
            <a:r>
              <a:rPr lang="ro-RO" dirty="0">
                <a:solidFill>
                  <a:schemeClr val="bg1"/>
                </a:solidFill>
              </a:rPr>
              <a:t>Decidenții din primării, inspectorate școlare județene, alte autorități locale</a:t>
            </a:r>
          </a:p>
          <a:p>
            <a:r>
              <a:rPr lang="ro-RO" dirty="0">
                <a:solidFill>
                  <a:schemeClr val="bg1"/>
                </a:solidFill>
              </a:rPr>
              <a:t>Alții </a:t>
            </a:r>
            <a:endParaRPr lang="en-US" dirty="0">
              <a:solidFill>
                <a:schemeClr val="bg1"/>
              </a:solidFill>
            </a:endParaRPr>
          </a:p>
        </p:txBody>
      </p:sp>
    </p:spTree>
    <p:extLst>
      <p:ext uri="{BB962C8B-B14F-4D97-AF65-F5344CB8AC3E}">
        <p14:creationId xmlns:p14="http://schemas.microsoft.com/office/powerpoint/2010/main" val="3161370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77CA-75AE-4356-B44B-BB6B51EFB949}"/>
              </a:ext>
            </a:extLst>
          </p:cNvPr>
          <p:cNvSpPr>
            <a:spLocks noGrp="1"/>
          </p:cNvSpPr>
          <p:nvPr>
            <p:ph type="title"/>
          </p:nvPr>
        </p:nvSpPr>
        <p:spPr>
          <a:xfrm>
            <a:off x="2922182" y="177799"/>
            <a:ext cx="10515600" cy="1006475"/>
          </a:xfrm>
        </p:spPr>
        <p:txBody>
          <a:bodyPr>
            <a:normAutofit/>
          </a:bodyPr>
          <a:lstStyle/>
          <a:p>
            <a:r>
              <a:rPr lang="ro-RO" sz="3200" b="1" dirty="0">
                <a:solidFill>
                  <a:srgbClr val="FFFF81"/>
                </a:solidFill>
                <a:effectLst>
                  <a:outerShdw blurRad="38100" dist="38100" dir="2700000" algn="tl">
                    <a:srgbClr val="000000">
                      <a:alpha val="43137"/>
                    </a:srgbClr>
                  </a:outerShdw>
                </a:effectLst>
                <a:latin typeface="Arial Black" panose="020B0A04020102020204" pitchFamily="34" charset="0"/>
              </a:rPr>
              <a:t>Indicatorii</a:t>
            </a:r>
          </a:p>
        </p:txBody>
      </p:sp>
      <p:sp>
        <p:nvSpPr>
          <p:cNvPr id="3" name="Content Placeholder 2">
            <a:extLst>
              <a:ext uri="{FF2B5EF4-FFF2-40B4-BE49-F238E27FC236}">
                <a16:creationId xmlns:a16="http://schemas.microsoft.com/office/drawing/2014/main" id="{979FD070-86D8-4DA7-8D5F-FBAAEC7E4C44}"/>
              </a:ext>
            </a:extLst>
          </p:cNvPr>
          <p:cNvSpPr>
            <a:spLocks noGrp="1"/>
          </p:cNvSpPr>
          <p:nvPr>
            <p:ph idx="1"/>
          </p:nvPr>
        </p:nvSpPr>
        <p:spPr>
          <a:xfrm>
            <a:off x="276447" y="1184274"/>
            <a:ext cx="11077353" cy="5495927"/>
          </a:xfrm>
        </p:spPr>
        <p:txBody>
          <a:bodyPr>
            <a:normAutofit/>
          </a:bodyPr>
          <a:lstStyle/>
          <a:p>
            <a:pPr lvl="0" algn="just" fontAlgn="base">
              <a:lnSpc>
                <a:spcPct val="70000"/>
              </a:lnSpc>
              <a:spcAft>
                <a:spcPct val="0"/>
              </a:spcAft>
              <a:buClr>
                <a:srgbClr val="B4CCE2"/>
              </a:buClr>
              <a:buSzTx/>
            </a:pPr>
            <a:r>
              <a:rPr lang="ro-RO" b="1" dirty="0">
                <a:solidFill>
                  <a:schemeClr val="bg1"/>
                </a:solidFill>
                <a:latin typeface="Calibri" panose="020F0502020204030204" pitchFamily="34" charset="0"/>
                <a:cs typeface="Arial" panose="020B0604020202020204" pitchFamily="34" charset="0"/>
              </a:rPr>
              <a:t>Indicatori fizici</a:t>
            </a:r>
            <a:r>
              <a:rPr lang="ro-RO" dirty="0">
                <a:solidFill>
                  <a:schemeClr val="bg1"/>
                </a:solidFill>
                <a:latin typeface="Calibri" panose="020F0502020204030204" pitchFamily="34" charset="0"/>
                <a:cs typeface="Arial" panose="020B0604020202020204" pitchFamily="34" charset="0"/>
              </a:rPr>
              <a:t>:</a:t>
            </a:r>
          </a:p>
          <a:p>
            <a:pPr marL="685800" lvl="2" algn="just" fontAlgn="base">
              <a:lnSpc>
                <a:spcPct val="70000"/>
              </a:lnSpc>
              <a:spcBef>
                <a:spcPts val="1000"/>
              </a:spcBef>
              <a:spcAft>
                <a:spcPct val="0"/>
              </a:spcAft>
              <a:buClr>
                <a:srgbClr val="B4CCE2"/>
              </a:buClr>
            </a:pPr>
            <a:r>
              <a:rPr lang="ro-RO" dirty="0">
                <a:solidFill>
                  <a:schemeClr val="bg1"/>
                </a:solidFill>
                <a:latin typeface="Calibri" panose="020F0502020204030204" pitchFamily="34" charset="0"/>
                <a:cs typeface="Arial" panose="020B0604020202020204" pitchFamily="34" charset="0"/>
              </a:rPr>
              <a:t>Număr de activități pe judeţ</a:t>
            </a:r>
          </a:p>
          <a:p>
            <a:pPr marL="685800" lvl="2" algn="just" fontAlgn="base">
              <a:lnSpc>
                <a:spcPct val="70000"/>
              </a:lnSpc>
              <a:spcBef>
                <a:spcPts val="1000"/>
              </a:spcBef>
              <a:spcAft>
                <a:spcPct val="0"/>
              </a:spcAft>
              <a:buClr>
                <a:srgbClr val="B4CCE2"/>
              </a:buClr>
            </a:pPr>
            <a:r>
              <a:rPr lang="ro-RO" dirty="0">
                <a:solidFill>
                  <a:schemeClr val="bg1"/>
                </a:solidFill>
                <a:latin typeface="Calibri" panose="020F0502020204030204" pitchFamily="34" charset="0"/>
                <a:cs typeface="Arial" panose="020B0604020202020204" pitchFamily="34" charset="0"/>
              </a:rPr>
              <a:t>Nr. p</a:t>
            </a:r>
            <a:r>
              <a:rPr lang="en-US" dirty="0" err="1">
                <a:solidFill>
                  <a:schemeClr val="bg1"/>
                </a:solidFill>
                <a:latin typeface="Calibri" panose="020F0502020204030204" pitchFamily="34" charset="0"/>
                <a:cs typeface="Arial" panose="020B0604020202020204" pitchFamily="34" charset="0"/>
              </a:rPr>
              <a:t>ersonal</a:t>
            </a:r>
            <a:r>
              <a:rPr lang="en-US" dirty="0">
                <a:solidFill>
                  <a:schemeClr val="bg1"/>
                </a:solidFill>
                <a:latin typeface="Calibri" panose="020F0502020204030204" pitchFamily="34" charset="0"/>
                <a:cs typeface="Arial" panose="020B0604020202020204" pitchFamily="34" charset="0"/>
              </a:rPr>
              <a:t> </a:t>
            </a:r>
            <a:r>
              <a:rPr lang="en-US" dirty="0" err="1">
                <a:solidFill>
                  <a:schemeClr val="bg1"/>
                </a:solidFill>
                <a:latin typeface="Calibri" panose="020F0502020204030204" pitchFamily="34" charset="0"/>
                <a:cs typeface="Arial" panose="020B0604020202020204" pitchFamily="34" charset="0"/>
              </a:rPr>
              <a:t>propriu</a:t>
            </a:r>
            <a:r>
              <a:rPr lang="en-US" dirty="0">
                <a:solidFill>
                  <a:schemeClr val="bg1"/>
                </a:solidFill>
                <a:latin typeface="Calibri" panose="020F0502020204030204" pitchFamily="34" charset="0"/>
                <a:cs typeface="Arial" panose="020B0604020202020204" pitchFamily="34" charset="0"/>
              </a:rPr>
              <a:t> </a:t>
            </a:r>
            <a:r>
              <a:rPr lang="en-US" dirty="0" err="1">
                <a:solidFill>
                  <a:schemeClr val="bg1"/>
                </a:solidFill>
                <a:latin typeface="Calibri" panose="020F0502020204030204" pitchFamily="34" charset="0"/>
                <a:cs typeface="Arial" panose="020B0604020202020204" pitchFamily="34" charset="0"/>
              </a:rPr>
              <a:t>implicat</a:t>
            </a:r>
            <a:r>
              <a:rPr lang="en-US" dirty="0">
                <a:solidFill>
                  <a:schemeClr val="bg1"/>
                </a:solidFill>
                <a:latin typeface="Calibri" panose="020F0502020204030204" pitchFamily="34" charset="0"/>
                <a:cs typeface="Arial" panose="020B0604020202020204" pitchFamily="34" charset="0"/>
              </a:rPr>
              <a:t> </a:t>
            </a:r>
            <a:r>
              <a:rPr lang="ro-RO" dirty="0">
                <a:solidFill>
                  <a:schemeClr val="bg1"/>
                </a:solidFill>
                <a:latin typeface="Calibri" panose="020F0502020204030204" pitchFamily="34" charset="0"/>
                <a:cs typeface="Arial" panose="020B0604020202020204" pitchFamily="34" charset="0"/>
              </a:rPr>
              <a:t>î</a:t>
            </a:r>
            <a:r>
              <a:rPr lang="en-US" dirty="0">
                <a:solidFill>
                  <a:schemeClr val="bg1"/>
                </a:solidFill>
                <a:latin typeface="Calibri" panose="020F0502020204030204" pitchFamily="34" charset="0"/>
                <a:cs typeface="Arial" panose="020B0604020202020204" pitchFamily="34" charset="0"/>
              </a:rPr>
              <a:t>n </a:t>
            </a:r>
            <a:r>
              <a:rPr lang="en-US" dirty="0" err="1">
                <a:solidFill>
                  <a:schemeClr val="bg1"/>
                </a:solidFill>
                <a:latin typeface="Calibri" panose="020F0502020204030204" pitchFamily="34" charset="0"/>
                <a:cs typeface="Arial" panose="020B0604020202020204" pitchFamily="34" charset="0"/>
              </a:rPr>
              <a:t>campanie</a:t>
            </a:r>
            <a:r>
              <a:rPr lang="en-US" dirty="0">
                <a:solidFill>
                  <a:schemeClr val="bg1"/>
                </a:solidFill>
                <a:latin typeface="Calibri" panose="020F0502020204030204" pitchFamily="34" charset="0"/>
                <a:cs typeface="Arial" panose="020B0604020202020204" pitchFamily="34" charset="0"/>
              </a:rPr>
              <a:t>;</a:t>
            </a:r>
            <a:endParaRPr lang="ro-RO" dirty="0">
              <a:solidFill>
                <a:schemeClr val="bg1"/>
              </a:solidFill>
              <a:latin typeface="Calibri" panose="020F0502020204030204" pitchFamily="34" charset="0"/>
              <a:cs typeface="Arial" panose="020B0604020202020204" pitchFamily="34" charset="0"/>
            </a:endParaRPr>
          </a:p>
          <a:p>
            <a:pPr marL="685800" lvl="2" algn="just" fontAlgn="base">
              <a:lnSpc>
                <a:spcPct val="70000"/>
              </a:lnSpc>
              <a:spcBef>
                <a:spcPts val="1000"/>
              </a:spcBef>
              <a:spcAft>
                <a:spcPct val="0"/>
              </a:spcAft>
              <a:buClr>
                <a:srgbClr val="B4CCE2"/>
              </a:buClr>
            </a:pPr>
            <a:r>
              <a:rPr lang="ro-RO" dirty="0">
                <a:solidFill>
                  <a:schemeClr val="bg1"/>
                </a:solidFill>
                <a:latin typeface="Calibri" panose="020F0502020204030204" pitchFamily="34" charset="0"/>
                <a:cs typeface="Arial" panose="020B0604020202020204" pitchFamily="34" charset="0"/>
              </a:rPr>
              <a:t>Nr. p</a:t>
            </a:r>
            <a:r>
              <a:rPr lang="en-US" dirty="0" err="1">
                <a:solidFill>
                  <a:schemeClr val="bg1"/>
                </a:solidFill>
                <a:latin typeface="Calibri" panose="020F0502020204030204" pitchFamily="34" charset="0"/>
                <a:cs typeface="Arial" panose="020B0604020202020204" pitchFamily="34" charset="0"/>
              </a:rPr>
              <a:t>ersonal</a:t>
            </a:r>
            <a:r>
              <a:rPr lang="en-US" dirty="0">
                <a:solidFill>
                  <a:schemeClr val="bg1"/>
                </a:solidFill>
                <a:latin typeface="Calibri" panose="020F0502020204030204" pitchFamily="34" charset="0"/>
                <a:cs typeface="Arial" panose="020B0604020202020204" pitchFamily="34" charset="0"/>
              </a:rPr>
              <a:t> </a:t>
            </a:r>
            <a:r>
              <a:rPr lang="it-IT" dirty="0">
                <a:solidFill>
                  <a:schemeClr val="bg1"/>
                </a:solidFill>
                <a:latin typeface="Calibri" panose="020F0502020204030204" pitchFamily="34" charset="0"/>
                <a:cs typeface="Arial" panose="020B0604020202020204" pitchFamily="34" charset="0"/>
              </a:rPr>
              <a:t>total implicat </a:t>
            </a:r>
            <a:r>
              <a:rPr lang="ro-RO" dirty="0">
                <a:solidFill>
                  <a:schemeClr val="bg1"/>
                </a:solidFill>
                <a:latin typeface="Calibri" panose="020F0502020204030204" pitchFamily="34" charset="0"/>
                <a:cs typeface="Arial" panose="020B0604020202020204" pitchFamily="34" charset="0"/>
              </a:rPr>
              <a:t>î</a:t>
            </a:r>
            <a:r>
              <a:rPr lang="it-IT" dirty="0">
                <a:solidFill>
                  <a:schemeClr val="bg1"/>
                </a:solidFill>
                <a:latin typeface="Calibri" panose="020F0502020204030204" pitchFamily="34" charset="0"/>
                <a:cs typeface="Arial" panose="020B0604020202020204" pitchFamily="34" charset="0"/>
              </a:rPr>
              <a:t>n ac</a:t>
            </a:r>
            <a:r>
              <a:rPr lang="ro-RO" dirty="0">
                <a:solidFill>
                  <a:schemeClr val="bg1"/>
                </a:solidFill>
                <a:latin typeface="Calibri" panose="020F0502020204030204" pitchFamily="34" charset="0"/>
                <a:cs typeface="Arial" panose="020B0604020202020204" pitchFamily="34" charset="0"/>
              </a:rPr>
              <a:t>ţ</a:t>
            </a:r>
            <a:r>
              <a:rPr lang="it-IT" dirty="0">
                <a:solidFill>
                  <a:schemeClr val="bg1"/>
                </a:solidFill>
                <a:latin typeface="Calibri" panose="020F0502020204030204" pitchFamily="34" charset="0"/>
                <a:cs typeface="Arial" panose="020B0604020202020204" pitchFamily="34" charset="0"/>
              </a:rPr>
              <a:t>iuni coordonate de </a:t>
            </a:r>
            <a:r>
              <a:rPr lang="ro-RO" dirty="0">
                <a:solidFill>
                  <a:schemeClr val="bg1"/>
                </a:solidFill>
                <a:latin typeface="Calibri" panose="020F0502020204030204" pitchFamily="34" charset="0"/>
                <a:cs typeface="Arial" panose="020B0604020202020204" pitchFamily="34" charset="0"/>
              </a:rPr>
              <a:t>DSP </a:t>
            </a:r>
            <a:r>
              <a:rPr lang="it-IT" dirty="0">
                <a:solidFill>
                  <a:schemeClr val="bg1"/>
                </a:solidFill>
                <a:latin typeface="Calibri" panose="020F0502020204030204" pitchFamily="34" charset="0"/>
                <a:cs typeface="Arial" panose="020B0604020202020204" pitchFamily="34" charset="0"/>
              </a:rPr>
              <a:t>;</a:t>
            </a:r>
            <a:endParaRPr lang="ro-RO" dirty="0">
              <a:solidFill>
                <a:schemeClr val="bg1"/>
              </a:solidFill>
              <a:latin typeface="Calibri" panose="020F0502020204030204" pitchFamily="34" charset="0"/>
              <a:cs typeface="Arial" panose="020B0604020202020204" pitchFamily="34" charset="0"/>
            </a:endParaRPr>
          </a:p>
          <a:p>
            <a:pPr marL="685800" lvl="2" algn="just" fontAlgn="base">
              <a:lnSpc>
                <a:spcPct val="70000"/>
              </a:lnSpc>
              <a:spcBef>
                <a:spcPts val="1000"/>
              </a:spcBef>
              <a:spcAft>
                <a:spcPct val="0"/>
              </a:spcAft>
              <a:buClr>
                <a:srgbClr val="B4CCE2"/>
              </a:buClr>
            </a:pPr>
            <a:r>
              <a:rPr lang="ro-RO" dirty="0">
                <a:solidFill>
                  <a:schemeClr val="bg1"/>
                </a:solidFill>
                <a:latin typeface="Calibri" panose="020F0502020204030204" pitchFamily="34" charset="0"/>
                <a:cs typeface="Arial" panose="020B0604020202020204" pitchFamily="34" charset="0"/>
              </a:rPr>
              <a:t>Număr de p</a:t>
            </a:r>
            <a:r>
              <a:rPr lang="en-US" dirty="0" err="1">
                <a:solidFill>
                  <a:schemeClr val="bg1"/>
                </a:solidFill>
                <a:latin typeface="Calibri" panose="020F0502020204030204" pitchFamily="34" charset="0"/>
                <a:cs typeface="Arial" panose="020B0604020202020204" pitchFamily="34" charset="0"/>
              </a:rPr>
              <a:t>arteneriate</a:t>
            </a:r>
            <a:r>
              <a:rPr lang="en-US" dirty="0">
                <a:solidFill>
                  <a:schemeClr val="bg1"/>
                </a:solidFill>
                <a:latin typeface="Calibri" panose="020F0502020204030204" pitchFamily="34" charset="0"/>
                <a:cs typeface="Arial" panose="020B0604020202020204" pitchFamily="34" charset="0"/>
              </a:rPr>
              <a:t>;</a:t>
            </a:r>
            <a:endParaRPr lang="ro-RO" dirty="0">
              <a:solidFill>
                <a:schemeClr val="bg1"/>
              </a:solidFill>
              <a:latin typeface="Calibri" panose="020F0502020204030204" pitchFamily="34" charset="0"/>
              <a:cs typeface="Arial" panose="020B0604020202020204" pitchFamily="34" charset="0"/>
            </a:endParaRPr>
          </a:p>
          <a:p>
            <a:pPr marL="685800" lvl="2" algn="just" fontAlgn="base">
              <a:lnSpc>
                <a:spcPct val="70000"/>
              </a:lnSpc>
              <a:spcBef>
                <a:spcPts val="1000"/>
              </a:spcBef>
              <a:spcAft>
                <a:spcPct val="0"/>
              </a:spcAft>
              <a:buClr>
                <a:srgbClr val="B4CCE2"/>
              </a:buClr>
            </a:pPr>
            <a:r>
              <a:rPr lang="ro-RO" dirty="0">
                <a:solidFill>
                  <a:schemeClr val="bg1"/>
                </a:solidFill>
                <a:latin typeface="Calibri" panose="020F0502020204030204" pitchFamily="34" charset="0"/>
                <a:cs typeface="Arial" panose="020B0604020202020204" pitchFamily="34" charset="0"/>
              </a:rPr>
              <a:t>Număr de materiale informative/</a:t>
            </a:r>
            <a:r>
              <a:rPr lang="ro-RO" dirty="0" err="1">
                <a:solidFill>
                  <a:schemeClr val="bg1"/>
                </a:solidFill>
                <a:latin typeface="Calibri" panose="020F0502020204030204" pitchFamily="34" charset="0"/>
                <a:cs typeface="Arial" panose="020B0604020202020204" pitchFamily="34" charset="0"/>
              </a:rPr>
              <a:t>promoţionale</a:t>
            </a:r>
            <a:r>
              <a:rPr lang="ro-RO" dirty="0">
                <a:solidFill>
                  <a:schemeClr val="bg1"/>
                </a:solidFill>
                <a:latin typeface="Calibri" panose="020F0502020204030204" pitchFamily="34" charset="0"/>
                <a:cs typeface="Arial" panose="020B0604020202020204" pitchFamily="34" charset="0"/>
              </a:rPr>
              <a:t> distribuite</a:t>
            </a:r>
            <a:r>
              <a:rPr lang="en-US" dirty="0">
                <a:solidFill>
                  <a:schemeClr val="bg1"/>
                </a:solidFill>
                <a:latin typeface="Calibri" panose="020F0502020204030204" pitchFamily="34" charset="0"/>
                <a:cs typeface="Arial" panose="020B0604020202020204" pitchFamily="34" charset="0"/>
              </a:rPr>
              <a:t>;</a:t>
            </a:r>
            <a:endParaRPr lang="ro-RO" dirty="0">
              <a:solidFill>
                <a:schemeClr val="bg1"/>
              </a:solidFill>
              <a:latin typeface="Calibri" panose="020F0502020204030204" pitchFamily="34" charset="0"/>
              <a:cs typeface="Arial" panose="020B0604020202020204" pitchFamily="34" charset="0"/>
            </a:endParaRPr>
          </a:p>
          <a:p>
            <a:pPr marL="685800" lvl="2" algn="just" fontAlgn="base">
              <a:lnSpc>
                <a:spcPct val="70000"/>
              </a:lnSpc>
              <a:spcBef>
                <a:spcPts val="1000"/>
              </a:spcBef>
              <a:spcAft>
                <a:spcPct val="0"/>
              </a:spcAft>
              <a:buClr>
                <a:srgbClr val="B4CCE2"/>
              </a:buClr>
            </a:pPr>
            <a:r>
              <a:rPr lang="ro-RO" dirty="0">
                <a:solidFill>
                  <a:schemeClr val="bg1"/>
                </a:solidFill>
                <a:latin typeface="Calibri" panose="020F0502020204030204" pitchFamily="34" charset="0"/>
                <a:cs typeface="Arial" panose="020B0604020202020204" pitchFamily="34" charset="0"/>
              </a:rPr>
              <a:t>Număr de  apariții î</a:t>
            </a:r>
            <a:r>
              <a:rPr lang="en-US" dirty="0">
                <a:solidFill>
                  <a:schemeClr val="bg1"/>
                </a:solidFill>
                <a:latin typeface="Calibri" panose="020F0502020204030204" pitchFamily="34" charset="0"/>
                <a:cs typeface="Arial" panose="020B0604020202020204" pitchFamily="34" charset="0"/>
              </a:rPr>
              <a:t>n </a:t>
            </a:r>
            <a:r>
              <a:rPr lang="ro-RO" dirty="0">
                <a:solidFill>
                  <a:schemeClr val="bg1"/>
                </a:solidFill>
                <a:latin typeface="Calibri" panose="020F0502020204030204" pitchFamily="34" charset="0"/>
                <a:cs typeface="Arial" panose="020B0604020202020204" pitchFamily="34" charset="0"/>
              </a:rPr>
              <a:t>mass media </a:t>
            </a:r>
            <a:r>
              <a:rPr lang="en-US" dirty="0">
                <a:solidFill>
                  <a:schemeClr val="bg1"/>
                </a:solidFill>
                <a:latin typeface="Calibri" panose="020F0502020204030204" pitchFamily="34" charset="0"/>
                <a:cs typeface="Arial" panose="020B0604020202020204" pitchFamily="34" charset="0"/>
              </a:rPr>
              <a:t>;</a:t>
            </a:r>
            <a:endParaRPr lang="ro-RO" dirty="0">
              <a:solidFill>
                <a:schemeClr val="bg1"/>
              </a:solidFill>
              <a:latin typeface="Calibri" panose="020F0502020204030204" pitchFamily="34" charset="0"/>
              <a:cs typeface="Arial" panose="020B0604020202020204" pitchFamily="34" charset="0"/>
            </a:endParaRPr>
          </a:p>
          <a:p>
            <a:pPr marL="685800" lvl="2" algn="just" fontAlgn="base">
              <a:lnSpc>
                <a:spcPct val="70000"/>
              </a:lnSpc>
              <a:spcBef>
                <a:spcPts val="1000"/>
              </a:spcBef>
              <a:spcAft>
                <a:spcPct val="0"/>
              </a:spcAft>
              <a:buClr>
                <a:srgbClr val="B4CCE2"/>
              </a:buClr>
            </a:pPr>
            <a:r>
              <a:rPr lang="ro-RO" dirty="0">
                <a:solidFill>
                  <a:schemeClr val="bg1"/>
                </a:solidFill>
                <a:latin typeface="Calibri" panose="020F0502020204030204" pitchFamily="34" charset="0"/>
                <a:cs typeface="Arial" panose="020B0604020202020204" pitchFamily="34" charset="0"/>
              </a:rPr>
              <a:t>Număr estimat de beneficiari din grupul țintă;</a:t>
            </a:r>
          </a:p>
          <a:p>
            <a:pPr marL="685800" lvl="2" algn="just" fontAlgn="base">
              <a:lnSpc>
                <a:spcPct val="70000"/>
              </a:lnSpc>
              <a:spcBef>
                <a:spcPts val="1000"/>
              </a:spcBef>
              <a:spcAft>
                <a:spcPct val="0"/>
              </a:spcAft>
              <a:buClr>
                <a:srgbClr val="B4CCE2"/>
              </a:buClr>
            </a:pPr>
            <a:endParaRPr lang="ro-RO" dirty="0">
              <a:solidFill>
                <a:schemeClr val="bg1"/>
              </a:solidFill>
              <a:latin typeface="Calibri" panose="020F0502020204030204" pitchFamily="34" charset="0"/>
              <a:cs typeface="Arial" panose="020B0604020202020204" pitchFamily="34" charset="0"/>
            </a:endParaRPr>
          </a:p>
          <a:p>
            <a:pPr lvl="0" algn="just" fontAlgn="base">
              <a:lnSpc>
                <a:spcPct val="70000"/>
              </a:lnSpc>
              <a:spcAft>
                <a:spcPct val="0"/>
              </a:spcAft>
              <a:buClr>
                <a:srgbClr val="B4CCE2"/>
              </a:buClr>
              <a:buSzTx/>
            </a:pPr>
            <a:r>
              <a:rPr lang="ro-RO" b="1" dirty="0">
                <a:solidFill>
                  <a:schemeClr val="bg1"/>
                </a:solidFill>
                <a:latin typeface="Calibri" panose="020F0502020204030204" pitchFamily="34" charset="0"/>
                <a:cs typeface="Arial" panose="020B0604020202020204" pitchFamily="34" charset="0"/>
              </a:rPr>
              <a:t>Indicatori de eficienţă:</a:t>
            </a:r>
          </a:p>
          <a:p>
            <a:pPr marL="685800" lvl="2" algn="just" fontAlgn="base">
              <a:lnSpc>
                <a:spcPct val="70000"/>
              </a:lnSpc>
              <a:spcBef>
                <a:spcPts val="1000"/>
              </a:spcBef>
              <a:spcAft>
                <a:spcPct val="0"/>
              </a:spcAft>
              <a:buClr>
                <a:srgbClr val="B4CCE2"/>
              </a:buClr>
            </a:pPr>
            <a:r>
              <a:rPr lang="ro-RO" dirty="0">
                <a:solidFill>
                  <a:schemeClr val="bg1"/>
                </a:solidFill>
                <a:latin typeface="Calibri" panose="020F0502020204030204" pitchFamily="34" charset="0"/>
                <a:cs typeface="Arial" panose="020B0604020202020204" pitchFamily="34" charset="0"/>
              </a:rPr>
              <a:t>Cost mediu /campanie judeţeană</a:t>
            </a:r>
          </a:p>
          <a:p>
            <a:pPr marL="685800" lvl="2" algn="just" fontAlgn="base">
              <a:lnSpc>
                <a:spcPct val="70000"/>
              </a:lnSpc>
              <a:spcBef>
                <a:spcPts val="1000"/>
              </a:spcBef>
              <a:spcAft>
                <a:spcPct val="0"/>
              </a:spcAft>
              <a:buClr>
                <a:srgbClr val="B4CCE2"/>
              </a:buClr>
            </a:pPr>
            <a:endParaRPr lang="ro-RO" dirty="0">
              <a:solidFill>
                <a:schemeClr val="bg1"/>
              </a:solidFill>
              <a:latin typeface="Calibri" panose="020F0502020204030204" pitchFamily="34" charset="0"/>
              <a:cs typeface="Arial" panose="020B0604020202020204" pitchFamily="34" charset="0"/>
            </a:endParaRPr>
          </a:p>
          <a:p>
            <a:pPr lvl="0" algn="just" fontAlgn="base">
              <a:lnSpc>
                <a:spcPct val="70000"/>
              </a:lnSpc>
              <a:spcAft>
                <a:spcPct val="0"/>
              </a:spcAft>
              <a:buClr>
                <a:srgbClr val="B4CCE2"/>
              </a:buClr>
              <a:buSzTx/>
            </a:pPr>
            <a:r>
              <a:rPr lang="ro-RO" b="1" dirty="0">
                <a:solidFill>
                  <a:schemeClr val="bg1"/>
                </a:solidFill>
                <a:latin typeface="Calibri" panose="020F0502020204030204" pitchFamily="34" charset="0"/>
                <a:cs typeface="Arial" panose="020B0604020202020204" pitchFamily="34" charset="0"/>
              </a:rPr>
              <a:t>Raportare activități </a:t>
            </a:r>
            <a:r>
              <a:rPr lang="ro-RO" dirty="0">
                <a:solidFill>
                  <a:schemeClr val="bg1"/>
                </a:solidFill>
                <a:latin typeface="Calibri" panose="020F0502020204030204" pitchFamily="34" charset="0"/>
                <a:cs typeface="Arial" panose="020B0604020202020204" pitchFamily="34" charset="0"/>
              </a:rPr>
              <a:t>:</a:t>
            </a:r>
          </a:p>
          <a:p>
            <a:pPr lvl="1"/>
            <a:r>
              <a:rPr lang="ro-RO" sz="2000" dirty="0">
                <a:solidFill>
                  <a:schemeClr val="bg1"/>
                </a:solidFill>
              </a:rPr>
              <a:t>Conform modelului din  metodologia pentru campaniile IEC   din anul 2021 , </a:t>
            </a:r>
          </a:p>
          <a:p>
            <a:pPr lvl="1"/>
            <a:r>
              <a:rPr lang="ro-RO" sz="2000" dirty="0">
                <a:solidFill>
                  <a:schemeClr val="bg1"/>
                </a:solidFill>
              </a:rPr>
              <a:t>Se va face la finalul campaniei,  in perioada 12-30 noiembrie 2021 </a:t>
            </a:r>
          </a:p>
        </p:txBody>
      </p:sp>
    </p:spTree>
    <p:extLst>
      <p:ext uri="{BB962C8B-B14F-4D97-AF65-F5344CB8AC3E}">
        <p14:creationId xmlns:p14="http://schemas.microsoft.com/office/powerpoint/2010/main" val="1945146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00E7A-B3CF-4ED0-AEB5-0213B8242CC3}"/>
              </a:ext>
            </a:extLst>
          </p:cNvPr>
          <p:cNvSpPr>
            <a:spLocks noGrp="1"/>
          </p:cNvSpPr>
          <p:nvPr>
            <p:ph type="title"/>
          </p:nvPr>
        </p:nvSpPr>
        <p:spPr>
          <a:xfrm>
            <a:off x="583018" y="1216510"/>
            <a:ext cx="10515600" cy="896747"/>
          </a:xfrm>
        </p:spPr>
        <p:txBody>
          <a:bodyPr>
            <a:normAutofit/>
          </a:bodyPr>
          <a:lstStyle/>
          <a:p>
            <a:r>
              <a:rPr lang="ro-RO" sz="3200" b="1" dirty="0">
                <a:solidFill>
                  <a:srgbClr val="FFFF81"/>
                </a:solidFill>
                <a:effectLst>
                  <a:outerShdw blurRad="38100" dist="38100" dir="2700000" algn="tl">
                    <a:srgbClr val="000000">
                      <a:alpha val="43137"/>
                    </a:srgbClr>
                  </a:outerShdw>
                </a:effectLst>
                <a:latin typeface="Arial Black" panose="020B0A04020102020204" pitchFamily="34" charset="0"/>
              </a:rPr>
              <a:t>Date contact </a:t>
            </a:r>
          </a:p>
        </p:txBody>
      </p:sp>
      <p:sp>
        <p:nvSpPr>
          <p:cNvPr id="3" name="Content Placeholder 2">
            <a:extLst>
              <a:ext uri="{FF2B5EF4-FFF2-40B4-BE49-F238E27FC236}">
                <a16:creationId xmlns:a16="http://schemas.microsoft.com/office/drawing/2014/main" id="{8CDC9313-51BC-4866-B493-8CE3D625CF6A}"/>
              </a:ext>
            </a:extLst>
          </p:cNvPr>
          <p:cNvSpPr>
            <a:spLocks noGrp="1"/>
          </p:cNvSpPr>
          <p:nvPr>
            <p:ph idx="1"/>
          </p:nvPr>
        </p:nvSpPr>
        <p:spPr>
          <a:xfrm>
            <a:off x="583018" y="2113257"/>
            <a:ext cx="10515600" cy="4351338"/>
          </a:xfrm>
        </p:spPr>
        <p:txBody>
          <a:bodyPr>
            <a:normAutofit/>
          </a:bodyPr>
          <a:lstStyle/>
          <a:p>
            <a:pPr marL="0" indent="0">
              <a:buClrTx/>
              <a:buSzPct val="100000"/>
              <a:buNone/>
            </a:pPr>
            <a:r>
              <a:rPr lang="ro-RO" sz="2800" b="1" dirty="0">
                <a:solidFill>
                  <a:schemeClr val="bg1"/>
                </a:solidFill>
                <a:latin typeface="Calibri" panose="020F0502020204030204" pitchFamily="34" charset="0"/>
                <a:cs typeface="Calibri" panose="020F0502020204030204" pitchFamily="34" charset="0"/>
              </a:rPr>
              <a:t>Raportările se vor face la adesele  de email: </a:t>
            </a:r>
          </a:p>
          <a:p>
            <a:pPr>
              <a:buClrTx/>
              <a:buSzPct val="100000"/>
              <a:buFont typeface="Wingdings 2" pitchFamily="18" charset="2"/>
              <a:buNone/>
            </a:pPr>
            <a:r>
              <a:rPr lang="ro-RO" u="sng"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edit.fekete@insp.gov.ro</a:t>
            </a:r>
            <a:r>
              <a:rPr lang="ro-RO" u="sng" dirty="0">
                <a:solidFill>
                  <a:schemeClr val="bg1"/>
                </a:solidFill>
                <a:latin typeface="Calibri" panose="020F0502020204030204" pitchFamily="34" charset="0"/>
                <a:cs typeface="Calibri" panose="020F0502020204030204" pitchFamily="34" charset="0"/>
              </a:rPr>
              <a:t> și </a:t>
            </a:r>
          </a:p>
          <a:p>
            <a:pPr>
              <a:buClrTx/>
              <a:buSzPct val="100000"/>
              <a:buFont typeface="Wingdings 2" pitchFamily="18" charset="2"/>
              <a:buNone/>
            </a:pPr>
            <a:r>
              <a:rPr lang="ro-RO" u="sng" dirty="0">
                <a:solidFill>
                  <a:schemeClr val="bg1"/>
                </a:solidFill>
                <a:latin typeface="Calibri" panose="020F0502020204030204" pitchFamily="34" charset="0"/>
                <a:cs typeface="Calibri" panose="020F0502020204030204" pitchFamily="34" charset="0"/>
              </a:rPr>
              <a:t>c</a:t>
            </a:r>
            <a:r>
              <a:rPr lang="ro-RO" sz="2800" u="sng" dirty="0">
                <a:solidFill>
                  <a:schemeClr val="bg1"/>
                </a:solidFill>
                <a:latin typeface="Calibri" panose="020F0502020204030204" pitchFamily="34" charset="0"/>
                <a:cs typeface="Calibri" panose="020F0502020204030204" pitchFamily="34" charset="0"/>
              </a:rPr>
              <a:t>laudia.dima@insp.gov.ro</a:t>
            </a:r>
          </a:p>
          <a:p>
            <a:pPr>
              <a:buClrTx/>
              <a:buSzPct val="100000"/>
              <a:buFont typeface="Wingdings 2" pitchFamily="18" charset="2"/>
              <a:buNone/>
            </a:pPr>
            <a:endParaRPr lang="ro-RO" sz="2800" u="sng" dirty="0">
              <a:solidFill>
                <a:schemeClr val="bg1"/>
              </a:solidFill>
              <a:latin typeface="Calibri" panose="020F0502020204030204" pitchFamily="34" charset="0"/>
              <a:cs typeface="Calibri" panose="020F0502020204030204" pitchFamily="34" charset="0"/>
            </a:endParaRPr>
          </a:p>
          <a:p>
            <a:pPr>
              <a:buClrTx/>
              <a:buSzPct val="100000"/>
              <a:buFont typeface="Wingdings 2" pitchFamily="18" charset="2"/>
              <a:buNone/>
            </a:pPr>
            <a:endParaRPr lang="en-US" sz="2800" u="sng" dirty="0">
              <a:solidFill>
                <a:schemeClr val="bg1"/>
              </a:solidFill>
              <a:latin typeface="Calibri" panose="020F0502020204030204" pitchFamily="34" charset="0"/>
              <a:cs typeface="Calibri" panose="020F0502020204030204" pitchFamily="34" charset="0"/>
            </a:endParaRPr>
          </a:p>
          <a:p>
            <a:pPr marL="0" indent="0">
              <a:buClrTx/>
              <a:buSzPct val="100000"/>
              <a:buNone/>
            </a:pPr>
            <a:r>
              <a:rPr lang="en-US" sz="2800" b="1" u="sng" dirty="0" err="1">
                <a:solidFill>
                  <a:schemeClr val="bg1"/>
                </a:solidFill>
                <a:latin typeface="Calibri" panose="020F0502020204030204" pitchFamily="34" charset="0"/>
                <a:cs typeface="Calibri" panose="020F0502020204030204" pitchFamily="34" charset="0"/>
              </a:rPr>
              <a:t>Adrese</a:t>
            </a:r>
            <a:r>
              <a:rPr lang="en-US" sz="2800" b="1" u="sng" dirty="0">
                <a:solidFill>
                  <a:schemeClr val="bg1"/>
                </a:solidFill>
                <a:latin typeface="Calibri" panose="020F0502020204030204" pitchFamily="34" charset="0"/>
                <a:cs typeface="Calibri" panose="020F0502020204030204" pitchFamily="34" charset="0"/>
              </a:rPr>
              <a:t> de mail de </a:t>
            </a:r>
            <a:r>
              <a:rPr lang="ro-RO" sz="2800" b="1" u="sng" dirty="0">
                <a:solidFill>
                  <a:schemeClr val="bg1"/>
                </a:solidFill>
                <a:latin typeface="Calibri" panose="020F0502020204030204" pitchFamily="34" charset="0"/>
                <a:cs typeface="Calibri" panose="020F0502020204030204" pitchFamily="34" charset="0"/>
              </a:rPr>
              <a:t>menţionat în CC:</a:t>
            </a:r>
          </a:p>
          <a:p>
            <a:pPr marL="0" indent="0">
              <a:buClrTx/>
              <a:buSzPct val="100000"/>
              <a:buNone/>
            </a:pPr>
            <a:r>
              <a:rPr lang="ro-RO" sz="2800" u="sng"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alexandra.cucu@insp.gov.ro</a:t>
            </a:r>
            <a:endParaRPr lang="ro-RO" sz="2800" u="sng" dirty="0">
              <a:solidFill>
                <a:schemeClr val="bg1"/>
              </a:solidFill>
              <a:latin typeface="Calibri" panose="020F0502020204030204" pitchFamily="34" charset="0"/>
              <a:cs typeface="Calibri" panose="020F0502020204030204" pitchFamily="34" charset="0"/>
            </a:endParaRPr>
          </a:p>
          <a:p>
            <a:pPr marL="0" indent="0">
              <a:buClrTx/>
              <a:buSzPct val="100000"/>
              <a:buNone/>
            </a:pPr>
            <a:r>
              <a:rPr lang="ro-RO" u="sng"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a:t>
            </a:r>
            <a:r>
              <a:rPr lang="ro-RO" sz="2800" u="sng"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ivia.cioran@insp.gov.ro</a:t>
            </a:r>
            <a:r>
              <a:rPr lang="ro-RO" sz="2800" u="sng" dirty="0">
                <a:solidFill>
                  <a:schemeClr val="bg1"/>
                </a:solidFill>
                <a:latin typeface="Calibri" panose="020F0502020204030204" pitchFamily="34" charset="0"/>
                <a:cs typeface="Calibri" panose="020F0502020204030204" pitchFamily="34" charset="0"/>
              </a:rPr>
              <a:t> </a:t>
            </a:r>
          </a:p>
          <a:p>
            <a:endParaRPr lang="ro-RO" dirty="0">
              <a:solidFill>
                <a:schemeClr val="bg1"/>
              </a:solidFill>
            </a:endParaRPr>
          </a:p>
        </p:txBody>
      </p:sp>
    </p:spTree>
    <p:extLst>
      <p:ext uri="{BB962C8B-B14F-4D97-AF65-F5344CB8AC3E}">
        <p14:creationId xmlns:p14="http://schemas.microsoft.com/office/powerpoint/2010/main" val="391926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BA36D-6145-47ED-B6E6-1BEF4F0A3C35}"/>
              </a:ext>
            </a:extLst>
          </p:cNvPr>
          <p:cNvSpPr>
            <a:spLocks noGrp="1"/>
          </p:cNvSpPr>
          <p:nvPr>
            <p:ph type="title"/>
          </p:nvPr>
        </p:nvSpPr>
        <p:spPr>
          <a:xfrm>
            <a:off x="838200" y="977598"/>
            <a:ext cx="10515600" cy="1325563"/>
          </a:xfrm>
        </p:spPr>
        <p:txBody>
          <a:bodyPr/>
          <a:lstStyle/>
          <a:p>
            <a:r>
              <a:rPr lang="ro-RO" b="1" dirty="0">
                <a:solidFill>
                  <a:srgbClr val="FFFF81"/>
                </a:solidFill>
                <a:effectLst>
                  <a:outerShdw blurRad="38100" dist="38100" dir="2700000" algn="tl">
                    <a:srgbClr val="000000">
                      <a:alpha val="43137"/>
                    </a:srgbClr>
                  </a:outerShdw>
                </a:effectLst>
                <a:latin typeface="Arial Black" panose="020B0A04020102020204" pitchFamily="34" charset="0"/>
              </a:rPr>
              <a:t>Cuprins</a:t>
            </a:r>
            <a:r>
              <a:rPr lang="ro-RO" b="1" dirty="0">
                <a:solidFill>
                  <a:srgbClr val="FFFF81"/>
                </a:solidFill>
                <a:effectLst>
                  <a:outerShdw blurRad="38100" dist="38100" dir="2700000" algn="tl">
                    <a:srgbClr val="000000">
                      <a:alpha val="43137"/>
                    </a:srgbClr>
                  </a:outerShdw>
                </a:effectLst>
              </a:rPr>
              <a:t> </a:t>
            </a:r>
          </a:p>
        </p:txBody>
      </p:sp>
      <p:sp>
        <p:nvSpPr>
          <p:cNvPr id="3" name="Content Placeholder 2">
            <a:extLst>
              <a:ext uri="{FF2B5EF4-FFF2-40B4-BE49-F238E27FC236}">
                <a16:creationId xmlns:a16="http://schemas.microsoft.com/office/drawing/2014/main" id="{06D21039-923A-4968-A87C-F46739DDDC82}"/>
              </a:ext>
            </a:extLst>
          </p:cNvPr>
          <p:cNvSpPr>
            <a:spLocks noGrp="1"/>
          </p:cNvSpPr>
          <p:nvPr>
            <p:ph idx="1"/>
          </p:nvPr>
        </p:nvSpPr>
        <p:spPr>
          <a:xfrm>
            <a:off x="838200" y="2059533"/>
            <a:ext cx="10515600" cy="4110361"/>
          </a:xfrm>
        </p:spPr>
        <p:txBody>
          <a:bodyPr>
            <a:normAutofit lnSpcReduction="10000"/>
          </a:bodyPr>
          <a:lstStyle/>
          <a:p>
            <a:pPr marL="342900" marR="0" lvl="0" indent="-342900">
              <a:spcBef>
                <a:spcPts val="0"/>
              </a:spcBef>
              <a:spcAft>
                <a:spcPts val="0"/>
              </a:spcAft>
              <a:buFont typeface="Symbol" panose="05050102010706020507" pitchFamily="18" charset="2"/>
              <a:buChar char=""/>
            </a:pPr>
            <a:r>
              <a:rPr lang="ro-RO"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Tema</a:t>
            </a:r>
          </a:p>
          <a:p>
            <a:pPr marL="342900" marR="0" lvl="0" indent="-342900">
              <a:spcBef>
                <a:spcPts val="0"/>
              </a:spcBef>
              <a:spcAft>
                <a:spcPts val="0"/>
              </a:spcAft>
              <a:buFont typeface="Symbol" panose="05050102010706020507" pitchFamily="18" charset="2"/>
              <a:buChar char=""/>
            </a:pPr>
            <a:r>
              <a:rPr lang="ro-RO"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Sloganul</a:t>
            </a:r>
          </a:p>
          <a:p>
            <a:pPr marL="342900" indent="-342900">
              <a:spcBef>
                <a:spcPts val="0"/>
              </a:spcBef>
              <a:buFont typeface="Symbol" panose="05050102010706020507" pitchFamily="18" charset="2"/>
              <a:buChar char=""/>
            </a:pPr>
            <a:r>
              <a:rPr lang="ro-RO" dirty="0">
                <a:solidFill>
                  <a:schemeClr val="bg1"/>
                </a:solidFill>
                <a:latin typeface="Calibri" panose="020F0502020204030204" pitchFamily="34" charset="0"/>
                <a:ea typeface="Calibri" panose="020F0502020204030204" pitchFamily="34" charset="0"/>
                <a:cs typeface="Times New Roman" panose="02020603050405020304" pitchFamily="18" charset="0"/>
              </a:rPr>
              <a:t>Durata</a:t>
            </a:r>
          </a:p>
          <a:p>
            <a:pPr marL="342900" marR="0" lvl="0" indent="-342900">
              <a:spcBef>
                <a:spcPts val="0"/>
              </a:spcBef>
              <a:spcAft>
                <a:spcPts val="0"/>
              </a:spcAft>
              <a:buFont typeface="Symbol" panose="05050102010706020507" pitchFamily="18" charset="2"/>
              <a:buChar char=""/>
            </a:pPr>
            <a:r>
              <a:rPr lang="ro-RO" dirty="0">
                <a:solidFill>
                  <a:schemeClr val="bg1"/>
                </a:solidFill>
                <a:latin typeface="Calibri" panose="020F0502020204030204" pitchFamily="34" charset="0"/>
                <a:ea typeface="Calibri" panose="020F0502020204030204" pitchFamily="34" charset="0"/>
                <a:cs typeface="Times New Roman" panose="02020603050405020304" pitchFamily="18" charset="0"/>
              </a:rPr>
              <a:t>Scopul</a:t>
            </a:r>
          </a:p>
          <a:p>
            <a:pPr marL="342900" marR="0" lvl="0" indent="-342900">
              <a:spcBef>
                <a:spcPts val="0"/>
              </a:spcBef>
              <a:spcAft>
                <a:spcPts val="0"/>
              </a:spcAft>
              <a:buFont typeface="Symbol" panose="05050102010706020507" pitchFamily="18" charset="2"/>
              <a:buChar char=""/>
            </a:pPr>
            <a:r>
              <a:rPr lang="ro-RO" dirty="0">
                <a:solidFill>
                  <a:schemeClr val="bg1"/>
                </a:solidFill>
                <a:latin typeface="Calibri" panose="020F0502020204030204" pitchFamily="34" charset="0"/>
                <a:ea typeface="Calibri" panose="020F0502020204030204" pitchFamily="34" charset="0"/>
                <a:cs typeface="Times New Roman" panose="02020603050405020304" pitchFamily="18" charset="0"/>
              </a:rPr>
              <a:t>Obiectivele</a:t>
            </a:r>
          </a:p>
          <a:p>
            <a:pPr marL="342900" marR="0" lvl="0" indent="-342900">
              <a:spcBef>
                <a:spcPts val="0"/>
              </a:spcBef>
              <a:spcAft>
                <a:spcPts val="0"/>
              </a:spcAft>
              <a:buFont typeface="Symbol" panose="05050102010706020507" pitchFamily="18" charset="2"/>
              <a:buChar char=""/>
            </a:pPr>
            <a:r>
              <a:rPr lang="ro-RO" dirty="0">
                <a:solidFill>
                  <a:schemeClr val="bg1"/>
                </a:solidFill>
                <a:latin typeface="Calibri" panose="020F0502020204030204" pitchFamily="34" charset="0"/>
                <a:ea typeface="Calibri" panose="020F0502020204030204" pitchFamily="34" charset="0"/>
                <a:cs typeface="Times New Roman" panose="02020603050405020304" pitchFamily="18" charset="0"/>
              </a:rPr>
              <a:t>Calendarul campaniei </a:t>
            </a:r>
          </a:p>
          <a:p>
            <a:pPr marL="342900" marR="0" lvl="0" indent="-342900">
              <a:spcBef>
                <a:spcPts val="0"/>
              </a:spcBef>
              <a:spcAft>
                <a:spcPts val="0"/>
              </a:spcAft>
              <a:buFont typeface="Symbol" panose="05050102010706020507" pitchFamily="18" charset="2"/>
              <a:buChar char=""/>
            </a:pPr>
            <a:r>
              <a:rPr lang="ro-RO" dirty="0">
                <a:solidFill>
                  <a:schemeClr val="bg1"/>
                </a:solidFill>
                <a:latin typeface="Calibri" panose="020F0502020204030204" pitchFamily="34" charset="0"/>
                <a:ea typeface="Calibri" panose="020F0502020204030204" pitchFamily="34" charset="0"/>
                <a:cs typeface="Times New Roman" panose="02020603050405020304" pitchFamily="18" charset="0"/>
              </a:rPr>
              <a:t>Grupurile țintă și mesajele  </a:t>
            </a:r>
            <a:endPar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fr-FR" sz="2800" dirty="0" err="1">
                <a:solidFill>
                  <a:schemeClr val="bg1"/>
                </a:solidFill>
                <a:latin typeface="+mn-lt"/>
                <a:ea typeface="+mn-ea"/>
                <a:cs typeface="+mn-cs"/>
              </a:rPr>
              <a:t>Activităţi</a:t>
            </a:r>
            <a:r>
              <a:rPr lang="ro-RO" sz="2800" dirty="0">
                <a:solidFill>
                  <a:schemeClr val="bg1"/>
                </a:solidFill>
                <a:latin typeface="+mn-lt"/>
                <a:ea typeface="+mn-ea"/>
                <a:cs typeface="+mn-cs"/>
              </a:rPr>
              <a:t>le posibile </a:t>
            </a:r>
          </a:p>
          <a:p>
            <a:pPr marL="342900" marR="0" lvl="0" indent="-342900">
              <a:spcBef>
                <a:spcPts val="0"/>
              </a:spcBef>
              <a:spcAft>
                <a:spcPts val="0"/>
              </a:spcAft>
              <a:buFont typeface="Symbol" panose="05050102010706020507" pitchFamily="18" charset="2"/>
              <a:buChar char=""/>
            </a:pPr>
            <a:r>
              <a:rPr lang="ro-RO" sz="2800" dirty="0">
                <a:solidFill>
                  <a:schemeClr val="bg1"/>
                </a:solidFill>
                <a:latin typeface="+mn-lt"/>
                <a:ea typeface="+mn-ea"/>
                <a:cs typeface="+mn-cs"/>
              </a:rPr>
              <a:t>Partenerii posibili</a:t>
            </a:r>
          </a:p>
          <a:p>
            <a:pPr marL="342900" marR="0" lvl="0" indent="-342900">
              <a:spcBef>
                <a:spcPts val="0"/>
              </a:spcBef>
              <a:spcAft>
                <a:spcPts val="0"/>
              </a:spcAft>
              <a:buFont typeface="Symbol" panose="05050102010706020507" pitchFamily="18" charset="2"/>
              <a:buChar char=""/>
            </a:pPr>
            <a:r>
              <a:rPr lang="ro-RO" dirty="0">
                <a:solidFill>
                  <a:schemeClr val="bg1"/>
                </a:solidFill>
              </a:rPr>
              <a:t>Indicatorii </a:t>
            </a:r>
          </a:p>
          <a:p>
            <a:pPr marL="342900" marR="0" lvl="0" indent="-342900">
              <a:spcBef>
                <a:spcPts val="0"/>
              </a:spcBef>
              <a:spcAft>
                <a:spcPts val="0"/>
              </a:spcAft>
              <a:buFont typeface="Symbol" panose="05050102010706020507" pitchFamily="18" charset="2"/>
              <a:buChar char=""/>
            </a:pPr>
            <a:r>
              <a:rPr lang="ro-RO" dirty="0">
                <a:solidFill>
                  <a:schemeClr val="bg1"/>
                </a:solidFill>
                <a:latin typeface="Calibri" panose="020F0502020204030204" pitchFamily="34" charset="0"/>
                <a:ea typeface="Calibri" panose="020F0502020204030204" pitchFamily="34" charset="0"/>
                <a:cs typeface="Times New Roman" panose="02020603050405020304" pitchFamily="18" charset="0"/>
              </a:rPr>
              <a:t>Raportarea </a:t>
            </a:r>
          </a:p>
          <a:p>
            <a:endParaRPr lang="ro-RO" dirty="0">
              <a:solidFill>
                <a:schemeClr val="bg1"/>
              </a:solidFill>
            </a:endParaRPr>
          </a:p>
        </p:txBody>
      </p:sp>
    </p:spTree>
    <p:extLst>
      <p:ext uri="{BB962C8B-B14F-4D97-AF65-F5344CB8AC3E}">
        <p14:creationId xmlns:p14="http://schemas.microsoft.com/office/powerpoint/2010/main" val="331780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D21039-923A-4968-A87C-F46739DDDC82}"/>
              </a:ext>
            </a:extLst>
          </p:cNvPr>
          <p:cNvSpPr>
            <a:spLocks noGrp="1"/>
          </p:cNvSpPr>
          <p:nvPr>
            <p:ph idx="1"/>
          </p:nvPr>
        </p:nvSpPr>
        <p:spPr>
          <a:xfrm>
            <a:off x="293298" y="1783009"/>
            <a:ext cx="11283351" cy="4692620"/>
          </a:xfrm>
        </p:spPr>
        <p:txBody>
          <a:bodyPr>
            <a:normAutofit lnSpcReduction="10000"/>
          </a:bodyPr>
          <a:lstStyle/>
          <a:p>
            <a:pPr marR="0" lvl="0" algn="just">
              <a:spcBef>
                <a:spcPts val="0"/>
              </a:spcBef>
              <a:spcAft>
                <a:spcPts val="0"/>
              </a:spcAft>
            </a:pPr>
            <a:r>
              <a:rPr lang="ro-RO" b="1" dirty="0">
                <a:solidFill>
                  <a:srgbClr val="FFFF81"/>
                </a:solidFill>
                <a:ea typeface="Times New Roman" panose="02020603050405020304" pitchFamily="18" charset="0"/>
                <a:cs typeface="Times New Roman" panose="02020603050405020304" pitchFamily="18" charset="0"/>
              </a:rPr>
              <a:t>Tema</a:t>
            </a:r>
          </a:p>
          <a:p>
            <a:pPr marL="0" indent="0" algn="just">
              <a:spcBef>
                <a:spcPts val="0"/>
              </a:spcBef>
              <a:buNone/>
            </a:pPr>
            <a:r>
              <a:rPr lang="ro-RO" altLang="ro-RO" dirty="0">
                <a:solidFill>
                  <a:schemeClr val="bg1"/>
                </a:solidFill>
              </a:rPr>
              <a:t>C</a:t>
            </a:r>
            <a:r>
              <a:rPr kumimoji="0" lang="ro-RO" altLang="ro-RO" sz="2800" i="0" u="none" strike="noStrike" cap="none" normalizeH="0" baseline="0" dirty="0">
                <a:ln>
                  <a:noFill/>
                </a:ln>
                <a:solidFill>
                  <a:schemeClr val="bg1"/>
                </a:solidFill>
                <a:effectLst/>
              </a:rPr>
              <a:t>onstruirea unei lumi mai echitabile și mai sănătoase</a:t>
            </a:r>
            <a:r>
              <a:rPr kumimoji="0" lang="ro-RO" altLang="ro-RO" sz="900" i="0" u="none" strike="noStrike" cap="none" normalizeH="0" baseline="0" dirty="0">
                <a:ln>
                  <a:noFill/>
                </a:ln>
                <a:solidFill>
                  <a:schemeClr val="bg1"/>
                </a:solidFill>
                <a:effectLst/>
              </a:rPr>
              <a:t> </a:t>
            </a:r>
            <a:endParaRPr kumimoji="0" lang="ro-RO" altLang="ro-RO" sz="2000" i="0" u="none" strike="noStrike" cap="none" normalizeH="0" baseline="0" dirty="0">
              <a:ln>
                <a:noFill/>
              </a:ln>
              <a:solidFill>
                <a:schemeClr val="bg1"/>
              </a:solidFill>
              <a:effectLst/>
            </a:endParaRPr>
          </a:p>
          <a:p>
            <a:pPr marR="0" lvl="0" algn="just">
              <a:spcBef>
                <a:spcPts val="0"/>
              </a:spcBef>
              <a:spcAft>
                <a:spcPts val="0"/>
              </a:spcAft>
            </a:pPr>
            <a:endParaRPr lang="ro-RO" dirty="0">
              <a:solidFill>
                <a:schemeClr val="bg1"/>
              </a:solidFill>
              <a:ea typeface="Times New Roman" panose="02020603050405020304" pitchFamily="18" charset="0"/>
              <a:cs typeface="Times New Roman" panose="02020603050405020304" pitchFamily="18" charset="0"/>
            </a:endParaRPr>
          </a:p>
          <a:p>
            <a:pPr algn="just">
              <a:spcBef>
                <a:spcPts val="0"/>
              </a:spcBef>
            </a:pPr>
            <a:r>
              <a:rPr lang="ro-RO" b="1" dirty="0">
                <a:solidFill>
                  <a:srgbClr val="FFFF81"/>
                </a:solidFill>
                <a:ea typeface="Times New Roman" panose="02020603050405020304" pitchFamily="18" charset="0"/>
                <a:cs typeface="Times New Roman" panose="02020603050405020304" pitchFamily="18" charset="0"/>
              </a:rPr>
              <a:t>Sloganul</a:t>
            </a:r>
          </a:p>
          <a:p>
            <a:pPr marL="0" marR="0" lvl="0" indent="0" algn="just">
              <a:spcBef>
                <a:spcPts val="0"/>
              </a:spcBef>
              <a:spcAft>
                <a:spcPts val="0"/>
              </a:spcAft>
              <a:buNone/>
            </a:pPr>
            <a:r>
              <a:rPr lang="ro-RO" sz="2800" dirty="0">
                <a:solidFill>
                  <a:schemeClr val="bg1"/>
                </a:solidFill>
                <a:effectLst/>
                <a:ea typeface="Calibri" panose="020F0502020204030204" pitchFamily="34" charset="0"/>
                <a:cs typeface="Arial" panose="020B0604020202020204" pitchFamily="34" charset="0"/>
              </a:rPr>
              <a:t>Împreună pentru o lume mai echitabilă și mai sănătoasă !</a:t>
            </a:r>
          </a:p>
          <a:p>
            <a:pPr marR="0" lvl="0" algn="just">
              <a:spcBef>
                <a:spcPts val="0"/>
              </a:spcBef>
              <a:spcAft>
                <a:spcPts val="0"/>
              </a:spcAft>
            </a:pPr>
            <a:endParaRPr lang="ro-RO" dirty="0">
              <a:solidFill>
                <a:schemeClr val="bg1"/>
              </a:solidFill>
              <a:ea typeface="Times New Roman" panose="02020603050405020304" pitchFamily="18" charset="0"/>
              <a:cs typeface="Times New Roman" panose="02020603050405020304" pitchFamily="18" charset="0"/>
            </a:endParaRPr>
          </a:p>
          <a:p>
            <a:pPr algn="just">
              <a:spcBef>
                <a:spcPts val="0"/>
              </a:spcBef>
            </a:pPr>
            <a:r>
              <a:rPr lang="ro-RO" b="1" dirty="0">
                <a:solidFill>
                  <a:srgbClr val="FFFF81"/>
                </a:solidFill>
                <a:ea typeface="Times New Roman" panose="02020603050405020304" pitchFamily="18" charset="0"/>
                <a:cs typeface="Times New Roman" panose="02020603050405020304" pitchFamily="18" charset="0"/>
              </a:rPr>
              <a:t>Durata</a:t>
            </a:r>
          </a:p>
          <a:p>
            <a:pPr marL="0" indent="0" algn="just">
              <a:spcBef>
                <a:spcPts val="0"/>
              </a:spcBef>
              <a:buNone/>
            </a:pPr>
            <a:r>
              <a:rPr lang="ro-RO" dirty="0">
                <a:solidFill>
                  <a:schemeClr val="bg1"/>
                </a:solidFill>
                <a:cs typeface="Arial" panose="020B0604020202020204" pitchFamily="34" charset="0"/>
              </a:rPr>
              <a:t>7 aprilie -12 decembrie 2021  </a:t>
            </a:r>
          </a:p>
          <a:p>
            <a:pPr algn="just">
              <a:spcBef>
                <a:spcPts val="0"/>
              </a:spcBef>
            </a:pPr>
            <a:endParaRPr lang="ro-RO" dirty="0">
              <a:solidFill>
                <a:schemeClr val="bg1"/>
              </a:solidFill>
              <a:cs typeface="Arial" panose="020B0604020202020204" pitchFamily="34" charset="0"/>
            </a:endParaRPr>
          </a:p>
          <a:p>
            <a:pPr marR="0" lvl="0" algn="just">
              <a:spcBef>
                <a:spcPts val="0"/>
              </a:spcBef>
              <a:spcAft>
                <a:spcPts val="0"/>
              </a:spcAft>
            </a:pPr>
            <a:r>
              <a:rPr lang="ro-RO" b="1" dirty="0">
                <a:solidFill>
                  <a:srgbClr val="FFFF81"/>
                </a:solidFill>
                <a:ea typeface="Times New Roman" panose="02020603050405020304" pitchFamily="18" charset="0"/>
                <a:cs typeface="Times New Roman" panose="02020603050405020304" pitchFamily="18" charset="0"/>
              </a:rPr>
              <a:t>Scopul</a:t>
            </a:r>
            <a:r>
              <a:rPr lang="ro-RO" b="1" dirty="0">
                <a:solidFill>
                  <a:schemeClr val="bg1"/>
                </a:solidFill>
                <a:ea typeface="Times New Roman" panose="02020603050405020304" pitchFamily="18" charset="0"/>
                <a:cs typeface="Times New Roman" panose="02020603050405020304" pitchFamily="18" charset="0"/>
              </a:rPr>
              <a:t> </a:t>
            </a:r>
          </a:p>
          <a:p>
            <a:pPr marL="0" marR="0" lvl="0" indent="0" algn="just">
              <a:spcBef>
                <a:spcPts val="0"/>
              </a:spcBef>
              <a:spcAft>
                <a:spcPts val="0"/>
              </a:spcAft>
              <a:buNone/>
            </a:pPr>
            <a:r>
              <a:rPr lang="ro-RO" dirty="0">
                <a:solidFill>
                  <a:schemeClr val="bg1"/>
                </a:solidFill>
                <a:ea typeface="Times New Roman" panose="02020603050405020304" pitchFamily="18" charset="0"/>
                <a:cs typeface="Times New Roman" panose="02020603050405020304" pitchFamily="18" charset="0"/>
              </a:rPr>
              <a:t>Creșterea gradului de conștientizare, promovarea publică, implicarea factorilor de decizie guvernamentali și crearea de parteneriate pentru a aborda inechitățile în materie de sănătate </a:t>
            </a:r>
          </a:p>
          <a:p>
            <a:pPr marR="0" lvl="0" algn="just">
              <a:spcBef>
                <a:spcPts val="0"/>
              </a:spcBef>
              <a:spcAft>
                <a:spcPts val="0"/>
              </a:spcAft>
            </a:pPr>
            <a:endParaRPr lang="ro-RO" dirty="0">
              <a:solidFill>
                <a:schemeClr val="bg1"/>
              </a:solidFill>
            </a:endParaRPr>
          </a:p>
        </p:txBody>
      </p:sp>
      <p:sp>
        <p:nvSpPr>
          <p:cNvPr id="5" name="Rectangle 2">
            <a:extLst>
              <a:ext uri="{FF2B5EF4-FFF2-40B4-BE49-F238E27FC236}">
                <a16:creationId xmlns:a16="http://schemas.microsoft.com/office/drawing/2014/main" id="{40377FDC-3487-49AD-9BB4-CA7FFC985FD1}"/>
              </a:ext>
            </a:extLst>
          </p:cNvPr>
          <p:cNvSpPr>
            <a:spLocks noChangeArrowheads="1"/>
          </p:cNvSpPr>
          <p:nvPr/>
        </p:nvSpPr>
        <p:spPr bwMode="auto">
          <a:xfrm>
            <a:off x="-1216241"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7" name="Title 1">
            <a:extLst>
              <a:ext uri="{FF2B5EF4-FFF2-40B4-BE49-F238E27FC236}">
                <a16:creationId xmlns:a16="http://schemas.microsoft.com/office/drawing/2014/main" id="{342A2FF0-72B6-4A94-A496-67E6C3156231}"/>
              </a:ext>
            </a:extLst>
          </p:cNvPr>
          <p:cNvSpPr>
            <a:spLocks noGrp="1"/>
          </p:cNvSpPr>
          <p:nvPr>
            <p:ph type="title"/>
          </p:nvPr>
        </p:nvSpPr>
        <p:spPr>
          <a:xfrm>
            <a:off x="838200" y="675667"/>
            <a:ext cx="10515600" cy="1325563"/>
          </a:xfrm>
        </p:spPr>
        <p:txBody>
          <a:bodyPr/>
          <a:lstStyle/>
          <a:p>
            <a:r>
              <a:rPr lang="ro-RO" b="1" dirty="0">
                <a:solidFill>
                  <a:srgbClr val="FFFF81"/>
                </a:solidFill>
                <a:effectLst>
                  <a:outerShdw blurRad="38100" dist="38100" dir="2700000" algn="tl">
                    <a:srgbClr val="000000">
                      <a:alpha val="43137"/>
                    </a:srgbClr>
                  </a:outerShdw>
                </a:effectLst>
                <a:latin typeface="Arial Black" panose="020B0A04020102020204" pitchFamily="34" charset="0"/>
              </a:rPr>
              <a:t>Tema, sloganul, durata și scopul</a:t>
            </a:r>
            <a:endParaRPr lang="ro-RO" b="1" dirty="0">
              <a:solidFill>
                <a:srgbClr val="FFFF8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034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D99D-1BFB-4CDB-83E7-A5334B7E44C0}"/>
              </a:ext>
            </a:extLst>
          </p:cNvPr>
          <p:cNvSpPr>
            <a:spLocks noGrp="1"/>
          </p:cNvSpPr>
          <p:nvPr>
            <p:ph type="title"/>
          </p:nvPr>
        </p:nvSpPr>
        <p:spPr>
          <a:xfrm>
            <a:off x="2580736" y="549095"/>
            <a:ext cx="10515600" cy="1028669"/>
          </a:xfrm>
        </p:spPr>
        <p:txBody>
          <a:bodyPr>
            <a:normAutofit fontScale="90000"/>
          </a:bodyPr>
          <a:lstStyle/>
          <a:p>
            <a:r>
              <a:rPr lang="ro-RO" sz="3600" b="1" dirty="0">
                <a:solidFill>
                  <a:srgbClr val="FFFF8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Obiectivele </a:t>
            </a:r>
            <a:br>
              <a:rPr lang="ro-RO" dirty="0">
                <a:solidFill>
                  <a:srgbClr val="FFFF8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ro-RO" dirty="0">
              <a:solidFill>
                <a:srgbClr val="FFFF8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EFABF5FF-A1AF-4AD7-B942-A6294C78F3AB}"/>
              </a:ext>
            </a:extLst>
          </p:cNvPr>
          <p:cNvSpPr>
            <a:spLocks noGrp="1"/>
          </p:cNvSpPr>
          <p:nvPr>
            <p:ph idx="1"/>
          </p:nvPr>
        </p:nvSpPr>
        <p:spPr>
          <a:xfrm>
            <a:off x="401100" y="1097281"/>
            <a:ext cx="11408461" cy="5797606"/>
          </a:xfrm>
        </p:spPr>
        <p:txBody>
          <a:bodyPr/>
          <a:lstStyle/>
          <a:p>
            <a:pPr marL="0" indent="0">
              <a:buNone/>
            </a:pPr>
            <a:r>
              <a:rPr lang="ro-RO" sz="2400" b="1" dirty="0">
                <a:solidFill>
                  <a:schemeClr val="bg1"/>
                </a:solidFill>
              </a:rPr>
              <a:t>Creșterea nivelului de informare cu privire la:  </a:t>
            </a:r>
          </a:p>
          <a:p>
            <a:pPr marL="514350" indent="-514350">
              <a:buFont typeface="Arial" panose="020B0604020202020204" pitchFamily="34" charset="0"/>
              <a:buAutoNum type="arabicPeriod"/>
            </a:pPr>
            <a:r>
              <a:rPr lang="ro-RO" sz="2400" dirty="0">
                <a:solidFill>
                  <a:schemeClr val="bg1"/>
                </a:solidFill>
              </a:rPr>
              <a:t>Determinanții sociali ai stării de sănătate ai populației </a:t>
            </a:r>
            <a:r>
              <a:rPr lang="ro-RO" sz="2400">
                <a:solidFill>
                  <a:schemeClr val="bg1"/>
                </a:solidFill>
              </a:rPr>
              <a:t>vulnerabile (aprilie</a:t>
            </a:r>
            <a:r>
              <a:rPr lang="ro-RO" sz="2400" dirty="0">
                <a:solidFill>
                  <a:schemeClr val="bg1"/>
                </a:solidFill>
              </a:rPr>
              <a:t>) </a:t>
            </a:r>
          </a:p>
          <a:p>
            <a:pPr marL="514350" indent="-514350">
              <a:buFont typeface="Arial" panose="020B0604020202020204" pitchFamily="34" charset="0"/>
              <a:buAutoNum type="arabicPeriod"/>
            </a:pPr>
            <a:r>
              <a:rPr lang="ro-RO" sz="2400" dirty="0">
                <a:solidFill>
                  <a:schemeClr val="bg1"/>
                </a:solidFill>
              </a:rPr>
              <a:t> Starea de sănătate și percepția acesteia în rândul populației vulnerabile comparativ cu populatia generala (mai)</a:t>
            </a:r>
          </a:p>
          <a:p>
            <a:pPr marL="514350" indent="-514350">
              <a:buFont typeface="Arial" panose="020B0604020202020204" pitchFamily="34" charset="0"/>
              <a:buAutoNum type="arabicPeriod"/>
            </a:pPr>
            <a:r>
              <a:rPr lang="ro-RO" sz="2400" dirty="0">
                <a:solidFill>
                  <a:schemeClr val="bg1"/>
                </a:solidFill>
              </a:rPr>
              <a:t>Problematica asigurării accesului la servicii pentru populația  vulnerabilă (iunie) </a:t>
            </a:r>
          </a:p>
          <a:p>
            <a:pPr marL="514350" indent="-514350">
              <a:buFont typeface="Arial" panose="020B0604020202020204" pitchFamily="34" charset="0"/>
              <a:buAutoNum type="arabicPeriod"/>
            </a:pPr>
            <a:r>
              <a:rPr lang="ro-RO" sz="2400" dirty="0">
                <a:solidFill>
                  <a:schemeClr val="bg1"/>
                </a:solidFill>
              </a:rPr>
              <a:t>Comportamentele cu risc pentru sănătate în rândul populației vulnerabile (iulie)</a:t>
            </a:r>
          </a:p>
          <a:p>
            <a:pPr marL="514350" indent="-514350">
              <a:buFont typeface="Arial" panose="020B0604020202020204" pitchFamily="34" charset="0"/>
              <a:buAutoNum type="arabicPeriod"/>
            </a:pPr>
            <a:r>
              <a:rPr lang="ro-RO" sz="2400" dirty="0">
                <a:solidFill>
                  <a:schemeClr val="bg1"/>
                </a:solidFill>
              </a:rPr>
              <a:t>Automedicația și consumul de antibiotice la populația vulnerabilă(august)</a:t>
            </a:r>
          </a:p>
          <a:p>
            <a:pPr marL="514350" indent="-514350">
              <a:buFont typeface="Arial" panose="020B0604020202020204" pitchFamily="34" charset="0"/>
              <a:buAutoNum type="arabicPeriod"/>
            </a:pPr>
            <a:r>
              <a:rPr lang="ro-RO" sz="2400" dirty="0">
                <a:solidFill>
                  <a:schemeClr val="bg1"/>
                </a:solidFill>
              </a:rPr>
              <a:t> Starea de sănătate a femeilor  din comunitățile vulnerabile, inclusiv sănătatea reproducerii (septembrie)</a:t>
            </a:r>
          </a:p>
          <a:p>
            <a:pPr marL="514350" indent="-514350">
              <a:buFont typeface="Arial" panose="020B0604020202020204" pitchFamily="34" charset="0"/>
              <a:buAutoNum type="arabicPeriod"/>
            </a:pPr>
            <a:r>
              <a:rPr lang="ro-RO" sz="2400" dirty="0">
                <a:solidFill>
                  <a:schemeClr val="bg1"/>
                </a:solidFill>
              </a:rPr>
              <a:t>Starea de sănătate a copiilor în comunitățile vulnerabile  (octombrie)</a:t>
            </a:r>
          </a:p>
          <a:p>
            <a:pPr marL="514350" indent="-514350">
              <a:buFont typeface="Arial" panose="020B0604020202020204" pitchFamily="34" charset="0"/>
              <a:buAutoNum type="arabicPeriod"/>
            </a:pPr>
            <a:r>
              <a:rPr lang="ro-RO" sz="2400" dirty="0">
                <a:solidFill>
                  <a:schemeClr val="bg1"/>
                </a:solidFill>
              </a:rPr>
              <a:t>Drepturile la sănătate și la  servicii de sănătate ale populației vulenerabile (noiembrie)</a:t>
            </a:r>
          </a:p>
          <a:p>
            <a:pPr marL="514350" indent="-514350">
              <a:buFont typeface="Arial" panose="020B0604020202020204" pitchFamily="34" charset="0"/>
              <a:buAutoNum type="arabicPeriod"/>
            </a:pPr>
            <a:endParaRPr lang="ro-RO" sz="2400" dirty="0">
              <a:solidFill>
                <a:schemeClr val="bg1"/>
              </a:solidFill>
            </a:endParaRPr>
          </a:p>
        </p:txBody>
      </p:sp>
    </p:spTree>
    <p:extLst>
      <p:ext uri="{BB962C8B-B14F-4D97-AF65-F5344CB8AC3E}">
        <p14:creationId xmlns:p14="http://schemas.microsoft.com/office/powerpoint/2010/main" val="165474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553FF-17D6-4503-A8AB-74E2730C1F33}"/>
              </a:ext>
            </a:extLst>
          </p:cNvPr>
          <p:cNvSpPr>
            <a:spLocks noGrp="1"/>
          </p:cNvSpPr>
          <p:nvPr>
            <p:ph type="title"/>
          </p:nvPr>
        </p:nvSpPr>
        <p:spPr>
          <a:xfrm>
            <a:off x="2459966" y="37844"/>
            <a:ext cx="10515600" cy="1325563"/>
          </a:xfrm>
        </p:spPr>
        <p:txBody>
          <a:bodyPr>
            <a:normAutofit/>
          </a:bodyPr>
          <a:lstStyle/>
          <a:p>
            <a:r>
              <a:rPr lang="ro-RO" sz="3200" dirty="0">
                <a:solidFill>
                  <a:srgbClr val="FFFF81"/>
                </a:solidFill>
                <a:effectLst>
                  <a:outerShdw blurRad="38100" dist="38100" dir="2700000" algn="tl">
                    <a:srgbClr val="000000">
                      <a:alpha val="43137"/>
                    </a:srgbClr>
                  </a:outerShdw>
                </a:effectLst>
                <a:latin typeface="Arial Black" panose="020B0A04020102020204" pitchFamily="34" charset="0"/>
              </a:rPr>
              <a:t>Calendarul campaniei </a:t>
            </a:r>
            <a:r>
              <a:rPr lang="ro-RO" sz="4000" dirty="0">
                <a:solidFill>
                  <a:srgbClr val="FFFF81"/>
                </a:solidFill>
                <a:effectLst>
                  <a:outerShdw blurRad="38100" dist="38100" dir="2700000" algn="tl">
                    <a:srgbClr val="000000">
                      <a:alpha val="43137"/>
                    </a:srgbClr>
                  </a:outerShdw>
                </a:effectLst>
                <a:latin typeface="Arial Black" panose="020B0A04020102020204" pitchFamily="34" charset="0"/>
              </a:rPr>
              <a:t> </a:t>
            </a:r>
          </a:p>
        </p:txBody>
      </p:sp>
      <p:graphicFrame>
        <p:nvGraphicFramePr>
          <p:cNvPr id="5" name="Table 5">
            <a:extLst>
              <a:ext uri="{FF2B5EF4-FFF2-40B4-BE49-F238E27FC236}">
                <a16:creationId xmlns:a16="http://schemas.microsoft.com/office/drawing/2014/main" id="{CCFBDE9C-0741-474C-80D7-F41493BA29C7}"/>
              </a:ext>
            </a:extLst>
          </p:cNvPr>
          <p:cNvGraphicFramePr>
            <a:graphicFrameLocks noGrp="1"/>
          </p:cNvGraphicFramePr>
          <p:nvPr>
            <p:ph sz="half" idx="1"/>
            <p:extLst>
              <p:ext uri="{D42A27DB-BD31-4B8C-83A1-F6EECF244321}">
                <p14:modId xmlns:p14="http://schemas.microsoft.com/office/powerpoint/2010/main" val="3711221509"/>
              </p:ext>
            </p:extLst>
          </p:nvPr>
        </p:nvGraphicFramePr>
        <p:xfrm>
          <a:off x="4865061" y="1152305"/>
          <a:ext cx="6970451" cy="5124478"/>
        </p:xfrm>
        <a:graphic>
          <a:graphicData uri="http://schemas.openxmlformats.org/drawingml/2006/table">
            <a:tbl>
              <a:tblPr firstRow="1" bandRow="1">
                <a:tableStyleId>{5C22544A-7EE6-4342-B048-85BDC9FD1C3A}</a:tableStyleId>
              </a:tblPr>
              <a:tblGrid>
                <a:gridCol w="1332390">
                  <a:extLst>
                    <a:ext uri="{9D8B030D-6E8A-4147-A177-3AD203B41FA5}">
                      <a16:colId xmlns:a16="http://schemas.microsoft.com/office/drawing/2014/main" val="1801330150"/>
                    </a:ext>
                  </a:extLst>
                </a:gridCol>
                <a:gridCol w="5638061">
                  <a:extLst>
                    <a:ext uri="{9D8B030D-6E8A-4147-A177-3AD203B41FA5}">
                      <a16:colId xmlns:a16="http://schemas.microsoft.com/office/drawing/2014/main" val="2506796060"/>
                    </a:ext>
                  </a:extLst>
                </a:gridCol>
              </a:tblGrid>
              <a:tr h="607342">
                <a:tc>
                  <a:txBody>
                    <a:bodyPr/>
                    <a:lstStyle/>
                    <a:p>
                      <a:pPr algn="ctr"/>
                      <a:r>
                        <a:rPr lang="ro-RO" sz="1800" i="1" dirty="0">
                          <a:solidFill>
                            <a:schemeClr val="bg1"/>
                          </a:solidFill>
                          <a:effectLst>
                            <a:outerShdw blurRad="38100" dist="38100" dir="2700000" algn="tl">
                              <a:srgbClr val="000000">
                                <a:alpha val="43137"/>
                              </a:srgbClr>
                            </a:outerShdw>
                          </a:effectLst>
                        </a:rPr>
                        <a:t>Luna </a:t>
                      </a:r>
                    </a:p>
                  </a:txBody>
                  <a:tcPr>
                    <a:solidFill>
                      <a:srgbClr val="814A5F"/>
                    </a:solidFill>
                  </a:tcPr>
                </a:tc>
                <a:tc>
                  <a:txBody>
                    <a:bodyPr/>
                    <a:lstStyle/>
                    <a:p>
                      <a:pPr algn="l"/>
                      <a:r>
                        <a:rPr lang="ro-RO" sz="1800" i="1" dirty="0">
                          <a:solidFill>
                            <a:schemeClr val="bg1"/>
                          </a:solidFill>
                          <a:effectLst>
                            <a:outerShdw blurRad="38100" dist="38100" dir="2700000" algn="tl">
                              <a:srgbClr val="000000">
                                <a:alpha val="43137"/>
                              </a:srgbClr>
                            </a:outerShdw>
                          </a:effectLst>
                        </a:rPr>
                        <a:t>Mesaj principal </a:t>
                      </a:r>
                    </a:p>
                  </a:txBody>
                  <a:tcPr>
                    <a:solidFill>
                      <a:srgbClr val="814A5F"/>
                    </a:solidFill>
                  </a:tcPr>
                </a:tc>
                <a:extLst>
                  <a:ext uri="{0D108BD9-81ED-4DB2-BD59-A6C34878D82A}">
                    <a16:rowId xmlns:a16="http://schemas.microsoft.com/office/drawing/2014/main" val="2280371609"/>
                  </a:ext>
                </a:extLst>
              </a:tr>
              <a:tr h="356678">
                <a:tc>
                  <a:txBody>
                    <a:bodyPr/>
                    <a:lstStyle/>
                    <a:p>
                      <a:r>
                        <a:rPr lang="ro-RO" sz="1800" b="1" i="1" kern="1200" dirty="0">
                          <a:solidFill>
                            <a:schemeClr val="dk1"/>
                          </a:solidFill>
                          <a:effectLst/>
                          <a:latin typeface="+mn-lt"/>
                          <a:ea typeface="+mn-ea"/>
                          <a:cs typeface="+mn-cs"/>
                        </a:rPr>
                        <a:t>Aprilie </a:t>
                      </a:r>
                    </a:p>
                  </a:txBody>
                  <a:tcPr>
                    <a:solidFill>
                      <a:srgbClr val="FFF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1" kern="1200" dirty="0">
                          <a:solidFill>
                            <a:schemeClr val="dk1"/>
                          </a:solidFill>
                          <a:effectLst/>
                          <a:latin typeface="+mn-lt"/>
                          <a:ea typeface="+mn-ea"/>
                          <a:cs typeface="+mn-cs"/>
                        </a:rPr>
                        <a:t>Ministerul Sănătățiii - pentru sănătate în toate politicile !</a:t>
                      </a:r>
                    </a:p>
                  </a:txBody>
                  <a:tcPr>
                    <a:solidFill>
                      <a:srgbClr val="FFFF81"/>
                    </a:solidFill>
                  </a:tcPr>
                </a:tc>
                <a:extLst>
                  <a:ext uri="{0D108BD9-81ED-4DB2-BD59-A6C34878D82A}">
                    <a16:rowId xmlns:a16="http://schemas.microsoft.com/office/drawing/2014/main" val="3586034905"/>
                  </a:ext>
                </a:extLst>
              </a:tr>
              <a:tr h="356678">
                <a:tc>
                  <a:txBody>
                    <a:bodyPr/>
                    <a:lstStyle/>
                    <a:p>
                      <a:pPr marL="0" indent="0" algn="just" defTabSz="914400" rtl="0" eaLnBrk="1" latinLnBrk="0" hangingPunct="1">
                        <a:lnSpc>
                          <a:spcPct val="90000"/>
                        </a:lnSpc>
                        <a:spcBef>
                          <a:spcPts val="1000"/>
                        </a:spcBef>
                        <a:buFont typeface="Arial" panose="020B0604020202020204" pitchFamily="34" charset="0"/>
                        <a:buNone/>
                      </a:pPr>
                      <a:r>
                        <a:rPr lang="ro-RO" sz="1800" b="1" i="1" kern="1200" dirty="0">
                          <a:solidFill>
                            <a:schemeClr val="dk1"/>
                          </a:solidFill>
                          <a:effectLst/>
                          <a:latin typeface="+mn-lt"/>
                          <a:ea typeface="+mn-ea"/>
                          <a:cs typeface="+mn-cs"/>
                        </a:rPr>
                        <a:t>Mai </a:t>
                      </a:r>
                    </a:p>
                  </a:txBody>
                  <a:tcPr/>
                </a:tc>
                <a:tc>
                  <a: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ro-RO" sz="1800" b="1" i="1" kern="1200" dirty="0">
                          <a:solidFill>
                            <a:schemeClr val="dk1"/>
                          </a:solidFill>
                          <a:effectLst/>
                          <a:latin typeface="+mn-lt"/>
                          <a:ea typeface="+mn-ea"/>
                          <a:cs typeface="+mn-cs"/>
                        </a:rPr>
                        <a:t>Să cunoaștem starea de sănătate în comunitățile vulnerabile ! Să acționăm pentru reducerea inechităților !</a:t>
                      </a:r>
                    </a:p>
                  </a:txBody>
                  <a:tcPr/>
                </a:tc>
                <a:extLst>
                  <a:ext uri="{0D108BD9-81ED-4DB2-BD59-A6C34878D82A}">
                    <a16:rowId xmlns:a16="http://schemas.microsoft.com/office/drawing/2014/main" val="2652024295"/>
                  </a:ext>
                </a:extLst>
              </a:tr>
              <a:tr h="356678">
                <a:tc>
                  <a:txBody>
                    <a:bodyPr/>
                    <a:lstStyle/>
                    <a:p>
                      <a:r>
                        <a:rPr lang="ro-RO" sz="1800" b="1" dirty="0"/>
                        <a:t>Iunie </a:t>
                      </a:r>
                    </a:p>
                  </a:txBody>
                  <a:tcPr>
                    <a:solidFill>
                      <a:srgbClr val="FFF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1" kern="1200" dirty="0">
                          <a:solidFill>
                            <a:schemeClr val="dk1"/>
                          </a:solidFill>
                          <a:effectLst/>
                          <a:latin typeface="+mn-lt"/>
                          <a:ea typeface="+mn-ea"/>
                          <a:cs typeface="+mn-cs"/>
                        </a:rPr>
                        <a:t>Accesul la servicii de sănătate - dreptul tuturor ! </a:t>
                      </a:r>
                      <a:endParaRPr lang="ro-RO" sz="1800" i="1" kern="1200" dirty="0">
                        <a:solidFill>
                          <a:schemeClr val="dk1"/>
                        </a:solidFill>
                        <a:effectLst/>
                        <a:latin typeface="+mn-lt"/>
                        <a:ea typeface="+mn-ea"/>
                        <a:cs typeface="+mn-cs"/>
                      </a:endParaRPr>
                    </a:p>
                  </a:txBody>
                  <a:tcPr>
                    <a:solidFill>
                      <a:srgbClr val="FFFF81"/>
                    </a:solidFill>
                  </a:tcPr>
                </a:tc>
                <a:extLst>
                  <a:ext uri="{0D108BD9-81ED-4DB2-BD59-A6C34878D82A}">
                    <a16:rowId xmlns:a16="http://schemas.microsoft.com/office/drawing/2014/main" val="1991786886"/>
                  </a:ext>
                </a:extLst>
              </a:tr>
              <a:tr h="356678">
                <a:tc>
                  <a:txBody>
                    <a:bodyPr/>
                    <a:lstStyle/>
                    <a:p>
                      <a:r>
                        <a:rPr lang="ro-RO" sz="1800" b="1" dirty="0"/>
                        <a:t>Iulie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1" kern="1200" dirty="0">
                          <a:solidFill>
                            <a:schemeClr val="dk1"/>
                          </a:solidFill>
                          <a:effectLst/>
                          <a:latin typeface="+mn-lt"/>
                          <a:ea typeface="+mn-ea"/>
                          <a:cs typeface="+mn-cs"/>
                        </a:rPr>
                        <a:t>Să cunoaștem riscurile pentru sănătate -  să știm să  prevenim!</a:t>
                      </a:r>
                      <a:endParaRPr lang="ro-RO" sz="1800" i="1" kern="1200" dirty="0">
                        <a:solidFill>
                          <a:schemeClr val="dk1"/>
                        </a:solidFill>
                        <a:effectLst/>
                        <a:latin typeface="+mn-lt"/>
                        <a:ea typeface="+mn-ea"/>
                        <a:cs typeface="+mn-cs"/>
                      </a:endParaRPr>
                    </a:p>
                  </a:txBody>
                  <a:tcPr/>
                </a:tc>
                <a:extLst>
                  <a:ext uri="{0D108BD9-81ED-4DB2-BD59-A6C34878D82A}">
                    <a16:rowId xmlns:a16="http://schemas.microsoft.com/office/drawing/2014/main" val="3943829459"/>
                  </a:ext>
                </a:extLst>
              </a:tr>
              <a:tr h="356678">
                <a:tc>
                  <a:txBody>
                    <a:bodyPr/>
                    <a:lstStyle/>
                    <a:p>
                      <a:r>
                        <a:rPr lang="ro-RO" sz="1800" b="1" dirty="0"/>
                        <a:t>August </a:t>
                      </a:r>
                    </a:p>
                  </a:txBody>
                  <a:tcPr>
                    <a:solidFill>
                      <a:srgbClr val="FFF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1" kern="1200" dirty="0">
                          <a:solidFill>
                            <a:schemeClr val="dk1"/>
                          </a:solidFill>
                          <a:effectLst/>
                          <a:latin typeface="+mn-lt"/>
                          <a:ea typeface="+mn-ea"/>
                          <a:cs typeface="+mn-cs"/>
                        </a:rPr>
                        <a:t>Automedicația și consumul de antibiotice - să cunoaștem recomandările personalului medical!</a:t>
                      </a:r>
                      <a:endParaRPr lang="ro-RO" sz="1800" i="1" kern="1200" dirty="0">
                        <a:solidFill>
                          <a:schemeClr val="dk1"/>
                        </a:solidFill>
                        <a:effectLst/>
                        <a:latin typeface="+mn-lt"/>
                        <a:ea typeface="+mn-ea"/>
                        <a:cs typeface="+mn-cs"/>
                      </a:endParaRPr>
                    </a:p>
                  </a:txBody>
                  <a:tcPr>
                    <a:solidFill>
                      <a:srgbClr val="FFFF81"/>
                    </a:solidFill>
                  </a:tcPr>
                </a:tc>
                <a:extLst>
                  <a:ext uri="{0D108BD9-81ED-4DB2-BD59-A6C34878D82A}">
                    <a16:rowId xmlns:a16="http://schemas.microsoft.com/office/drawing/2014/main" val="1669023736"/>
                  </a:ext>
                </a:extLst>
              </a:tr>
              <a:tr h="356678">
                <a:tc>
                  <a:txBody>
                    <a:bodyPr/>
                    <a:lstStyle/>
                    <a:p>
                      <a:r>
                        <a:rPr lang="ro-RO" sz="1800" b="1" dirty="0"/>
                        <a:t>Septembrie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1" kern="1200" dirty="0">
                          <a:solidFill>
                            <a:schemeClr val="dk1"/>
                          </a:solidFill>
                          <a:effectLst/>
                          <a:latin typeface="+mn-lt"/>
                          <a:ea typeface="+mn-ea"/>
                          <a:cs typeface="+mn-cs"/>
                        </a:rPr>
                        <a:t>Sănătatea femeilor – drepturi și responsabilități!</a:t>
                      </a:r>
                      <a:endParaRPr lang="ro-RO" sz="1800" i="1" kern="1200" dirty="0">
                        <a:solidFill>
                          <a:schemeClr val="dk1"/>
                        </a:solidFill>
                        <a:effectLst/>
                        <a:latin typeface="+mn-lt"/>
                        <a:ea typeface="+mn-ea"/>
                        <a:cs typeface="+mn-cs"/>
                      </a:endParaRPr>
                    </a:p>
                  </a:txBody>
                  <a:tcPr/>
                </a:tc>
                <a:extLst>
                  <a:ext uri="{0D108BD9-81ED-4DB2-BD59-A6C34878D82A}">
                    <a16:rowId xmlns:a16="http://schemas.microsoft.com/office/drawing/2014/main" val="1863930422"/>
                  </a:ext>
                </a:extLst>
              </a:tr>
              <a:tr h="356678">
                <a:tc>
                  <a:txBody>
                    <a:bodyPr/>
                    <a:lstStyle/>
                    <a:p>
                      <a:r>
                        <a:rPr lang="ro-RO" sz="1800" b="1" dirty="0"/>
                        <a:t>Octombrie </a:t>
                      </a:r>
                    </a:p>
                  </a:txBody>
                  <a:tcPr>
                    <a:solidFill>
                      <a:srgbClr val="FFFF8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1" kern="1200" dirty="0">
                          <a:solidFill>
                            <a:schemeClr val="dk1"/>
                          </a:solidFill>
                          <a:effectLst/>
                          <a:latin typeface="+mn-lt"/>
                          <a:ea typeface="+mn-ea"/>
                          <a:cs typeface="+mn-cs"/>
                        </a:rPr>
                        <a:t>Sănătatea copiilor din comunitățile vulnerabile contează! Să acționăm pentru reducerea inechităților !</a:t>
                      </a:r>
                      <a:endParaRPr lang="ro-RO" sz="1800" i="1" kern="1200" dirty="0">
                        <a:solidFill>
                          <a:schemeClr val="dk1"/>
                        </a:solidFill>
                        <a:effectLst/>
                        <a:latin typeface="+mn-lt"/>
                        <a:ea typeface="+mn-ea"/>
                        <a:cs typeface="+mn-cs"/>
                      </a:endParaRPr>
                    </a:p>
                  </a:txBody>
                  <a:tcPr>
                    <a:solidFill>
                      <a:srgbClr val="FFFF81"/>
                    </a:solidFill>
                  </a:tcPr>
                </a:tc>
                <a:extLst>
                  <a:ext uri="{0D108BD9-81ED-4DB2-BD59-A6C34878D82A}">
                    <a16:rowId xmlns:a16="http://schemas.microsoft.com/office/drawing/2014/main" val="4276198416"/>
                  </a:ext>
                </a:extLst>
              </a:tr>
              <a:tr h="356678">
                <a:tc>
                  <a:txBody>
                    <a:bodyPr/>
                    <a:lstStyle/>
                    <a:p>
                      <a:r>
                        <a:rPr lang="ro-RO" sz="1800" b="1" dirty="0"/>
                        <a:t>Noiembrie </a:t>
                      </a:r>
                    </a:p>
                  </a:txBody>
                  <a:tcPr>
                    <a:solidFill>
                      <a:schemeClr val="bg1">
                        <a:lumMod val="95000"/>
                      </a:schemeClr>
                    </a:solidFill>
                  </a:tcPr>
                </a:tc>
                <a:tc>
                  <a:txBody>
                    <a:bodyPr/>
                    <a:lstStyle/>
                    <a:p>
                      <a:pPr lvl="0"/>
                      <a:r>
                        <a:rPr lang="ro-RO" sz="1800" b="1" i="1" kern="1200" dirty="0">
                          <a:solidFill>
                            <a:schemeClr val="dk1"/>
                          </a:solidFill>
                          <a:effectLst/>
                          <a:latin typeface="+mn-lt"/>
                          <a:ea typeface="+mn-ea"/>
                          <a:cs typeface="+mn-cs"/>
                        </a:rPr>
                        <a:t>Persoanele  din comunitățile vulnerabile au dreptul la sănătate! Să acționăm pentru reducerea inechităților !</a:t>
                      </a:r>
                    </a:p>
                    <a:p>
                      <a:endParaRPr lang="ro-RO" sz="1800" i="1" dirty="0"/>
                    </a:p>
                  </a:txBody>
                  <a:tcPr>
                    <a:solidFill>
                      <a:schemeClr val="bg1">
                        <a:lumMod val="95000"/>
                      </a:schemeClr>
                    </a:solidFill>
                  </a:tcPr>
                </a:tc>
                <a:extLst>
                  <a:ext uri="{0D108BD9-81ED-4DB2-BD59-A6C34878D82A}">
                    <a16:rowId xmlns:a16="http://schemas.microsoft.com/office/drawing/2014/main" val="1376404256"/>
                  </a:ext>
                </a:extLst>
              </a:tr>
            </a:tbl>
          </a:graphicData>
        </a:graphic>
      </p:graphicFrame>
      <p:sp>
        <p:nvSpPr>
          <p:cNvPr id="6" name="Content Placeholder 5">
            <a:extLst>
              <a:ext uri="{FF2B5EF4-FFF2-40B4-BE49-F238E27FC236}">
                <a16:creationId xmlns:a16="http://schemas.microsoft.com/office/drawing/2014/main" id="{C062D31F-F6D8-43D3-83AF-F042973107AB}"/>
              </a:ext>
            </a:extLst>
          </p:cNvPr>
          <p:cNvSpPr>
            <a:spLocks noGrp="1"/>
          </p:cNvSpPr>
          <p:nvPr>
            <p:ph sz="half" idx="2"/>
          </p:nvPr>
        </p:nvSpPr>
        <p:spPr>
          <a:xfrm>
            <a:off x="129396" y="1690688"/>
            <a:ext cx="4253954" cy="4081833"/>
          </a:xfrm>
        </p:spPr>
        <p:txBody>
          <a:bodyPr>
            <a:normAutofit/>
          </a:bodyPr>
          <a:lstStyle/>
          <a:p>
            <a:pPr algn="just"/>
            <a:r>
              <a:rPr lang="ro-RO" sz="2000" dirty="0">
                <a:solidFill>
                  <a:schemeClr val="bg1"/>
                </a:solidFill>
              </a:rPr>
              <a:t>Perioada de implementare a campaniei: 7 aprilie-12 decembrie 2021 </a:t>
            </a:r>
          </a:p>
          <a:p>
            <a:pPr algn="just"/>
            <a:r>
              <a:rPr lang="ro-RO" sz="2000" dirty="0">
                <a:solidFill>
                  <a:schemeClr val="bg1"/>
                </a:solidFill>
              </a:rPr>
              <a:t>Lunar se vor derula activități sub sloganul general ”</a:t>
            </a:r>
            <a:r>
              <a:rPr lang="ro-RO" sz="2000" i="1" dirty="0">
                <a:solidFill>
                  <a:schemeClr val="bg1"/>
                </a:solidFill>
                <a:effectLst/>
                <a:ea typeface="Calibri" panose="020F0502020204030204" pitchFamily="34" charset="0"/>
                <a:cs typeface="Arial" panose="020B0604020202020204" pitchFamily="34" charset="0"/>
              </a:rPr>
              <a:t>Împreună pentru o lume mai echitabilă și mai sănătoasă!” </a:t>
            </a:r>
            <a:r>
              <a:rPr lang="ro-RO" sz="2000" dirty="0">
                <a:solidFill>
                  <a:schemeClr val="bg1"/>
                </a:solidFill>
                <a:cs typeface="Arial" panose="020B0604020202020204" pitchFamily="34" charset="0"/>
              </a:rPr>
              <a:t>cu </a:t>
            </a:r>
            <a:r>
              <a:rPr lang="ro-RO" sz="2000" dirty="0">
                <a:solidFill>
                  <a:schemeClr val="bg1"/>
                </a:solidFill>
                <a:effectLst/>
                <a:ea typeface="Calibri" panose="020F0502020204030204" pitchFamily="34" charset="0"/>
                <a:cs typeface="Arial" panose="020B0604020202020204" pitchFamily="34" charset="0"/>
              </a:rPr>
              <a:t>mesajul principal adecvat obiectivelor, conform tabelului</a:t>
            </a:r>
            <a:endParaRPr lang="ro-RO" sz="2000" dirty="0">
              <a:solidFill>
                <a:schemeClr val="bg1"/>
              </a:solidFill>
            </a:endParaRPr>
          </a:p>
        </p:txBody>
      </p:sp>
    </p:spTree>
    <p:extLst>
      <p:ext uri="{BB962C8B-B14F-4D97-AF65-F5344CB8AC3E}">
        <p14:creationId xmlns:p14="http://schemas.microsoft.com/office/powerpoint/2010/main" val="296581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869E-CADD-4B9C-A1E6-1381278069BE}"/>
              </a:ext>
            </a:extLst>
          </p:cNvPr>
          <p:cNvSpPr>
            <a:spLocks noGrp="1"/>
          </p:cNvSpPr>
          <p:nvPr>
            <p:ph type="title"/>
          </p:nvPr>
        </p:nvSpPr>
        <p:spPr>
          <a:xfrm>
            <a:off x="1041071" y="-55431"/>
            <a:ext cx="11150929" cy="1325563"/>
          </a:xfrm>
        </p:spPr>
        <p:txBody>
          <a:bodyPr>
            <a:normAutofit fontScale="90000"/>
          </a:bodyPr>
          <a:lstStyle/>
          <a:p>
            <a:pPr algn="ctr"/>
            <a:br>
              <a:rPr lang="ro-RO" sz="2800" b="1" dirty="0">
                <a:solidFill>
                  <a:schemeClr val="dk1"/>
                </a:solidFill>
                <a:effectLst>
                  <a:outerShdw blurRad="38100" dist="38100" dir="2700000" algn="tl">
                    <a:srgbClr val="000000">
                      <a:alpha val="43137"/>
                    </a:srgbClr>
                  </a:outerShdw>
                </a:effectLst>
                <a:latin typeface="+mn-lt"/>
                <a:ea typeface="+mn-ea"/>
                <a:cs typeface="+mn-cs"/>
              </a:rPr>
            </a:br>
            <a:br>
              <a:rPr lang="ro-RO" sz="2800" b="1" dirty="0">
                <a:solidFill>
                  <a:schemeClr val="dk1"/>
                </a:solidFill>
                <a:effectLst>
                  <a:outerShdw blurRad="38100" dist="38100" dir="2700000" algn="tl">
                    <a:srgbClr val="000000">
                      <a:alpha val="43137"/>
                    </a:srgbClr>
                  </a:outerShdw>
                </a:effectLst>
                <a:latin typeface="+mn-lt"/>
                <a:ea typeface="+mn-ea"/>
                <a:cs typeface="+mn-cs"/>
              </a:rPr>
            </a:br>
            <a:br>
              <a:rPr lang="ro-RO" sz="2800" b="1" dirty="0">
                <a:solidFill>
                  <a:schemeClr val="dk1"/>
                </a:solidFill>
                <a:effectLst>
                  <a:outerShdw blurRad="38100" dist="38100" dir="2700000" algn="tl">
                    <a:srgbClr val="000000">
                      <a:alpha val="43137"/>
                    </a:srgbClr>
                  </a:outerShdw>
                </a:effectLst>
                <a:latin typeface="+mn-lt"/>
                <a:ea typeface="+mn-ea"/>
                <a:cs typeface="+mn-cs"/>
              </a:rPr>
            </a:br>
            <a:r>
              <a:rPr lang="ro-RO" sz="2800" dirty="0">
                <a:solidFill>
                  <a:schemeClr val="dk1"/>
                </a:solidFill>
                <a:effectLst>
                  <a:outerShdw blurRad="38100" dist="38100" dir="2700000" algn="tl">
                    <a:srgbClr val="000000">
                      <a:alpha val="43137"/>
                    </a:srgbClr>
                  </a:outerShdw>
                </a:effectLst>
                <a:latin typeface="+mn-lt"/>
                <a:ea typeface="+mn-ea"/>
                <a:cs typeface="+mn-cs"/>
              </a:rPr>
              <a:t>                        </a:t>
            </a:r>
            <a:r>
              <a:rPr lang="ro-RO" sz="2200" dirty="0">
                <a:solidFill>
                  <a:srgbClr val="000066"/>
                </a:solidFill>
                <a:effectLst>
                  <a:outerShdw blurRad="38100" dist="38100" dir="2700000" algn="tl">
                    <a:srgbClr val="000000">
                      <a:alpha val="43137"/>
                    </a:srgbClr>
                  </a:outerShdw>
                </a:effectLst>
                <a:latin typeface="Arial Black" panose="020B0A04020102020204" pitchFamily="34" charset="0"/>
                <a:ea typeface="+mn-ea"/>
                <a:cs typeface="+mn-cs"/>
              </a:rPr>
              <a:t>Ministerul Sănătățiii - pentru sănătate în toate politicile !</a:t>
            </a:r>
            <a:br>
              <a:rPr lang="ro-RO" sz="2200" dirty="0">
                <a:solidFill>
                  <a:srgbClr val="000066"/>
                </a:solidFill>
                <a:effectLst>
                  <a:outerShdw blurRad="38100" dist="38100" dir="2700000" algn="tl">
                    <a:srgbClr val="000000">
                      <a:alpha val="43137"/>
                    </a:srgbClr>
                  </a:outerShdw>
                </a:effectLst>
                <a:latin typeface="Arial Black" panose="020B0A04020102020204" pitchFamily="34" charset="0"/>
                <a:ea typeface="+mn-ea"/>
                <a:cs typeface="+mn-cs"/>
              </a:rPr>
            </a:br>
            <a:r>
              <a:rPr lang="ro-RO" sz="2200" dirty="0">
                <a:solidFill>
                  <a:srgbClr val="000066"/>
                </a:solidFill>
                <a:effectLst>
                  <a:outerShdw blurRad="38100" dist="38100" dir="2700000" algn="tl">
                    <a:srgbClr val="000000">
                      <a:alpha val="43137"/>
                    </a:srgbClr>
                  </a:outerShdw>
                </a:effectLst>
                <a:latin typeface="Arial Black" panose="020B0A04020102020204" pitchFamily="34" charset="0"/>
                <a:ea typeface="+mn-ea"/>
                <a:cs typeface="+mn-cs"/>
              </a:rPr>
              <a:t>Aprilie  2021 </a:t>
            </a:r>
            <a:br>
              <a:rPr lang="ro-RO" sz="2800" dirty="0">
                <a:solidFill>
                  <a:schemeClr val="dk1"/>
                </a:solidFill>
                <a:effectLst>
                  <a:outerShdw blurRad="38100" dist="38100" dir="2700000" algn="tl">
                    <a:srgbClr val="000000">
                      <a:alpha val="43137"/>
                    </a:srgbClr>
                  </a:outerShdw>
                </a:effectLst>
                <a:latin typeface="+mn-lt"/>
                <a:ea typeface="+mn-ea"/>
                <a:cs typeface="+mn-cs"/>
              </a:rPr>
            </a:br>
            <a:br>
              <a:rPr lang="ro-RO" sz="4400" i="1" kern="1200" dirty="0">
                <a:solidFill>
                  <a:schemeClr val="dk1"/>
                </a:solidFill>
                <a:effectLst>
                  <a:outerShdw blurRad="38100" dist="38100" dir="2700000" algn="tl">
                    <a:srgbClr val="000000">
                      <a:alpha val="43137"/>
                    </a:srgbClr>
                  </a:outerShdw>
                </a:effectLst>
                <a:latin typeface="+mn-lt"/>
                <a:ea typeface="+mn-ea"/>
                <a:cs typeface="+mn-cs"/>
              </a:rPr>
            </a:br>
            <a:endParaRPr lang="ro-RO" dirty="0">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B77BF9E6-252C-4B13-8439-FBAE965D7387}"/>
              </a:ext>
            </a:extLst>
          </p:cNvPr>
          <p:cNvSpPr>
            <a:spLocks noGrp="1"/>
          </p:cNvSpPr>
          <p:nvPr>
            <p:ph type="body" idx="1"/>
          </p:nvPr>
        </p:nvSpPr>
        <p:spPr>
          <a:xfrm>
            <a:off x="587404" y="1126869"/>
            <a:ext cx="5157787" cy="823912"/>
          </a:xfrm>
        </p:spPr>
        <p:txBody>
          <a:bodyPr>
            <a:normAutofit/>
          </a:bodyPr>
          <a:lstStyle/>
          <a:p>
            <a:r>
              <a:rPr lang="ro-RO" sz="2800" dirty="0">
                <a:solidFill>
                  <a:srgbClr val="000066"/>
                </a:solidFill>
                <a:effectLst>
                  <a:outerShdw blurRad="38100" dist="38100" dir="2700000" algn="tl">
                    <a:srgbClr val="000000">
                      <a:alpha val="43137"/>
                    </a:srgbClr>
                  </a:outerShdw>
                </a:effectLst>
              </a:rPr>
              <a:t>Grupuri țintă </a:t>
            </a:r>
          </a:p>
        </p:txBody>
      </p:sp>
      <p:sp>
        <p:nvSpPr>
          <p:cNvPr id="3" name="Content Placeholder 2">
            <a:extLst>
              <a:ext uri="{FF2B5EF4-FFF2-40B4-BE49-F238E27FC236}">
                <a16:creationId xmlns:a16="http://schemas.microsoft.com/office/drawing/2014/main" id="{68388F98-8B71-424F-8E60-C21E2F6002C7}"/>
              </a:ext>
            </a:extLst>
          </p:cNvPr>
          <p:cNvSpPr>
            <a:spLocks noGrp="1"/>
          </p:cNvSpPr>
          <p:nvPr>
            <p:ph sz="half" idx="2"/>
          </p:nvPr>
        </p:nvSpPr>
        <p:spPr>
          <a:xfrm>
            <a:off x="250167" y="2001328"/>
            <a:ext cx="4037161" cy="3451842"/>
          </a:xfrm>
        </p:spPr>
        <p:txBody>
          <a:bodyPr>
            <a:normAutofit/>
          </a:bodyPr>
          <a:lstStyle/>
          <a:p>
            <a:pPr algn="just"/>
            <a:r>
              <a:rPr lang="ro-RO" sz="2000" dirty="0">
                <a:solidFill>
                  <a:srgbClr val="000066"/>
                </a:solidFill>
                <a:latin typeface="Calibri" panose="020F0502020204030204" pitchFamily="34" charset="0"/>
                <a:ea typeface="Calibri" panose="020F0502020204030204" pitchFamily="34" charset="0"/>
                <a:cs typeface="Arial" panose="020B0604020202020204" pitchFamily="34" charset="0"/>
              </a:rPr>
              <a:t>M</a:t>
            </a:r>
            <a:r>
              <a:rPr lang="ro-RO" sz="2000" dirty="0">
                <a:solidFill>
                  <a:srgbClr val="000066"/>
                </a:solidFill>
                <a:effectLst/>
                <a:latin typeface="Calibri" panose="020F0502020204030204" pitchFamily="34" charset="0"/>
                <a:ea typeface="Calibri" panose="020F0502020204030204" pitchFamily="34" charset="0"/>
                <a:cs typeface="Arial" panose="020B0604020202020204" pitchFamily="34" charset="0"/>
              </a:rPr>
              <a:t>edicii de familie</a:t>
            </a:r>
          </a:p>
          <a:p>
            <a:pPr algn="just"/>
            <a:r>
              <a:rPr lang="ro-RO" sz="2000" dirty="0">
                <a:solidFill>
                  <a:srgbClr val="000066"/>
                </a:solidFill>
                <a:effectLst/>
                <a:latin typeface="Calibri" panose="020F0502020204030204" pitchFamily="34" charset="0"/>
                <a:ea typeface="Calibri" panose="020F0502020204030204" pitchFamily="34" charset="0"/>
                <a:cs typeface="Arial" panose="020B0604020202020204" pitchFamily="34" charset="0"/>
              </a:rPr>
              <a:t>Asistenții medicali comunitari</a:t>
            </a:r>
          </a:p>
          <a:p>
            <a:pPr algn="just"/>
            <a:r>
              <a:rPr lang="ro-RO" sz="2000" dirty="0">
                <a:solidFill>
                  <a:srgbClr val="000066"/>
                </a:solidFill>
                <a:effectLst/>
                <a:latin typeface="Calibri" panose="020F0502020204030204" pitchFamily="34" charset="0"/>
                <a:ea typeface="Calibri" panose="020F0502020204030204" pitchFamily="34" charset="0"/>
                <a:cs typeface="Arial" panose="020B0604020202020204" pitchFamily="34" charset="0"/>
              </a:rPr>
              <a:t>Mediatorii sanitari</a:t>
            </a:r>
          </a:p>
          <a:p>
            <a:pPr algn="just"/>
            <a:r>
              <a:rPr lang="ro-RO" sz="2000" dirty="0">
                <a:solidFill>
                  <a:srgbClr val="000066"/>
                </a:solidFill>
                <a:effectLst/>
                <a:latin typeface="Calibri" panose="020F0502020204030204" pitchFamily="34" charset="0"/>
                <a:ea typeface="Calibri" panose="020F0502020204030204" pitchFamily="34" charset="0"/>
                <a:cs typeface="Arial" panose="020B0604020202020204" pitchFamily="34" charset="0"/>
              </a:rPr>
              <a:t>Decidenții din primării și alte autorități publice locale</a:t>
            </a:r>
            <a:endParaRPr lang="ro-RO" sz="2000" dirty="0">
              <a:solidFill>
                <a:srgbClr val="000066"/>
              </a:solidFill>
              <a:latin typeface="Calibri" panose="020F0502020204030204" pitchFamily="34" charset="0"/>
              <a:cs typeface="Arial" panose="020B0604020202020204" pitchFamily="34" charset="0"/>
            </a:endParaRPr>
          </a:p>
          <a:p>
            <a:pPr algn="just"/>
            <a:r>
              <a:rPr lang="ro-RO" sz="2000" dirty="0">
                <a:solidFill>
                  <a:srgbClr val="000066"/>
                </a:solidFill>
                <a:latin typeface="Calibri" panose="020F0502020204030204" pitchFamily="34" charset="0"/>
                <a:cs typeface="Arial" panose="020B0604020202020204" pitchFamily="34" charset="0"/>
              </a:rPr>
              <a:t>Decidenții din sectoarele muncii și protecției sociale, educației, dezvoltării, lucrărilor publice și administrației,  mediului înconjurător  și apelor și energiei </a:t>
            </a:r>
          </a:p>
          <a:p>
            <a:endParaRPr lang="ro-RO"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EEE9B751-1838-4575-9C55-7C9A11F916BD}"/>
              </a:ext>
            </a:extLst>
          </p:cNvPr>
          <p:cNvSpPr>
            <a:spLocks noGrp="1"/>
          </p:cNvSpPr>
          <p:nvPr>
            <p:ph type="body" sz="quarter" idx="3"/>
          </p:nvPr>
        </p:nvSpPr>
        <p:spPr>
          <a:xfrm>
            <a:off x="6102713" y="1133176"/>
            <a:ext cx="5183188" cy="823912"/>
          </a:xfrm>
        </p:spPr>
        <p:txBody>
          <a:bodyPr>
            <a:normAutofit/>
          </a:bodyPr>
          <a:lstStyle/>
          <a:p>
            <a:r>
              <a:rPr lang="ro-RO" sz="2800" dirty="0">
                <a:solidFill>
                  <a:srgbClr val="000066"/>
                </a:solidFill>
                <a:effectLst>
                  <a:outerShdw blurRad="38100" dist="38100" dir="2700000" algn="tl">
                    <a:srgbClr val="000000">
                      <a:alpha val="43137"/>
                    </a:srgbClr>
                  </a:outerShdw>
                </a:effectLst>
              </a:rPr>
              <a:t>Mesaje </a:t>
            </a:r>
          </a:p>
        </p:txBody>
      </p:sp>
      <p:sp>
        <p:nvSpPr>
          <p:cNvPr id="7" name="Content Placeholder 6">
            <a:extLst>
              <a:ext uri="{FF2B5EF4-FFF2-40B4-BE49-F238E27FC236}">
                <a16:creationId xmlns:a16="http://schemas.microsoft.com/office/drawing/2014/main" id="{7D3543D8-B052-4F9C-93DA-B2C0248C1E17}"/>
              </a:ext>
            </a:extLst>
          </p:cNvPr>
          <p:cNvSpPr>
            <a:spLocks noGrp="1"/>
          </p:cNvSpPr>
          <p:nvPr>
            <p:ph sz="quarter" idx="4"/>
          </p:nvPr>
        </p:nvSpPr>
        <p:spPr>
          <a:xfrm>
            <a:off x="5745191" y="1957088"/>
            <a:ext cx="5644551" cy="3684588"/>
          </a:xfrm>
        </p:spPr>
        <p:txBody>
          <a:bodyPr>
            <a:normAutofit/>
          </a:bodyPr>
          <a:lstStyle/>
          <a:p>
            <a:pPr algn="just"/>
            <a:r>
              <a:rPr lang="ro-RO" sz="2000" dirty="0">
                <a:solidFill>
                  <a:srgbClr val="000066"/>
                </a:solidFill>
                <a:latin typeface="Calibri" panose="020F0502020204030204" pitchFamily="34" charset="0"/>
                <a:cs typeface="Arial" panose="020B0604020202020204" pitchFamily="34" charset="0"/>
              </a:rPr>
              <a:t>Sănătatea persoanelor vulnerabile  este și responsabilitatea sectoarelor: </a:t>
            </a:r>
          </a:p>
          <a:p>
            <a:pPr lvl="1" algn="just"/>
            <a:r>
              <a:rPr lang="ro-RO" sz="2000" dirty="0">
                <a:solidFill>
                  <a:srgbClr val="000066"/>
                </a:solidFill>
                <a:latin typeface="Calibri" panose="020F0502020204030204" pitchFamily="34" charset="0"/>
                <a:cs typeface="Arial" panose="020B0604020202020204" pitchFamily="34" charset="0"/>
              </a:rPr>
              <a:t>muncii și protecției sociale</a:t>
            </a:r>
          </a:p>
          <a:p>
            <a:pPr lvl="1" algn="just"/>
            <a:r>
              <a:rPr lang="ro-RO" sz="2000" dirty="0">
                <a:solidFill>
                  <a:srgbClr val="000066"/>
                </a:solidFill>
                <a:latin typeface="Calibri" panose="020F0502020204030204" pitchFamily="34" charset="0"/>
                <a:cs typeface="Arial" panose="020B0604020202020204" pitchFamily="34" charset="0"/>
              </a:rPr>
              <a:t>educației </a:t>
            </a:r>
          </a:p>
          <a:p>
            <a:pPr lvl="1" algn="just"/>
            <a:r>
              <a:rPr lang="ro-RO" sz="2000" dirty="0">
                <a:solidFill>
                  <a:srgbClr val="000066"/>
                </a:solidFill>
                <a:latin typeface="Calibri" panose="020F0502020204030204" pitchFamily="34" charset="0"/>
                <a:cs typeface="Arial" panose="020B0604020202020204" pitchFamily="34" charset="0"/>
              </a:rPr>
              <a:t>dezvoltării </a:t>
            </a:r>
          </a:p>
          <a:p>
            <a:pPr lvl="1" algn="just"/>
            <a:r>
              <a:rPr lang="ro-RO" sz="2000" dirty="0">
                <a:solidFill>
                  <a:srgbClr val="000066"/>
                </a:solidFill>
                <a:latin typeface="Calibri" panose="020F0502020204030204" pitchFamily="34" charset="0"/>
                <a:cs typeface="Arial" panose="020B0604020202020204" pitchFamily="34" charset="0"/>
              </a:rPr>
              <a:t>lucrărilor publice și administrației, </a:t>
            </a:r>
          </a:p>
          <a:p>
            <a:pPr lvl="1" algn="just"/>
            <a:r>
              <a:rPr lang="ro-RO" sz="2000" dirty="0">
                <a:solidFill>
                  <a:srgbClr val="000066"/>
                </a:solidFill>
                <a:latin typeface="Calibri" panose="020F0502020204030204" pitchFamily="34" charset="0"/>
                <a:cs typeface="Arial" panose="020B0604020202020204" pitchFamily="34" charset="0"/>
              </a:rPr>
              <a:t>mediului înconjurător și apelor </a:t>
            </a:r>
          </a:p>
          <a:p>
            <a:pPr lvl="1" algn="just"/>
            <a:r>
              <a:rPr lang="ro-RO" sz="2000" dirty="0">
                <a:solidFill>
                  <a:srgbClr val="000066"/>
                </a:solidFill>
                <a:latin typeface="Calibri" panose="020F0502020204030204" pitchFamily="34" charset="0"/>
                <a:cs typeface="Arial" panose="020B0604020202020204" pitchFamily="34" charset="0"/>
              </a:rPr>
              <a:t>energiei </a:t>
            </a:r>
          </a:p>
          <a:p>
            <a:endParaRPr lang="ro-RO" sz="2000" dirty="0"/>
          </a:p>
        </p:txBody>
      </p:sp>
      <p:pic>
        <p:nvPicPr>
          <p:cNvPr id="8" name="Picture 7">
            <a:extLst>
              <a:ext uri="{FF2B5EF4-FFF2-40B4-BE49-F238E27FC236}">
                <a16:creationId xmlns:a16="http://schemas.microsoft.com/office/drawing/2014/main" id="{B0F267C2-04C2-423D-9C46-5C7D46EAE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747" y="2492222"/>
            <a:ext cx="12532017" cy="8859579"/>
          </a:xfrm>
          <a:prstGeom prst="rect">
            <a:avLst/>
          </a:prstGeom>
        </p:spPr>
      </p:pic>
    </p:spTree>
    <p:extLst>
      <p:ext uri="{BB962C8B-B14F-4D97-AF65-F5344CB8AC3E}">
        <p14:creationId xmlns:p14="http://schemas.microsoft.com/office/powerpoint/2010/main" val="419164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960F-E8CF-49C2-8225-78F6AE28D38C}"/>
              </a:ext>
            </a:extLst>
          </p:cNvPr>
          <p:cNvSpPr>
            <a:spLocks noGrp="1"/>
          </p:cNvSpPr>
          <p:nvPr>
            <p:ph type="title"/>
          </p:nvPr>
        </p:nvSpPr>
        <p:spPr>
          <a:xfrm>
            <a:off x="1792288" y="355600"/>
            <a:ext cx="10515600" cy="1325563"/>
          </a:xfrm>
        </p:spPr>
        <p:txBody>
          <a:bodyPr>
            <a:noAutofit/>
          </a:bodyPr>
          <a:lstStyle/>
          <a:p>
            <a:pPr algn="ctr"/>
            <a:r>
              <a:rPr lang="ro-RO" sz="2000" dirty="0">
                <a:solidFill>
                  <a:srgbClr val="481875"/>
                </a:solidFill>
                <a:effectLst>
                  <a:outerShdw blurRad="38100" dist="38100" dir="2700000" algn="tl">
                    <a:srgbClr val="000000">
                      <a:alpha val="43137"/>
                    </a:srgbClr>
                  </a:outerShdw>
                </a:effectLst>
                <a:latin typeface="Arial Black" panose="020B0A04020102020204" pitchFamily="34" charset="0"/>
                <a:ea typeface="+mn-ea"/>
                <a:cs typeface="+mn-cs"/>
              </a:rPr>
              <a:t>Să cunoaștem starea de sănătate în comunitățile vulnerabile ! </a:t>
            </a:r>
            <a:br>
              <a:rPr lang="ro-RO" sz="2000" dirty="0">
                <a:solidFill>
                  <a:srgbClr val="481875"/>
                </a:solidFill>
                <a:effectLst>
                  <a:outerShdw blurRad="38100" dist="38100" dir="2700000" algn="tl">
                    <a:srgbClr val="000000">
                      <a:alpha val="43137"/>
                    </a:srgbClr>
                  </a:outerShdw>
                </a:effectLst>
                <a:latin typeface="Arial Black" panose="020B0A04020102020204" pitchFamily="34" charset="0"/>
                <a:ea typeface="+mn-ea"/>
                <a:cs typeface="+mn-cs"/>
              </a:rPr>
            </a:br>
            <a:r>
              <a:rPr lang="ro-RO" sz="2000" dirty="0">
                <a:solidFill>
                  <a:srgbClr val="481875"/>
                </a:solidFill>
                <a:effectLst>
                  <a:outerShdw blurRad="38100" dist="38100" dir="2700000" algn="tl">
                    <a:srgbClr val="000000">
                      <a:alpha val="43137"/>
                    </a:srgbClr>
                  </a:outerShdw>
                </a:effectLst>
                <a:latin typeface="Arial Black" panose="020B0A04020102020204" pitchFamily="34" charset="0"/>
                <a:ea typeface="+mn-ea"/>
                <a:cs typeface="+mn-cs"/>
              </a:rPr>
              <a:t>Să acționăm pentru reducerea inechităților !</a:t>
            </a:r>
            <a:br>
              <a:rPr lang="ro-RO" sz="2000" dirty="0">
                <a:solidFill>
                  <a:srgbClr val="481875"/>
                </a:solidFill>
                <a:effectLst>
                  <a:outerShdw blurRad="38100" dist="38100" dir="2700000" algn="tl">
                    <a:srgbClr val="000000">
                      <a:alpha val="43137"/>
                    </a:srgbClr>
                  </a:outerShdw>
                </a:effectLst>
                <a:latin typeface="Arial Black" panose="020B0A04020102020204" pitchFamily="34" charset="0"/>
                <a:ea typeface="+mn-ea"/>
                <a:cs typeface="+mn-cs"/>
              </a:rPr>
            </a:br>
            <a:r>
              <a:rPr lang="ro-RO" sz="2000" dirty="0">
                <a:solidFill>
                  <a:srgbClr val="481875"/>
                </a:solidFill>
                <a:effectLst>
                  <a:outerShdw blurRad="38100" dist="38100" dir="2700000" algn="tl">
                    <a:srgbClr val="000000">
                      <a:alpha val="43137"/>
                    </a:srgbClr>
                  </a:outerShdw>
                </a:effectLst>
                <a:latin typeface="Arial Black" panose="020B0A04020102020204" pitchFamily="34" charset="0"/>
                <a:ea typeface="+mn-ea"/>
                <a:cs typeface="+mn-cs"/>
              </a:rPr>
              <a:t>Mai 2021 </a:t>
            </a:r>
            <a:br>
              <a:rPr lang="ro-RO" sz="2500" dirty="0">
                <a:solidFill>
                  <a:schemeClr val="dk1"/>
                </a:solidFill>
                <a:effectLst>
                  <a:outerShdw blurRad="38100" dist="38100" dir="2700000" algn="tl">
                    <a:srgbClr val="000000">
                      <a:alpha val="43137"/>
                    </a:srgbClr>
                  </a:outerShdw>
                </a:effectLst>
                <a:latin typeface="+mn-lt"/>
                <a:ea typeface="+mn-ea"/>
                <a:cs typeface="+mn-cs"/>
              </a:rPr>
            </a:br>
            <a:endParaRPr lang="ro-RO" sz="2500" dirty="0">
              <a:solidFill>
                <a:schemeClr val="dk1"/>
              </a:solidFill>
              <a:effectLst>
                <a:outerShdw blurRad="38100" dist="38100" dir="2700000" algn="tl">
                  <a:srgbClr val="000000">
                    <a:alpha val="43137"/>
                  </a:srgbClr>
                </a:outerShdw>
              </a:effectLst>
              <a:latin typeface="+mn-lt"/>
              <a:ea typeface="+mn-ea"/>
              <a:cs typeface="+mn-cs"/>
            </a:endParaRPr>
          </a:p>
        </p:txBody>
      </p:sp>
      <p:sp>
        <p:nvSpPr>
          <p:cNvPr id="3" name="Text Placeholder 2">
            <a:extLst>
              <a:ext uri="{FF2B5EF4-FFF2-40B4-BE49-F238E27FC236}">
                <a16:creationId xmlns:a16="http://schemas.microsoft.com/office/drawing/2014/main" id="{148BB48B-02C2-4EA5-8D3F-6C240CF8E2FF}"/>
              </a:ext>
            </a:extLst>
          </p:cNvPr>
          <p:cNvSpPr>
            <a:spLocks noGrp="1"/>
          </p:cNvSpPr>
          <p:nvPr>
            <p:ph type="body" idx="1"/>
          </p:nvPr>
        </p:nvSpPr>
        <p:spPr>
          <a:xfrm>
            <a:off x="281285" y="1491405"/>
            <a:ext cx="5657840" cy="823912"/>
          </a:xfrm>
        </p:spPr>
        <p:txBody>
          <a:bodyPr>
            <a:normAutofit/>
          </a:bodyPr>
          <a:lstStyle/>
          <a:p>
            <a:r>
              <a:rPr lang="ro-RO" sz="2800" dirty="0">
                <a:solidFill>
                  <a:srgbClr val="481875"/>
                </a:solidFill>
                <a:effectLst>
                  <a:outerShdw blurRad="38100" dist="38100" dir="2700000" algn="tl">
                    <a:srgbClr val="000000">
                      <a:alpha val="43137"/>
                    </a:srgbClr>
                  </a:outerShdw>
                </a:effectLst>
              </a:rPr>
              <a:t>Grupuri țintă </a:t>
            </a:r>
          </a:p>
          <a:p>
            <a:endParaRPr lang="ro-RO" sz="2800" dirty="0">
              <a:solidFill>
                <a:srgbClr val="481875"/>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05EC01F5-D6B1-47DA-9550-2B4C8B7E8CEA}"/>
              </a:ext>
            </a:extLst>
          </p:cNvPr>
          <p:cNvSpPr>
            <a:spLocks noGrp="1"/>
          </p:cNvSpPr>
          <p:nvPr>
            <p:ph sz="half" idx="2"/>
          </p:nvPr>
        </p:nvSpPr>
        <p:spPr>
          <a:xfrm>
            <a:off x="299732" y="2001982"/>
            <a:ext cx="4242840" cy="3684588"/>
          </a:xfrm>
        </p:spPr>
        <p:txBody>
          <a:bodyPr>
            <a:normAutofit/>
          </a:bodyPr>
          <a:lstStyle/>
          <a:p>
            <a:pPr algn="just"/>
            <a:r>
              <a:rPr lang="ro-RO" sz="2400" dirty="0">
                <a:solidFill>
                  <a:srgbClr val="481875"/>
                </a:solidFill>
                <a:latin typeface="Calibri" panose="020F0502020204030204" pitchFamily="34" charset="0"/>
                <a:ea typeface="Calibri" panose="020F0502020204030204" pitchFamily="34" charset="0"/>
                <a:cs typeface="Arial" panose="020B0604020202020204" pitchFamily="34" charset="0"/>
              </a:rPr>
              <a:t>M</a:t>
            </a:r>
            <a:r>
              <a:rPr lang="ro-RO" sz="2400" dirty="0">
                <a:solidFill>
                  <a:srgbClr val="481875"/>
                </a:solidFill>
                <a:effectLst/>
                <a:latin typeface="Calibri" panose="020F0502020204030204" pitchFamily="34" charset="0"/>
                <a:ea typeface="Calibri" panose="020F0502020204030204" pitchFamily="34" charset="0"/>
                <a:cs typeface="Arial" panose="020B0604020202020204" pitchFamily="34" charset="0"/>
              </a:rPr>
              <a:t>edicii de familie</a:t>
            </a:r>
          </a:p>
          <a:p>
            <a:pPr algn="just"/>
            <a:r>
              <a:rPr lang="ro-RO" sz="2400" dirty="0">
                <a:solidFill>
                  <a:srgbClr val="481875"/>
                </a:solidFill>
                <a:effectLst/>
                <a:latin typeface="Calibri" panose="020F0502020204030204" pitchFamily="34" charset="0"/>
                <a:ea typeface="Calibri" panose="020F0502020204030204" pitchFamily="34" charset="0"/>
                <a:cs typeface="Arial" panose="020B0604020202020204" pitchFamily="34" charset="0"/>
              </a:rPr>
              <a:t>Asistenții medicali comunitari</a:t>
            </a:r>
          </a:p>
          <a:p>
            <a:pPr algn="just"/>
            <a:r>
              <a:rPr lang="ro-RO" sz="2400" dirty="0">
                <a:solidFill>
                  <a:srgbClr val="481875"/>
                </a:solidFill>
                <a:effectLst/>
                <a:latin typeface="Calibri" panose="020F0502020204030204" pitchFamily="34" charset="0"/>
                <a:ea typeface="Calibri" panose="020F0502020204030204" pitchFamily="34" charset="0"/>
                <a:cs typeface="Arial" panose="020B0604020202020204" pitchFamily="34" charset="0"/>
              </a:rPr>
              <a:t>Mediatorii sanitari</a:t>
            </a:r>
          </a:p>
          <a:p>
            <a:pPr algn="just"/>
            <a:r>
              <a:rPr lang="ro-RO" sz="2400" dirty="0">
                <a:solidFill>
                  <a:srgbClr val="481875"/>
                </a:solidFill>
                <a:effectLst/>
                <a:latin typeface="Calibri" panose="020F0502020204030204" pitchFamily="34" charset="0"/>
                <a:ea typeface="Calibri" panose="020F0502020204030204" pitchFamily="34" charset="0"/>
                <a:cs typeface="Arial" panose="020B0604020202020204" pitchFamily="34" charset="0"/>
              </a:rPr>
              <a:t> Decidenții din primării și alte autorități publice locale</a:t>
            </a:r>
            <a:endParaRPr lang="ro-RO" sz="2400" dirty="0">
              <a:solidFill>
                <a:srgbClr val="481875"/>
              </a:solidFill>
              <a:latin typeface="Calibri" panose="020F0502020204030204" pitchFamily="34" charset="0"/>
              <a:cs typeface="Arial" panose="020B0604020202020204" pitchFamily="34" charset="0"/>
            </a:endParaRPr>
          </a:p>
          <a:p>
            <a:endParaRPr lang="ro-RO" sz="2400" dirty="0">
              <a:solidFill>
                <a:srgbClr val="481875"/>
              </a:solidFill>
            </a:endParaRPr>
          </a:p>
        </p:txBody>
      </p:sp>
      <p:pic>
        <p:nvPicPr>
          <p:cNvPr id="12" name="Picture 11">
            <a:extLst>
              <a:ext uri="{FF2B5EF4-FFF2-40B4-BE49-F238E27FC236}">
                <a16:creationId xmlns:a16="http://schemas.microsoft.com/office/drawing/2014/main" id="{EFCBFB39-2A1F-4D4D-B7CC-B659B5617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694" y="177109"/>
            <a:ext cx="9700752" cy="6858000"/>
          </a:xfrm>
          <a:prstGeom prst="rect">
            <a:avLst/>
          </a:prstGeom>
        </p:spPr>
      </p:pic>
      <p:sp>
        <p:nvSpPr>
          <p:cNvPr id="13" name="Content Placeholder 5">
            <a:extLst>
              <a:ext uri="{FF2B5EF4-FFF2-40B4-BE49-F238E27FC236}">
                <a16:creationId xmlns:a16="http://schemas.microsoft.com/office/drawing/2014/main" id="{0CE9B69C-FAF5-4232-A474-648D213CE20D}"/>
              </a:ext>
            </a:extLst>
          </p:cNvPr>
          <p:cNvSpPr txBox="1">
            <a:spLocks/>
          </p:cNvSpPr>
          <p:nvPr/>
        </p:nvSpPr>
        <p:spPr>
          <a:xfrm>
            <a:off x="5600995" y="2001982"/>
            <a:ext cx="5259388" cy="39913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tabLst>
                <a:tab pos="342900" algn="l"/>
                <a:tab pos="914400" algn="l"/>
              </a:tabLst>
            </a:pPr>
            <a:r>
              <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rPr>
              <a:t>Sănătatea persoanelor vulnerabile contează!</a:t>
            </a:r>
          </a:p>
          <a:p>
            <a:pPr marL="0" indent="0" algn="just">
              <a:lnSpc>
                <a:spcPct val="107000"/>
              </a:lnSpc>
              <a:spcBef>
                <a:spcPts val="0"/>
              </a:spcBef>
              <a:buFont typeface="Arial" panose="020B0604020202020204" pitchFamily="34" charset="0"/>
              <a:buNone/>
              <a:tabLst>
                <a:tab pos="342900" algn="l"/>
                <a:tab pos="914400" algn="l"/>
              </a:tabLst>
            </a:pPr>
            <a:endPar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tabLst>
                <a:tab pos="342900" algn="l"/>
                <a:tab pos="914400" algn="l"/>
              </a:tabLst>
            </a:pPr>
            <a:r>
              <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rPr>
              <a:t>Doar împreună putem acționa pentru o comunitate mai echitabilă și mai sănătoasă - </a:t>
            </a:r>
            <a:r>
              <a:rPr lang="ro-RO" sz="2000" b="1" i="1" dirty="0">
                <a:solidFill>
                  <a:schemeClr val="bg1"/>
                </a:solidFill>
                <a:latin typeface="Calibri" panose="020F0502020204030204" pitchFamily="34" charset="0"/>
                <a:ea typeface="Calibri" panose="020F0502020204030204" pitchFamily="34" charset="0"/>
                <a:cs typeface="Arial" panose="020B0604020202020204" pitchFamily="34" charset="0"/>
              </a:rPr>
              <a:t>Acționează și tu</a:t>
            </a:r>
            <a:r>
              <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rPr>
              <a:t>, pentru a reduce inechitățile în comunitățile pentru care lucrezi. </a:t>
            </a:r>
          </a:p>
          <a:p>
            <a:pPr indent="0" algn="just">
              <a:lnSpc>
                <a:spcPct val="107000"/>
              </a:lnSpc>
              <a:spcBef>
                <a:spcPts val="0"/>
              </a:spcBef>
              <a:buFont typeface="Arial" panose="020B0604020202020204" pitchFamily="34" charset="0"/>
              <a:buNone/>
              <a:tabLst>
                <a:tab pos="342900" algn="l"/>
                <a:tab pos="914400" algn="l"/>
              </a:tabLst>
            </a:pPr>
            <a:r>
              <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rPr>
              <a:t> </a:t>
            </a:r>
          </a:p>
          <a:p>
            <a:pPr marL="173038" indent="-173038" algn="just">
              <a:lnSpc>
                <a:spcPct val="107000"/>
              </a:lnSpc>
              <a:spcBef>
                <a:spcPts val="0"/>
              </a:spcBef>
              <a:tabLst>
                <a:tab pos="228600" algn="l"/>
                <a:tab pos="342900" algn="l"/>
                <a:tab pos="914400" algn="l"/>
              </a:tabLst>
            </a:pPr>
            <a:r>
              <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rPr>
              <a:t>Evaluează care sunt nevoile de sănătate ale persoanelor  vulnerabile din aceste comunități - </a:t>
            </a:r>
            <a:r>
              <a:rPr lang="ro-RO" sz="2000" b="1" i="1" dirty="0">
                <a:solidFill>
                  <a:schemeClr val="bg1"/>
                </a:solidFill>
                <a:latin typeface="Calibri" panose="020F0502020204030204" pitchFamily="34" charset="0"/>
                <a:ea typeface="Calibri" panose="020F0502020204030204" pitchFamily="34" charset="0"/>
                <a:cs typeface="Arial" panose="020B0604020202020204" pitchFamily="34" charset="0"/>
              </a:rPr>
              <a:t>Acționează și tu</a:t>
            </a:r>
            <a:r>
              <a:rPr lang="ro-RO" sz="2000" i="1" dirty="0">
                <a:solidFill>
                  <a:schemeClr val="bg1"/>
                </a:solidFill>
                <a:latin typeface="Calibri" panose="020F0502020204030204" pitchFamily="34" charset="0"/>
                <a:ea typeface="Calibri" panose="020F0502020204030204" pitchFamily="34" charset="0"/>
                <a:cs typeface="Arial" panose="020B0604020202020204" pitchFamily="34" charset="0"/>
              </a:rPr>
              <a:t>,</a:t>
            </a:r>
            <a:r>
              <a:rPr lang="ro-RO" sz="2000" dirty="0">
                <a:solidFill>
                  <a:schemeClr val="bg1"/>
                </a:solidFill>
                <a:latin typeface="Calibri" panose="020F0502020204030204" pitchFamily="34" charset="0"/>
                <a:ea typeface="Calibri" panose="020F0502020204030204" pitchFamily="34" charset="0"/>
                <a:cs typeface="Arial" panose="020B0604020202020204" pitchFamily="34" charset="0"/>
              </a:rPr>
              <a:t>  pentru ca persoanele  din întreaga comunitate să poată beneficia de serviciile de sănătate preventive și curative de care au nevoie.</a:t>
            </a:r>
          </a:p>
          <a:p>
            <a:endParaRPr lang="ro-RO" sz="2000" dirty="0">
              <a:solidFill>
                <a:schemeClr val="bg1"/>
              </a:solidFill>
            </a:endParaRPr>
          </a:p>
        </p:txBody>
      </p:sp>
      <p:sp>
        <p:nvSpPr>
          <p:cNvPr id="16" name="Text Placeholder 4">
            <a:extLst>
              <a:ext uri="{FF2B5EF4-FFF2-40B4-BE49-F238E27FC236}">
                <a16:creationId xmlns:a16="http://schemas.microsoft.com/office/drawing/2014/main" id="{101098C5-7CC6-4C99-B04A-5D775331CBCE}"/>
              </a:ext>
            </a:extLst>
          </p:cNvPr>
          <p:cNvSpPr txBox="1">
            <a:spLocks/>
          </p:cNvSpPr>
          <p:nvPr/>
        </p:nvSpPr>
        <p:spPr>
          <a:xfrm>
            <a:off x="5600995" y="1773398"/>
            <a:ext cx="5183188" cy="6136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o-RO" sz="2800" dirty="0">
                <a:solidFill>
                  <a:srgbClr val="481875"/>
                </a:solidFill>
                <a:effectLst>
                  <a:outerShdw blurRad="38100" dist="38100" dir="2700000" algn="tl">
                    <a:srgbClr val="000000">
                      <a:alpha val="43137"/>
                    </a:srgbClr>
                  </a:outerShdw>
                </a:effectLst>
              </a:rPr>
              <a:t>Mesaje</a:t>
            </a:r>
            <a:r>
              <a:rPr lang="ro-RO" dirty="0">
                <a:effectLst>
                  <a:outerShdw blurRad="38100" dist="38100" dir="2700000" algn="tl">
                    <a:srgbClr val="000000">
                      <a:alpha val="43137"/>
                    </a:srgbClr>
                  </a:outerShdw>
                </a:effectLst>
              </a:rPr>
              <a:t> </a:t>
            </a:r>
          </a:p>
          <a:p>
            <a:endParaRPr lang="ro-RO" dirty="0"/>
          </a:p>
        </p:txBody>
      </p:sp>
    </p:spTree>
    <p:extLst>
      <p:ext uri="{BB962C8B-B14F-4D97-AF65-F5344CB8AC3E}">
        <p14:creationId xmlns:p14="http://schemas.microsoft.com/office/powerpoint/2010/main" val="145523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8BB48B-02C2-4EA5-8D3F-6C240CF8E2FF}"/>
              </a:ext>
            </a:extLst>
          </p:cNvPr>
          <p:cNvSpPr>
            <a:spLocks noGrp="1"/>
          </p:cNvSpPr>
          <p:nvPr>
            <p:ph type="body" idx="1"/>
          </p:nvPr>
        </p:nvSpPr>
        <p:spPr>
          <a:xfrm>
            <a:off x="370228" y="1348535"/>
            <a:ext cx="5157787" cy="823912"/>
          </a:xfrm>
        </p:spPr>
        <p:txBody>
          <a:bodyPr>
            <a:normAutofit/>
          </a:bodyPr>
          <a:lstStyle/>
          <a:p>
            <a:r>
              <a:rPr lang="ro-RO" sz="3200" dirty="0">
                <a:solidFill>
                  <a:srgbClr val="394C2C"/>
                </a:solidFill>
                <a:effectLst>
                  <a:outerShdw blurRad="38100" dist="38100" dir="2700000" algn="tl">
                    <a:srgbClr val="000000">
                      <a:alpha val="43137"/>
                    </a:srgbClr>
                  </a:outerShdw>
                </a:effectLst>
              </a:rPr>
              <a:t>Grupuri</a:t>
            </a:r>
            <a:r>
              <a:rPr lang="ro-RO" sz="2800" dirty="0">
                <a:solidFill>
                  <a:srgbClr val="394C2C"/>
                </a:solidFill>
                <a:effectLst>
                  <a:outerShdw blurRad="38100" dist="38100" dir="2700000" algn="tl">
                    <a:srgbClr val="000000">
                      <a:alpha val="43137"/>
                    </a:srgbClr>
                  </a:outerShdw>
                </a:effectLst>
              </a:rPr>
              <a:t> </a:t>
            </a:r>
            <a:r>
              <a:rPr lang="ro-RO" sz="3200" dirty="0">
                <a:solidFill>
                  <a:srgbClr val="394C2C"/>
                </a:solidFill>
                <a:effectLst>
                  <a:outerShdw blurRad="38100" dist="38100" dir="2700000" algn="tl">
                    <a:srgbClr val="000000">
                      <a:alpha val="43137"/>
                    </a:srgbClr>
                  </a:outerShdw>
                </a:effectLst>
              </a:rPr>
              <a:t>țintă </a:t>
            </a:r>
          </a:p>
          <a:p>
            <a:endParaRPr lang="ro-RO" sz="2800" dirty="0">
              <a:solidFill>
                <a:srgbClr val="394C2C"/>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05EC01F5-D6B1-47DA-9550-2B4C8B7E8CEA}"/>
              </a:ext>
            </a:extLst>
          </p:cNvPr>
          <p:cNvSpPr>
            <a:spLocks noGrp="1"/>
          </p:cNvSpPr>
          <p:nvPr>
            <p:ph sz="half" idx="2"/>
          </p:nvPr>
        </p:nvSpPr>
        <p:spPr>
          <a:xfrm>
            <a:off x="244269" y="1913575"/>
            <a:ext cx="5157787" cy="3684588"/>
          </a:xfrm>
        </p:spPr>
        <p:txBody>
          <a:bodyPr>
            <a:normAutofit/>
          </a:bodyPr>
          <a:lstStyle/>
          <a:p>
            <a:pPr algn="just"/>
            <a:r>
              <a:rPr lang="ro-RO" sz="2400" dirty="0">
                <a:latin typeface="Calibri" panose="020F0502020204030204" pitchFamily="34" charset="0"/>
                <a:ea typeface="Calibri" panose="020F0502020204030204" pitchFamily="34" charset="0"/>
                <a:cs typeface="Arial" panose="020B0604020202020204" pitchFamily="34" charset="0"/>
              </a:rPr>
              <a:t>M</a:t>
            </a:r>
            <a:r>
              <a:rPr lang="ro-RO" sz="2400" dirty="0">
                <a:effectLst/>
                <a:latin typeface="Calibri" panose="020F0502020204030204" pitchFamily="34" charset="0"/>
                <a:ea typeface="Calibri" panose="020F0502020204030204" pitchFamily="34" charset="0"/>
                <a:cs typeface="Arial" panose="020B0604020202020204" pitchFamily="34" charset="0"/>
              </a:rPr>
              <a:t>edicii de familie</a:t>
            </a:r>
          </a:p>
          <a:p>
            <a:pPr algn="just"/>
            <a:r>
              <a:rPr lang="ro-RO" sz="2400" dirty="0">
                <a:effectLst/>
                <a:latin typeface="Calibri" panose="020F0502020204030204" pitchFamily="34" charset="0"/>
                <a:ea typeface="Calibri" panose="020F0502020204030204" pitchFamily="34" charset="0"/>
                <a:cs typeface="Arial" panose="020B0604020202020204" pitchFamily="34" charset="0"/>
              </a:rPr>
              <a:t>Asistenții medicali comunitari</a:t>
            </a:r>
          </a:p>
          <a:p>
            <a:pPr algn="just"/>
            <a:r>
              <a:rPr lang="ro-RO" sz="2400" dirty="0">
                <a:effectLst/>
                <a:latin typeface="Calibri" panose="020F0502020204030204" pitchFamily="34" charset="0"/>
                <a:ea typeface="Calibri" panose="020F0502020204030204" pitchFamily="34" charset="0"/>
                <a:cs typeface="Arial" panose="020B0604020202020204" pitchFamily="34" charset="0"/>
              </a:rPr>
              <a:t>Mediatorii sanitari</a:t>
            </a:r>
          </a:p>
          <a:p>
            <a:pPr algn="just"/>
            <a:r>
              <a:rPr lang="ro-RO" sz="2400" dirty="0">
                <a:effectLst/>
                <a:latin typeface="Calibri" panose="020F0502020204030204" pitchFamily="34" charset="0"/>
                <a:ea typeface="Calibri" panose="020F0502020204030204" pitchFamily="34" charset="0"/>
                <a:cs typeface="Arial" panose="020B0604020202020204" pitchFamily="34" charset="0"/>
              </a:rPr>
              <a:t>Decidenții din primării și alte autorități publice locale</a:t>
            </a:r>
            <a:endParaRPr lang="ro-RO" sz="2400" dirty="0">
              <a:latin typeface="Calibri" panose="020F0502020204030204" pitchFamily="34" charset="0"/>
              <a:cs typeface="Arial" panose="020B0604020202020204" pitchFamily="34" charset="0"/>
            </a:endParaRPr>
          </a:p>
          <a:p>
            <a:endParaRPr lang="ro-RO" sz="2400" dirty="0"/>
          </a:p>
        </p:txBody>
      </p:sp>
      <p:pic>
        <p:nvPicPr>
          <p:cNvPr id="8" name="Picture 7">
            <a:extLst>
              <a:ext uri="{FF2B5EF4-FFF2-40B4-BE49-F238E27FC236}">
                <a16:creationId xmlns:a16="http://schemas.microsoft.com/office/drawing/2014/main" id="{9FB30F4F-57E3-465B-9F74-06A0069B3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979" y="22972"/>
            <a:ext cx="9700752" cy="6858000"/>
          </a:xfrm>
          <a:prstGeom prst="rect">
            <a:avLst/>
          </a:prstGeom>
        </p:spPr>
      </p:pic>
      <p:sp>
        <p:nvSpPr>
          <p:cNvPr id="11" name="Title 1">
            <a:extLst>
              <a:ext uri="{FF2B5EF4-FFF2-40B4-BE49-F238E27FC236}">
                <a16:creationId xmlns:a16="http://schemas.microsoft.com/office/drawing/2014/main" id="{29DD8E18-A6F4-45A5-A4B0-37E1AD8B4542}"/>
              </a:ext>
            </a:extLst>
          </p:cNvPr>
          <p:cNvSpPr>
            <a:spLocks noGrp="1"/>
          </p:cNvSpPr>
          <p:nvPr>
            <p:ph type="title"/>
          </p:nvPr>
        </p:nvSpPr>
        <p:spPr>
          <a:xfrm>
            <a:off x="2027458" y="-195799"/>
            <a:ext cx="10515600" cy="1325563"/>
          </a:xfrm>
        </p:spPr>
        <p:txBody>
          <a:bodyPr>
            <a:noAutofit/>
          </a:bodyPr>
          <a:lstStyle/>
          <a:p>
            <a:pPr algn="ctr"/>
            <a:br>
              <a:rPr lang="ro-RO" sz="2500" b="1" dirty="0">
                <a:solidFill>
                  <a:schemeClr val="dk1"/>
                </a:solidFill>
                <a:effectLst>
                  <a:outerShdw blurRad="38100" dist="38100" dir="2700000" algn="tl">
                    <a:srgbClr val="000000">
                      <a:alpha val="43137"/>
                    </a:srgbClr>
                  </a:outerShdw>
                </a:effectLst>
                <a:latin typeface="+mn-lt"/>
                <a:ea typeface="+mn-ea"/>
                <a:cs typeface="+mn-cs"/>
              </a:rPr>
            </a:br>
            <a:r>
              <a:rPr lang="ro-RO" sz="2500" b="1" dirty="0">
                <a:solidFill>
                  <a:srgbClr val="394C2C"/>
                </a:solidFill>
                <a:effectLst>
                  <a:outerShdw blurRad="38100" dist="38100" dir="2700000" algn="tl">
                    <a:srgbClr val="000000">
                      <a:alpha val="43137"/>
                    </a:srgbClr>
                  </a:outerShdw>
                </a:effectLst>
                <a:latin typeface="Arial Black" panose="020B0A04020102020204" pitchFamily="34" charset="0"/>
                <a:ea typeface="+mn-ea"/>
                <a:cs typeface="+mn-cs"/>
              </a:rPr>
              <a:t>Accesul la servicii de sănătate- dreptul tuturor ! </a:t>
            </a:r>
            <a:br>
              <a:rPr lang="ro-RO" sz="1800" dirty="0">
                <a:solidFill>
                  <a:srgbClr val="394C2C"/>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br>
            <a:r>
              <a:rPr lang="ro-RO" sz="2500" b="1" dirty="0">
                <a:solidFill>
                  <a:srgbClr val="394C2C"/>
                </a:solidFill>
                <a:effectLst>
                  <a:outerShdw blurRad="38100" dist="38100" dir="2700000" algn="tl">
                    <a:srgbClr val="000000">
                      <a:alpha val="43137"/>
                    </a:srgbClr>
                  </a:outerShdw>
                </a:effectLst>
                <a:latin typeface="Arial Black" panose="020B0A04020102020204" pitchFamily="34" charset="0"/>
                <a:ea typeface="+mn-ea"/>
                <a:cs typeface="+mn-cs"/>
              </a:rPr>
              <a:t>Iunie 2021 </a:t>
            </a:r>
            <a:endParaRPr lang="ro-RO" sz="2500" b="1" dirty="0">
              <a:solidFill>
                <a:schemeClr val="dk1"/>
              </a:solidFill>
              <a:effectLst>
                <a:outerShdw blurRad="38100" dist="38100" dir="2700000" algn="tl">
                  <a:srgbClr val="000000">
                    <a:alpha val="43137"/>
                  </a:srgbClr>
                </a:outerShdw>
              </a:effectLst>
              <a:latin typeface="Arial Black" panose="020B0A04020102020204" pitchFamily="34" charset="0"/>
              <a:ea typeface="+mn-ea"/>
              <a:cs typeface="+mn-cs"/>
            </a:endParaRPr>
          </a:p>
        </p:txBody>
      </p:sp>
      <p:sp>
        <p:nvSpPr>
          <p:cNvPr id="16" name="Text Placeholder 4">
            <a:extLst>
              <a:ext uri="{FF2B5EF4-FFF2-40B4-BE49-F238E27FC236}">
                <a16:creationId xmlns:a16="http://schemas.microsoft.com/office/drawing/2014/main" id="{B115E9EE-3DEA-46B6-B372-B26282C78A45}"/>
              </a:ext>
            </a:extLst>
          </p:cNvPr>
          <p:cNvSpPr txBox="1">
            <a:spLocks/>
          </p:cNvSpPr>
          <p:nvPr/>
        </p:nvSpPr>
        <p:spPr>
          <a:xfrm>
            <a:off x="6179656" y="1501619"/>
            <a:ext cx="5183188"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ro-RO" sz="3200" dirty="0">
                <a:solidFill>
                  <a:srgbClr val="394C2C"/>
                </a:solidFill>
                <a:effectLst>
                  <a:outerShdw blurRad="38100" dist="38100" dir="2700000" algn="tl">
                    <a:srgbClr val="000000">
                      <a:alpha val="43137"/>
                    </a:srgbClr>
                  </a:outerShdw>
                </a:effectLst>
              </a:rPr>
              <a:t>Mesaje</a:t>
            </a:r>
            <a:r>
              <a:rPr lang="ro-RO" sz="2800" dirty="0">
                <a:effectLst>
                  <a:outerShdw blurRad="38100" dist="38100" dir="2700000" algn="tl">
                    <a:srgbClr val="000000">
                      <a:alpha val="43137"/>
                    </a:srgbClr>
                  </a:outerShdw>
                </a:effectLst>
              </a:rPr>
              <a:t> </a:t>
            </a:r>
          </a:p>
          <a:p>
            <a:endParaRPr lang="ro-RO" sz="2800" dirty="0">
              <a:effectLst>
                <a:outerShdw blurRad="38100" dist="38100" dir="2700000" algn="tl">
                  <a:srgbClr val="000000">
                    <a:alpha val="43137"/>
                  </a:srgbClr>
                </a:outerShdw>
              </a:effectLst>
            </a:endParaRPr>
          </a:p>
        </p:txBody>
      </p:sp>
      <p:sp>
        <p:nvSpPr>
          <p:cNvPr id="17" name="Content Placeholder 5">
            <a:extLst>
              <a:ext uri="{FF2B5EF4-FFF2-40B4-BE49-F238E27FC236}">
                <a16:creationId xmlns:a16="http://schemas.microsoft.com/office/drawing/2014/main" id="{10E9A2F9-95D2-491C-82AA-1ACEB16E3D79}"/>
              </a:ext>
            </a:extLst>
          </p:cNvPr>
          <p:cNvSpPr txBox="1">
            <a:spLocks/>
          </p:cNvSpPr>
          <p:nvPr/>
        </p:nvSpPr>
        <p:spPr>
          <a:xfrm>
            <a:off x="6179656" y="1913575"/>
            <a:ext cx="5516157" cy="41426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tabLst>
                <a:tab pos="342900" algn="l"/>
                <a:tab pos="914400" algn="l"/>
              </a:tabLst>
            </a:pPr>
            <a:r>
              <a:rPr lang="ro-RO" sz="1800" dirty="0">
                <a:solidFill>
                  <a:schemeClr val="bg1"/>
                </a:solidFill>
                <a:latin typeface="Calibri" panose="020F0502020204030204" pitchFamily="34" charset="0"/>
                <a:cs typeface="Arial" panose="020B0604020202020204" pitchFamily="34" charset="0"/>
              </a:rPr>
              <a:t>Toate persoanele vulnerabile au dreptul la ocrotirea sănătății ! </a:t>
            </a:r>
          </a:p>
          <a:p>
            <a:pPr marL="0" indent="0" algn="just">
              <a:lnSpc>
                <a:spcPct val="107000"/>
              </a:lnSpc>
              <a:spcBef>
                <a:spcPts val="0"/>
              </a:spcBef>
              <a:buFont typeface="Arial" panose="020B0604020202020204" pitchFamily="34" charset="0"/>
              <a:buNone/>
              <a:tabLst>
                <a:tab pos="342900" algn="l"/>
                <a:tab pos="914400" algn="l"/>
              </a:tabLst>
            </a:pPr>
            <a:endParaRPr lang="ro-RO" sz="1800" dirty="0">
              <a:solidFill>
                <a:schemeClr val="bg1"/>
              </a:solidFill>
              <a:latin typeface="Calibri" panose="020F0502020204030204" pitchFamily="34" charset="0"/>
              <a:cs typeface="Arial" panose="020B0604020202020204" pitchFamily="34" charset="0"/>
            </a:endParaRPr>
          </a:p>
          <a:p>
            <a:pPr algn="just">
              <a:lnSpc>
                <a:spcPct val="107000"/>
              </a:lnSpc>
              <a:spcBef>
                <a:spcPts val="0"/>
              </a:spcBef>
              <a:tabLst>
                <a:tab pos="342900" algn="l"/>
                <a:tab pos="914400" algn="l"/>
              </a:tabLst>
            </a:pPr>
            <a:r>
              <a:rPr lang="ro-RO" sz="1800" dirty="0">
                <a:solidFill>
                  <a:schemeClr val="bg1"/>
                </a:solidFill>
                <a:latin typeface="Calibri" panose="020F0502020204030204" pitchFamily="34" charset="0"/>
                <a:cs typeface="Arial" panose="020B0604020202020204" pitchFamily="34" charset="0"/>
              </a:rPr>
              <a:t>Informați- le despre dreptul de a: </a:t>
            </a:r>
          </a:p>
          <a:p>
            <a:pPr lvl="1" algn="just">
              <a:lnSpc>
                <a:spcPct val="107000"/>
              </a:lnSpc>
              <a:spcBef>
                <a:spcPts val="0"/>
              </a:spcBef>
              <a:tabLst>
                <a:tab pos="342900" algn="l"/>
                <a:tab pos="914400" algn="l"/>
              </a:tabLst>
            </a:pPr>
            <a:r>
              <a:rPr lang="ro-RO" sz="1800" dirty="0">
                <a:solidFill>
                  <a:schemeClr val="bg1"/>
                </a:solidFill>
                <a:latin typeface="Calibri" panose="020F0502020204030204" pitchFamily="34" charset="0"/>
                <a:cs typeface="Arial" panose="020B0604020202020204" pitchFamily="34" charset="0"/>
              </a:rPr>
              <a:t>avea asigurare de sănătate</a:t>
            </a:r>
          </a:p>
          <a:p>
            <a:pPr lvl="1" algn="just">
              <a:lnSpc>
                <a:spcPct val="107000"/>
              </a:lnSpc>
              <a:spcBef>
                <a:spcPts val="0"/>
              </a:spcBef>
              <a:tabLst>
                <a:tab pos="342900" algn="l"/>
                <a:tab pos="914400" algn="l"/>
              </a:tabLst>
            </a:pPr>
            <a:r>
              <a:rPr lang="ro-RO" sz="1800" dirty="0">
                <a:solidFill>
                  <a:schemeClr val="bg1"/>
                </a:solidFill>
                <a:latin typeface="Calibri" panose="020F0502020204030204" pitchFamily="34" charset="0"/>
                <a:cs typeface="Arial" panose="020B0604020202020204" pitchFamily="34" charset="0"/>
              </a:rPr>
              <a:t>se înscrie pe lista unui medic de familie chiar dacă nu au asigurare  de sănătate</a:t>
            </a:r>
          </a:p>
          <a:p>
            <a:pPr lvl="1" algn="just">
              <a:lnSpc>
                <a:spcPct val="107000"/>
              </a:lnSpc>
              <a:spcBef>
                <a:spcPts val="0"/>
              </a:spcBef>
              <a:tabLst>
                <a:tab pos="342900" algn="l"/>
                <a:tab pos="914400" algn="l"/>
              </a:tabLst>
            </a:pPr>
            <a:r>
              <a:rPr lang="ro-RO" sz="1800" dirty="0">
                <a:solidFill>
                  <a:schemeClr val="bg1"/>
                </a:solidFill>
                <a:latin typeface="Calibri" panose="020F0502020204030204" pitchFamily="34" charset="0"/>
                <a:cs typeface="Arial" panose="020B0604020202020204" pitchFamily="34" charset="0"/>
              </a:rPr>
              <a:t>beneficia de: </a:t>
            </a:r>
          </a:p>
          <a:p>
            <a:pPr marL="1200150" lvl="3" indent="-285750" algn="just">
              <a:lnSpc>
                <a:spcPct val="107000"/>
              </a:lnSpc>
              <a:spcBef>
                <a:spcPts val="0"/>
              </a:spcBef>
              <a:tabLst>
                <a:tab pos="342900" algn="l"/>
                <a:tab pos="914400" algn="l"/>
              </a:tabLst>
            </a:pPr>
            <a:r>
              <a:rPr lang="ro-RO" sz="1600" dirty="0">
                <a:solidFill>
                  <a:schemeClr val="bg1"/>
                </a:solidFill>
                <a:latin typeface="Calibri" panose="020F0502020204030204" pitchFamily="34" charset="0"/>
                <a:cs typeface="Arial" panose="020B0604020202020204" pitchFamily="34" charset="0"/>
              </a:rPr>
              <a:t>servicii de sănătate preventive, curative și de urgență</a:t>
            </a:r>
          </a:p>
          <a:p>
            <a:pPr marL="1200150" lvl="3" indent="-285750" algn="just">
              <a:lnSpc>
                <a:spcPct val="107000"/>
              </a:lnSpc>
              <a:spcBef>
                <a:spcPts val="0"/>
              </a:spcBef>
              <a:tabLst>
                <a:tab pos="342900" algn="l"/>
                <a:tab pos="914400" algn="l"/>
              </a:tabLst>
            </a:pPr>
            <a:r>
              <a:rPr lang="ro-RO" sz="1600" dirty="0">
                <a:solidFill>
                  <a:schemeClr val="bg1"/>
                </a:solidFill>
                <a:latin typeface="Calibri" panose="020F0502020204030204" pitchFamily="34" charset="0"/>
                <a:cs typeface="Arial" panose="020B0604020202020204" pitchFamily="34" charset="0"/>
              </a:rPr>
              <a:t>servicii de sănătate furnizate de asistenții medicali comunitari și de asistența mediatorilor sanitari </a:t>
            </a:r>
          </a:p>
          <a:p>
            <a:pPr marL="1200150" lvl="3" indent="-285750">
              <a:lnSpc>
                <a:spcPct val="107000"/>
              </a:lnSpc>
              <a:spcBef>
                <a:spcPts val="0"/>
              </a:spcBef>
              <a:tabLst>
                <a:tab pos="342900" algn="l"/>
                <a:tab pos="914400" algn="l"/>
              </a:tabLst>
            </a:pPr>
            <a:r>
              <a:rPr lang="ro-RO" sz="1600" dirty="0">
                <a:solidFill>
                  <a:schemeClr val="bg1"/>
                </a:solidFill>
                <a:latin typeface="Calibri" panose="020F0502020204030204" pitchFamily="34" charset="0"/>
                <a:cs typeface="Arial" panose="020B0604020202020204" pitchFamily="34" charset="0"/>
              </a:rPr>
              <a:t>de servicii din programele naționale de sănătate ale Ministerului Sănătății și CNAS </a:t>
            </a:r>
          </a:p>
          <a:p>
            <a:endParaRPr lang="ro-RO" dirty="0"/>
          </a:p>
        </p:txBody>
      </p:sp>
    </p:spTree>
    <p:extLst>
      <p:ext uri="{BB962C8B-B14F-4D97-AF65-F5344CB8AC3E}">
        <p14:creationId xmlns:p14="http://schemas.microsoft.com/office/powerpoint/2010/main" val="1074863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8BB48B-02C2-4EA5-8D3F-6C240CF8E2FF}"/>
              </a:ext>
            </a:extLst>
          </p:cNvPr>
          <p:cNvSpPr>
            <a:spLocks noGrp="1"/>
          </p:cNvSpPr>
          <p:nvPr>
            <p:ph type="body" idx="1"/>
          </p:nvPr>
        </p:nvSpPr>
        <p:spPr>
          <a:xfrm>
            <a:off x="495623" y="1659383"/>
            <a:ext cx="5157787" cy="823912"/>
          </a:xfrm>
        </p:spPr>
        <p:txBody>
          <a:bodyPr>
            <a:normAutofit/>
          </a:bodyPr>
          <a:lstStyle/>
          <a:p>
            <a:r>
              <a:rPr lang="ro-RO" sz="3200" dirty="0">
                <a:solidFill>
                  <a:srgbClr val="673F03"/>
                </a:solidFill>
                <a:effectLst>
                  <a:outerShdw blurRad="38100" dist="38100" dir="2700000" algn="tl">
                    <a:srgbClr val="000000">
                      <a:alpha val="43137"/>
                    </a:srgbClr>
                  </a:outerShdw>
                </a:effectLst>
              </a:rPr>
              <a:t>Grupuri țintă </a:t>
            </a:r>
          </a:p>
          <a:p>
            <a:endParaRPr lang="ro-RO" sz="3200" dirty="0">
              <a:solidFill>
                <a:srgbClr val="673F03"/>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05EC01F5-D6B1-47DA-9550-2B4C8B7E8CEA}"/>
              </a:ext>
            </a:extLst>
          </p:cNvPr>
          <p:cNvSpPr>
            <a:spLocks noGrp="1"/>
          </p:cNvSpPr>
          <p:nvPr>
            <p:ph sz="half" idx="2"/>
          </p:nvPr>
        </p:nvSpPr>
        <p:spPr>
          <a:xfrm>
            <a:off x="379475" y="2010149"/>
            <a:ext cx="5157787" cy="3684588"/>
          </a:xfrm>
        </p:spPr>
        <p:txBody>
          <a:bodyPr>
            <a:normAutofit fontScale="92500" lnSpcReduction="10000"/>
          </a:bodyPr>
          <a:lstStyle/>
          <a:p>
            <a:pPr algn="just"/>
            <a:r>
              <a:rPr lang="ro-RO" sz="2400" dirty="0">
                <a:solidFill>
                  <a:srgbClr val="673F03"/>
                </a:solidFill>
                <a:latin typeface="Calibri" panose="020F0502020204030204" pitchFamily="34" charset="0"/>
                <a:ea typeface="Calibri" panose="020F0502020204030204" pitchFamily="34" charset="0"/>
                <a:cs typeface="Arial" panose="020B0604020202020204" pitchFamily="34" charset="0"/>
              </a:rPr>
              <a:t>M</a:t>
            </a:r>
            <a:r>
              <a:rPr lang="ro-RO" sz="2400" dirty="0">
                <a:solidFill>
                  <a:srgbClr val="673F03"/>
                </a:solidFill>
                <a:effectLst/>
                <a:latin typeface="Calibri" panose="020F0502020204030204" pitchFamily="34" charset="0"/>
                <a:ea typeface="Calibri" panose="020F0502020204030204" pitchFamily="34" charset="0"/>
                <a:cs typeface="Arial" panose="020B0604020202020204" pitchFamily="34" charset="0"/>
              </a:rPr>
              <a:t>edicii de familie</a:t>
            </a:r>
          </a:p>
          <a:p>
            <a:pPr algn="just"/>
            <a:r>
              <a:rPr lang="ro-RO" sz="2400" dirty="0">
                <a:solidFill>
                  <a:srgbClr val="673F03"/>
                </a:solidFill>
                <a:effectLst/>
                <a:latin typeface="Calibri" panose="020F0502020204030204" pitchFamily="34" charset="0"/>
                <a:ea typeface="Calibri" panose="020F0502020204030204" pitchFamily="34" charset="0"/>
                <a:cs typeface="Arial" panose="020B0604020202020204" pitchFamily="34" charset="0"/>
              </a:rPr>
              <a:t>Asistenții medicali comunitari</a:t>
            </a:r>
          </a:p>
          <a:p>
            <a:pPr algn="just"/>
            <a:r>
              <a:rPr lang="ro-RO" sz="2400" dirty="0">
                <a:solidFill>
                  <a:srgbClr val="673F03"/>
                </a:solidFill>
                <a:effectLst/>
                <a:latin typeface="Calibri" panose="020F0502020204030204" pitchFamily="34" charset="0"/>
                <a:ea typeface="Calibri" panose="020F0502020204030204" pitchFamily="34" charset="0"/>
                <a:cs typeface="Arial" panose="020B0604020202020204" pitchFamily="34" charset="0"/>
              </a:rPr>
              <a:t>Mediatorii sanitari</a:t>
            </a:r>
          </a:p>
          <a:p>
            <a:pPr algn="just"/>
            <a:r>
              <a:rPr lang="ro-RO" sz="2400" dirty="0">
                <a:solidFill>
                  <a:srgbClr val="673F03"/>
                </a:solidFill>
                <a:effectLst/>
                <a:latin typeface="Calibri" panose="020F0502020204030204" pitchFamily="34" charset="0"/>
                <a:ea typeface="Calibri" panose="020F0502020204030204" pitchFamily="34" charset="0"/>
                <a:cs typeface="Arial" panose="020B0604020202020204" pitchFamily="34" charset="0"/>
              </a:rPr>
              <a:t>Decidenții din primării și alte autorități publice locale</a:t>
            </a:r>
            <a:endParaRPr lang="ro-RO" sz="2400" dirty="0">
              <a:solidFill>
                <a:srgbClr val="673F03"/>
              </a:solidFill>
              <a:latin typeface="Calibri" panose="020F0502020204030204" pitchFamily="34" charset="0"/>
              <a:cs typeface="Arial" panose="020B0604020202020204" pitchFamily="34" charset="0"/>
            </a:endParaRPr>
          </a:p>
          <a:p>
            <a:endParaRPr lang="ro-RO" sz="2400" dirty="0">
              <a:solidFill>
                <a:srgbClr val="673F03"/>
              </a:solidFill>
            </a:endParaRPr>
          </a:p>
        </p:txBody>
      </p:sp>
      <p:pic>
        <p:nvPicPr>
          <p:cNvPr id="8" name="Picture 7">
            <a:extLst>
              <a:ext uri="{FF2B5EF4-FFF2-40B4-BE49-F238E27FC236}">
                <a16:creationId xmlns:a16="http://schemas.microsoft.com/office/drawing/2014/main" id="{E6A8CD4D-9687-4FB3-BFE5-FF0485465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699" y="165796"/>
            <a:ext cx="9700752" cy="6858000"/>
          </a:xfrm>
          <a:prstGeom prst="rect">
            <a:avLst/>
          </a:prstGeom>
        </p:spPr>
      </p:pic>
      <p:sp>
        <p:nvSpPr>
          <p:cNvPr id="11" name="Title 1">
            <a:extLst>
              <a:ext uri="{FF2B5EF4-FFF2-40B4-BE49-F238E27FC236}">
                <a16:creationId xmlns:a16="http://schemas.microsoft.com/office/drawing/2014/main" id="{C7A669DE-445A-4E45-99B6-310CA75D72FA}"/>
              </a:ext>
            </a:extLst>
          </p:cNvPr>
          <p:cNvSpPr txBox="1">
            <a:spLocks/>
          </p:cNvSpPr>
          <p:nvPr/>
        </p:nvSpPr>
        <p:spPr>
          <a:xfrm>
            <a:off x="1825440" y="22636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2500" b="1" dirty="0">
                <a:solidFill>
                  <a:srgbClr val="673F03"/>
                </a:solidFill>
                <a:effectLst>
                  <a:outerShdw blurRad="38100" dist="38100" dir="2700000" algn="tl">
                    <a:srgbClr val="000000">
                      <a:alpha val="43137"/>
                    </a:srgbClr>
                  </a:outerShdw>
                </a:effectLst>
                <a:latin typeface="Arial Black" panose="020B0A04020102020204" pitchFamily="34" charset="0"/>
                <a:ea typeface="+mn-ea"/>
                <a:cs typeface="+mn-cs"/>
              </a:rPr>
              <a:t>Să cunoaștem riscurile pentru sănătate -  </a:t>
            </a:r>
          </a:p>
          <a:p>
            <a:pPr algn="ctr"/>
            <a:r>
              <a:rPr lang="ro-RO" sz="2500" b="1" dirty="0">
                <a:solidFill>
                  <a:srgbClr val="673F03"/>
                </a:solidFill>
                <a:effectLst>
                  <a:outerShdw blurRad="38100" dist="38100" dir="2700000" algn="tl">
                    <a:srgbClr val="000000">
                      <a:alpha val="43137"/>
                    </a:srgbClr>
                  </a:outerShdw>
                </a:effectLst>
                <a:latin typeface="Arial Black" panose="020B0A04020102020204" pitchFamily="34" charset="0"/>
                <a:ea typeface="+mn-ea"/>
                <a:cs typeface="+mn-cs"/>
              </a:rPr>
              <a:t>să știm să  prevenim!</a:t>
            </a:r>
            <a:br>
              <a:rPr lang="ro-RO" sz="2500" b="1" dirty="0">
                <a:solidFill>
                  <a:srgbClr val="673F03"/>
                </a:solidFill>
                <a:effectLst>
                  <a:outerShdw blurRad="38100" dist="38100" dir="2700000" algn="tl">
                    <a:srgbClr val="000000">
                      <a:alpha val="43137"/>
                    </a:srgbClr>
                  </a:outerShdw>
                </a:effectLst>
                <a:latin typeface="Arial Black" panose="020B0A04020102020204" pitchFamily="34" charset="0"/>
                <a:ea typeface="+mn-ea"/>
                <a:cs typeface="+mn-cs"/>
              </a:rPr>
            </a:br>
            <a:r>
              <a:rPr lang="ro-RO" sz="2500" b="1" dirty="0">
                <a:solidFill>
                  <a:srgbClr val="673F03"/>
                </a:solidFill>
                <a:effectLst>
                  <a:outerShdw blurRad="38100" dist="38100" dir="2700000" algn="tl">
                    <a:srgbClr val="000000">
                      <a:alpha val="43137"/>
                    </a:srgbClr>
                  </a:outerShdw>
                </a:effectLst>
                <a:latin typeface="Arial Black" panose="020B0A04020102020204" pitchFamily="34" charset="0"/>
                <a:ea typeface="+mn-ea"/>
                <a:cs typeface="+mn-cs"/>
              </a:rPr>
              <a:t>Iulie  2021 </a:t>
            </a:r>
            <a:br>
              <a:rPr lang="ro-RO" sz="2500" b="1" dirty="0">
                <a:solidFill>
                  <a:schemeClr val="dk1"/>
                </a:solidFill>
                <a:effectLst>
                  <a:outerShdw blurRad="38100" dist="38100" dir="2700000" algn="tl">
                    <a:srgbClr val="000000">
                      <a:alpha val="43137"/>
                    </a:srgbClr>
                  </a:outerShdw>
                </a:effectLst>
                <a:latin typeface="Arial Black" panose="020B0A04020102020204" pitchFamily="34" charset="0"/>
                <a:ea typeface="+mn-ea"/>
                <a:cs typeface="+mn-cs"/>
              </a:rPr>
            </a:br>
            <a:endParaRPr lang="ro-RO" sz="2500" b="1" dirty="0">
              <a:solidFill>
                <a:schemeClr val="dk1"/>
              </a:solidFill>
              <a:effectLst>
                <a:outerShdw blurRad="38100" dist="38100" dir="2700000" algn="tl">
                  <a:srgbClr val="000000">
                    <a:alpha val="43137"/>
                  </a:srgbClr>
                </a:outerShdw>
              </a:effectLst>
              <a:latin typeface="Arial Black" panose="020B0A04020102020204" pitchFamily="34" charset="0"/>
              <a:ea typeface="+mn-ea"/>
              <a:cs typeface="+mn-cs"/>
            </a:endParaRPr>
          </a:p>
        </p:txBody>
      </p:sp>
      <p:sp>
        <p:nvSpPr>
          <p:cNvPr id="16" name="Text Placeholder 4">
            <a:extLst>
              <a:ext uri="{FF2B5EF4-FFF2-40B4-BE49-F238E27FC236}">
                <a16:creationId xmlns:a16="http://schemas.microsoft.com/office/drawing/2014/main" id="{F3F4C1F8-C99A-4424-B368-7981F7FE25EB}"/>
              </a:ext>
            </a:extLst>
          </p:cNvPr>
          <p:cNvSpPr>
            <a:spLocks noGrp="1"/>
          </p:cNvSpPr>
          <p:nvPr>
            <p:ph type="body" sz="quarter" idx="3"/>
          </p:nvPr>
        </p:nvSpPr>
        <p:spPr>
          <a:xfrm>
            <a:off x="6078279" y="1711168"/>
            <a:ext cx="5183188" cy="823912"/>
          </a:xfrm>
        </p:spPr>
        <p:txBody>
          <a:bodyPr>
            <a:normAutofit/>
          </a:bodyPr>
          <a:lstStyle/>
          <a:p>
            <a:r>
              <a:rPr lang="ro-RO" sz="3200" dirty="0">
                <a:solidFill>
                  <a:srgbClr val="673F03"/>
                </a:solidFill>
                <a:effectLst>
                  <a:outerShdw blurRad="38100" dist="38100" dir="2700000" algn="tl">
                    <a:srgbClr val="000000">
                      <a:alpha val="43137"/>
                    </a:srgbClr>
                  </a:outerShdw>
                </a:effectLst>
              </a:rPr>
              <a:t>Mesaje </a:t>
            </a:r>
          </a:p>
          <a:p>
            <a:endParaRPr lang="ro-RO" sz="3200" dirty="0">
              <a:solidFill>
                <a:srgbClr val="673F03"/>
              </a:solidFill>
              <a:effectLst>
                <a:outerShdw blurRad="38100" dist="38100" dir="2700000" algn="tl">
                  <a:srgbClr val="000000">
                    <a:alpha val="43137"/>
                  </a:srgbClr>
                </a:outerShdw>
              </a:effectLst>
            </a:endParaRPr>
          </a:p>
        </p:txBody>
      </p:sp>
      <p:sp>
        <p:nvSpPr>
          <p:cNvPr id="17" name="Content Placeholder 5">
            <a:extLst>
              <a:ext uri="{FF2B5EF4-FFF2-40B4-BE49-F238E27FC236}">
                <a16:creationId xmlns:a16="http://schemas.microsoft.com/office/drawing/2014/main" id="{547B58A9-A373-46A2-AFB6-B3BC8B34E966}"/>
              </a:ext>
            </a:extLst>
          </p:cNvPr>
          <p:cNvSpPr>
            <a:spLocks noGrp="1"/>
          </p:cNvSpPr>
          <p:nvPr>
            <p:ph sz="quarter" idx="4"/>
          </p:nvPr>
        </p:nvSpPr>
        <p:spPr>
          <a:xfrm>
            <a:off x="6028982" y="2010149"/>
            <a:ext cx="5348633" cy="4348118"/>
          </a:xfrm>
        </p:spPr>
        <p:txBody>
          <a:bodyPr>
            <a:normAutofit fontScale="92500" lnSpcReduction="10000"/>
          </a:bodyPr>
          <a:lstStyle/>
          <a:p>
            <a:pPr algn="just">
              <a:lnSpc>
                <a:spcPct val="117000"/>
              </a:lnSpc>
              <a:spcBef>
                <a:spcPts val="0"/>
              </a:spcBef>
              <a:tabLst>
                <a:tab pos="342900" algn="l"/>
                <a:tab pos="914400" algn="l"/>
              </a:tabLst>
            </a:pPr>
            <a:r>
              <a:rPr lang="ro-RO" sz="1900" dirty="0">
                <a:solidFill>
                  <a:schemeClr val="bg1"/>
                </a:solidFill>
                <a:latin typeface="Calibri" panose="020F0502020204030204" pitchFamily="34" charset="0"/>
                <a:cs typeface="Arial" panose="020B0604020202020204" pitchFamily="34" charset="0"/>
              </a:rPr>
              <a:t>Riscurile pentru sănătatea persoanelor vulnerabile sunt importante !</a:t>
            </a:r>
          </a:p>
          <a:p>
            <a:pPr marL="0" marR="0" indent="0" algn="just">
              <a:lnSpc>
                <a:spcPct val="117000"/>
              </a:lnSpc>
              <a:spcBef>
                <a:spcPts val="0"/>
              </a:spcBef>
              <a:spcAft>
                <a:spcPts val="0"/>
              </a:spcAft>
              <a:buFont typeface="Arial" panose="020B0604020202020204" pitchFamily="34" charset="0"/>
              <a:buNone/>
              <a:tabLst>
                <a:tab pos="342900" algn="l"/>
                <a:tab pos="914400" algn="l"/>
              </a:tabLst>
            </a:pPr>
            <a:r>
              <a:rPr lang="ro-RO" sz="1900" dirty="0">
                <a:solidFill>
                  <a:schemeClr val="bg1"/>
                </a:solidFill>
                <a:latin typeface="Calibri" panose="020F0502020204030204" pitchFamily="34" charset="0"/>
                <a:cs typeface="Arial" panose="020B0604020202020204" pitchFamily="34" charset="0"/>
              </a:rPr>
              <a:t> </a:t>
            </a:r>
          </a:p>
          <a:p>
            <a:pPr algn="just">
              <a:lnSpc>
                <a:spcPct val="117000"/>
              </a:lnSpc>
              <a:spcBef>
                <a:spcPts val="0"/>
              </a:spcBef>
              <a:tabLst>
                <a:tab pos="342900" algn="l"/>
                <a:tab pos="914400" algn="l"/>
              </a:tabLst>
            </a:pPr>
            <a:r>
              <a:rPr lang="ro-RO" sz="1900" dirty="0">
                <a:solidFill>
                  <a:schemeClr val="bg1"/>
                </a:solidFill>
                <a:latin typeface="Calibri" panose="020F0502020204030204" pitchFamily="34" charset="0"/>
                <a:cs typeface="Arial" panose="020B0604020202020204" pitchFamily="34" charset="0"/>
              </a:rPr>
              <a:t>Evaluează care sunt aceste riscuri la persoanele din  comunitățile pentru care lucrezi - </a:t>
            </a:r>
            <a:r>
              <a:rPr lang="ro-RO" sz="1900" b="1" i="1" dirty="0">
                <a:solidFill>
                  <a:schemeClr val="bg1"/>
                </a:solidFill>
                <a:latin typeface="Calibri" panose="020F0502020204030204" pitchFamily="34" charset="0"/>
                <a:cs typeface="Arial" panose="020B0604020202020204" pitchFamily="34" charset="0"/>
              </a:rPr>
              <a:t>Acționează și tu</a:t>
            </a:r>
            <a:r>
              <a:rPr lang="ro-RO" sz="1900" dirty="0">
                <a:solidFill>
                  <a:schemeClr val="bg1"/>
                </a:solidFill>
                <a:latin typeface="Calibri" panose="020F0502020204030204" pitchFamily="34" charset="0"/>
                <a:cs typeface="Arial" panose="020B0604020202020204" pitchFamily="34" charset="0"/>
              </a:rPr>
              <a:t>, pentru ca persoanele  din întreaga comunitate să poată beneficia de informare, intervenții preventive și îndrumare către serviciile de sănătate de care au nevoie.</a:t>
            </a:r>
          </a:p>
          <a:p>
            <a:pPr marL="0" marR="0" indent="0" algn="just">
              <a:lnSpc>
                <a:spcPct val="117000"/>
              </a:lnSpc>
              <a:spcBef>
                <a:spcPts val="0"/>
              </a:spcBef>
              <a:spcAft>
                <a:spcPts val="0"/>
              </a:spcAft>
              <a:buNone/>
              <a:tabLst>
                <a:tab pos="342900" algn="l"/>
                <a:tab pos="914400" algn="l"/>
              </a:tabLst>
            </a:pPr>
            <a:endParaRPr lang="ro-RO" sz="1900" dirty="0">
              <a:solidFill>
                <a:schemeClr val="bg1"/>
              </a:solidFill>
              <a:latin typeface="Calibri" panose="020F0502020204030204" pitchFamily="34" charset="0"/>
              <a:cs typeface="Arial" panose="020B0604020202020204" pitchFamily="34" charset="0"/>
            </a:endParaRPr>
          </a:p>
          <a:p>
            <a:pPr algn="just">
              <a:lnSpc>
                <a:spcPct val="117000"/>
              </a:lnSpc>
              <a:spcBef>
                <a:spcPts val="0"/>
              </a:spcBef>
              <a:tabLst>
                <a:tab pos="342900" algn="l"/>
                <a:tab pos="914400" algn="l"/>
              </a:tabLst>
            </a:pPr>
            <a:r>
              <a:rPr lang="ro-RO" sz="1900" dirty="0">
                <a:solidFill>
                  <a:schemeClr val="bg1"/>
                </a:solidFill>
                <a:latin typeface="Calibri" panose="020F0502020204030204" pitchFamily="34" charset="0"/>
                <a:cs typeface="Arial" panose="020B0604020202020204" pitchFamily="34" charset="0"/>
              </a:rPr>
              <a:t>Doar împreună putem acționa pentru o comunitate mai echitabilă și mai sănătoasă - </a:t>
            </a:r>
            <a:r>
              <a:rPr lang="ro-RO" sz="1900" b="1" i="1" dirty="0">
                <a:solidFill>
                  <a:schemeClr val="bg1"/>
                </a:solidFill>
                <a:latin typeface="Calibri" panose="020F0502020204030204" pitchFamily="34" charset="0"/>
                <a:cs typeface="Arial" panose="020B0604020202020204" pitchFamily="34" charset="0"/>
              </a:rPr>
              <a:t>Acționează și tu</a:t>
            </a:r>
            <a:r>
              <a:rPr lang="ro-RO" sz="1900" dirty="0">
                <a:solidFill>
                  <a:schemeClr val="bg1"/>
                </a:solidFill>
                <a:latin typeface="Calibri" panose="020F0502020204030204" pitchFamily="34" charset="0"/>
                <a:cs typeface="Arial" panose="020B0604020202020204" pitchFamily="34" charset="0"/>
              </a:rPr>
              <a:t>, pentru a reduce inechitățile în comunitățile pentru care lucrezi. </a:t>
            </a:r>
          </a:p>
          <a:p>
            <a:endParaRPr lang="ro-RO" dirty="0"/>
          </a:p>
        </p:txBody>
      </p:sp>
    </p:spTree>
    <p:extLst>
      <p:ext uri="{BB962C8B-B14F-4D97-AF65-F5344CB8AC3E}">
        <p14:creationId xmlns:p14="http://schemas.microsoft.com/office/powerpoint/2010/main" val="1377823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1417</Words>
  <Application>Microsoft Office PowerPoint</Application>
  <PresentationFormat>Widescreen</PresentationFormat>
  <Paragraphs>211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Calibri Light</vt:lpstr>
      <vt:lpstr>Symbol</vt:lpstr>
      <vt:lpstr>TimesNewRomanPSMT</vt:lpstr>
      <vt:lpstr>Wingdings 2</vt:lpstr>
      <vt:lpstr>Office Theme</vt:lpstr>
      <vt:lpstr>   Împreună pentru o lume mai echitabilă și mai sănătoasă !  </vt:lpstr>
      <vt:lpstr>Cuprins </vt:lpstr>
      <vt:lpstr>Tema, sloganul, durata și scopul</vt:lpstr>
      <vt:lpstr>Obiectivele  </vt:lpstr>
      <vt:lpstr>Calendarul campaniei  </vt:lpstr>
      <vt:lpstr>                           Ministerul Sănătățiii - pentru sănătate în toate politicile ! Aprilie  2021   </vt:lpstr>
      <vt:lpstr>Să cunoaștem starea de sănătate în comunitățile vulnerabile !  Să acționăm pentru reducerea inechităților ! Mai 2021  </vt:lpstr>
      <vt:lpstr> Accesul la servicii de sănătate- dreptul tuturor !  Iunie 2021 </vt:lpstr>
      <vt:lpstr>PowerPoint Presentation</vt:lpstr>
      <vt:lpstr>PowerPoint Presentation</vt:lpstr>
      <vt:lpstr>PowerPoint Presentation</vt:lpstr>
      <vt:lpstr>Sănătatea copiilor din comunitățile vulnerabile contează !  Să acționăm pentru reducerea inechităților  Octombrie 2021  </vt:lpstr>
      <vt:lpstr>Persoanele  din comunitățile vulnerabile  au dreptul la sănătate. Să acționăm pentru reducerea inechităților ! Noiembrie 2021  </vt:lpstr>
      <vt:lpstr>Activităţile posibile</vt:lpstr>
      <vt:lpstr>Partenerii posibili</vt:lpstr>
      <vt:lpstr>Indicatorii</vt:lpstr>
      <vt:lpstr>Date contact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INSP100</dc:creator>
  <cp:lastModifiedBy>INSP100</cp:lastModifiedBy>
  <cp:revision>79</cp:revision>
  <dcterms:created xsi:type="dcterms:W3CDTF">2021-03-24T11:07:37Z</dcterms:created>
  <dcterms:modified xsi:type="dcterms:W3CDTF">2021-03-31T08:05:34Z</dcterms:modified>
</cp:coreProperties>
</file>