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737" r:id="rId2"/>
  </p:sldMasterIdLst>
  <p:handoutMasterIdLst>
    <p:handoutMasterId r:id="rId49"/>
  </p:handoutMasterIdLst>
  <p:sldIdLst>
    <p:sldId id="256" r:id="rId3"/>
    <p:sldId id="258" r:id="rId4"/>
    <p:sldId id="278" r:id="rId5"/>
    <p:sldId id="297" r:id="rId6"/>
    <p:sldId id="300" r:id="rId7"/>
    <p:sldId id="301" r:id="rId8"/>
    <p:sldId id="302" r:id="rId9"/>
    <p:sldId id="303" r:id="rId10"/>
    <p:sldId id="304" r:id="rId11"/>
    <p:sldId id="334" r:id="rId12"/>
    <p:sldId id="335" r:id="rId13"/>
    <p:sldId id="336" r:id="rId14"/>
    <p:sldId id="337" r:id="rId15"/>
    <p:sldId id="338" r:id="rId16"/>
    <p:sldId id="339" r:id="rId17"/>
    <p:sldId id="340" r:id="rId18"/>
    <p:sldId id="341" r:id="rId19"/>
    <p:sldId id="342" r:id="rId20"/>
    <p:sldId id="343" r:id="rId21"/>
    <p:sldId id="344" r:id="rId22"/>
    <p:sldId id="305" r:id="rId23"/>
    <p:sldId id="306" r:id="rId24"/>
    <p:sldId id="318" r:id="rId25"/>
    <p:sldId id="319" r:id="rId26"/>
    <p:sldId id="320" r:id="rId27"/>
    <p:sldId id="321" r:id="rId28"/>
    <p:sldId id="322" r:id="rId29"/>
    <p:sldId id="323" r:id="rId30"/>
    <p:sldId id="325" r:id="rId31"/>
    <p:sldId id="326" r:id="rId32"/>
    <p:sldId id="327" r:id="rId33"/>
    <p:sldId id="328" r:id="rId34"/>
    <p:sldId id="329" r:id="rId35"/>
    <p:sldId id="314" r:id="rId36"/>
    <p:sldId id="290" r:id="rId37"/>
    <p:sldId id="263" r:id="rId38"/>
    <p:sldId id="283" r:id="rId39"/>
    <p:sldId id="315" r:id="rId40"/>
    <p:sldId id="333" r:id="rId41"/>
    <p:sldId id="331" r:id="rId42"/>
    <p:sldId id="289" r:id="rId43"/>
    <p:sldId id="316" r:id="rId44"/>
    <p:sldId id="317" r:id="rId45"/>
    <p:sldId id="276" r:id="rId46"/>
    <p:sldId id="274" r:id="rId47"/>
    <p:sldId id="275" r:id="rId48"/>
  </p:sldIdLst>
  <p:sldSz cx="9144000" cy="6858000" type="screen4x3"/>
  <p:notesSz cx="6797675" cy="9926638"/>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94660" autoAdjust="0"/>
  </p:normalViewPr>
  <p:slideViewPr>
    <p:cSldViewPr>
      <p:cViewPr varScale="1">
        <p:scale>
          <a:sx n="111" d="100"/>
          <a:sy n="111" d="100"/>
        </p:scale>
        <p:origin x="1806" y="90"/>
      </p:cViewPr>
      <p:guideLst>
        <p:guide orient="horz" pos="2160"/>
        <p:guide pos="2880"/>
      </p:guideLst>
    </p:cSldViewPr>
  </p:slideViewPr>
  <p:outlineViewPr>
    <p:cViewPr>
      <p:scale>
        <a:sx n="33" d="100"/>
        <a:sy n="33" d="100"/>
      </p:scale>
      <p:origin x="0" y="1083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Foaie2!$B$1</c:f>
              <c:strCache>
                <c:ptCount val="1"/>
                <c:pt idx="0">
                  <c:v>Incidenta la 100000 loc</c:v>
                </c:pt>
              </c:strCache>
            </c:strRef>
          </c:tx>
          <c:invertIfNegative val="0"/>
          <c:dLbls>
            <c:spPr>
              <a:noFill/>
              <a:ln>
                <a:noFill/>
              </a:ln>
              <a:effectLst/>
            </c:spPr>
            <c:txPr>
              <a:bodyPr/>
              <a:lstStyle/>
              <a:p>
                <a:pPr>
                  <a:defRPr sz="900" baseline="0"/>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Foaie2!$A$2:$A$11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Foaie2!$B$2:$B$11</c:f>
              <c:numCache>
                <c:formatCode>General</c:formatCode>
                <c:ptCount val="10"/>
                <c:pt idx="0">
                  <c:v>1494.2</c:v>
                </c:pt>
                <c:pt idx="1">
                  <c:v>1495.6</c:v>
                </c:pt>
                <c:pt idx="2">
                  <c:v>1175.0999999999999</c:v>
                </c:pt>
                <c:pt idx="3">
                  <c:v>1184.4000000000001</c:v>
                </c:pt>
                <c:pt idx="4">
                  <c:v>1159.7</c:v>
                </c:pt>
                <c:pt idx="5">
                  <c:v>1181.5999999999999</c:v>
                </c:pt>
                <c:pt idx="6">
                  <c:v>1192.5999999999999</c:v>
                </c:pt>
                <c:pt idx="7">
                  <c:v>1148.4000000000001</c:v>
                </c:pt>
                <c:pt idx="8">
                  <c:v>1211.8</c:v>
                </c:pt>
                <c:pt idx="9">
                  <c:v>1200.8</c:v>
                </c:pt>
              </c:numCache>
            </c:numRef>
          </c:val>
          <c:extLst>
            <c:ext xmlns:c16="http://schemas.microsoft.com/office/drawing/2014/chart" uri="{C3380CC4-5D6E-409C-BE32-E72D297353CC}">
              <c16:uniqueId val="{00000000-3542-4AD3-B4E9-2962BBF2F6A3}"/>
            </c:ext>
          </c:extLst>
        </c:ser>
        <c:dLbls>
          <c:showLegendKey val="0"/>
          <c:showVal val="1"/>
          <c:showCatName val="0"/>
          <c:showSerName val="0"/>
          <c:showPercent val="0"/>
          <c:showBubbleSize val="0"/>
        </c:dLbls>
        <c:gapWidth val="150"/>
        <c:shape val="cylinder"/>
        <c:axId val="107970944"/>
        <c:axId val="107973632"/>
        <c:axId val="0"/>
      </c:bar3DChart>
      <c:catAx>
        <c:axId val="107970944"/>
        <c:scaling>
          <c:orientation val="minMax"/>
        </c:scaling>
        <c:delete val="0"/>
        <c:axPos val="l"/>
        <c:numFmt formatCode="General" sourceLinked="1"/>
        <c:majorTickMark val="none"/>
        <c:minorTickMark val="none"/>
        <c:tickLblPos val="nextTo"/>
        <c:txPr>
          <a:bodyPr/>
          <a:lstStyle/>
          <a:p>
            <a:pPr>
              <a:defRPr sz="900" baseline="0"/>
            </a:pPr>
            <a:endParaRPr lang="ro-RO"/>
          </a:p>
        </c:txPr>
        <c:crossAx val="107973632"/>
        <c:crosses val="autoZero"/>
        <c:auto val="1"/>
        <c:lblAlgn val="ctr"/>
        <c:lblOffset val="100"/>
        <c:noMultiLvlLbl val="0"/>
      </c:catAx>
      <c:valAx>
        <c:axId val="107973632"/>
        <c:scaling>
          <c:orientation val="minMax"/>
        </c:scaling>
        <c:delete val="1"/>
        <c:axPos val="b"/>
        <c:numFmt formatCode="General" sourceLinked="1"/>
        <c:majorTickMark val="out"/>
        <c:minorTickMark val="none"/>
        <c:tickLblPos val="nextTo"/>
        <c:crossAx val="107970944"/>
        <c:crosses val="autoZero"/>
        <c:crossBetween val="between"/>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6.111105066218301E-2"/>
          <c:y val="8.863040221389358E-2"/>
          <c:w val="0.93888888888888888"/>
          <c:h val="0.60779242756815144"/>
        </c:manualLayout>
      </c:layout>
      <c:bar3DChart>
        <c:barDir val="col"/>
        <c:grouping val="clustered"/>
        <c:varyColors val="0"/>
        <c:ser>
          <c:idx val="0"/>
          <c:order val="0"/>
          <c:tx>
            <c:strRef>
              <c:f>Foaie2!$B$18</c:f>
              <c:strCache>
                <c:ptCount val="1"/>
                <c:pt idx="0">
                  <c:v>Nr. externari din spital</c:v>
                </c:pt>
              </c:strCache>
            </c:strRef>
          </c:tx>
          <c:invertIfNegative val="0"/>
          <c:dLbls>
            <c:spPr>
              <a:noFill/>
              <a:ln>
                <a:noFill/>
              </a:ln>
              <a:effectLst/>
            </c:spPr>
            <c:txPr>
              <a:bodyPr/>
              <a:lstStyle/>
              <a:p>
                <a:pPr>
                  <a:defRPr sz="800" baseline="0"/>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Foaie2!$A$19:$A$28</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Foaie2!$B$19:$B$28</c:f>
              <c:numCache>
                <c:formatCode>General</c:formatCode>
                <c:ptCount val="10"/>
                <c:pt idx="0">
                  <c:v>267158</c:v>
                </c:pt>
                <c:pt idx="1">
                  <c:v>265962</c:v>
                </c:pt>
                <c:pt idx="2">
                  <c:v>271678</c:v>
                </c:pt>
                <c:pt idx="3">
                  <c:v>260686</c:v>
                </c:pt>
                <c:pt idx="4">
                  <c:v>244421</c:v>
                </c:pt>
                <c:pt idx="5">
                  <c:v>234784</c:v>
                </c:pt>
                <c:pt idx="6">
                  <c:v>233945</c:v>
                </c:pt>
                <c:pt idx="7">
                  <c:v>239538</c:v>
                </c:pt>
                <c:pt idx="8">
                  <c:v>239723</c:v>
                </c:pt>
                <c:pt idx="9">
                  <c:v>133371</c:v>
                </c:pt>
              </c:numCache>
            </c:numRef>
          </c:val>
          <c:extLst>
            <c:ext xmlns:c16="http://schemas.microsoft.com/office/drawing/2014/chart" uri="{C3380CC4-5D6E-409C-BE32-E72D297353CC}">
              <c16:uniqueId val="{00000000-1DCF-4F49-8F29-89C2B02E3A28}"/>
            </c:ext>
          </c:extLst>
        </c:ser>
        <c:dLbls>
          <c:showLegendKey val="0"/>
          <c:showVal val="1"/>
          <c:showCatName val="0"/>
          <c:showSerName val="0"/>
          <c:showPercent val="0"/>
          <c:showBubbleSize val="0"/>
        </c:dLbls>
        <c:gapWidth val="150"/>
        <c:shape val="cylinder"/>
        <c:axId val="47351680"/>
        <c:axId val="47260416"/>
        <c:axId val="0"/>
      </c:bar3DChart>
      <c:catAx>
        <c:axId val="47351680"/>
        <c:scaling>
          <c:orientation val="minMax"/>
        </c:scaling>
        <c:delete val="0"/>
        <c:axPos val="b"/>
        <c:numFmt formatCode="General" sourceLinked="1"/>
        <c:majorTickMark val="none"/>
        <c:minorTickMark val="none"/>
        <c:tickLblPos val="nextTo"/>
        <c:txPr>
          <a:bodyPr/>
          <a:lstStyle/>
          <a:p>
            <a:pPr>
              <a:defRPr sz="900" baseline="0"/>
            </a:pPr>
            <a:endParaRPr lang="ro-RO"/>
          </a:p>
        </c:txPr>
        <c:crossAx val="47260416"/>
        <c:crosses val="autoZero"/>
        <c:auto val="1"/>
        <c:lblAlgn val="ctr"/>
        <c:lblOffset val="100"/>
        <c:noMultiLvlLbl val="0"/>
      </c:catAx>
      <c:valAx>
        <c:axId val="47260416"/>
        <c:scaling>
          <c:orientation val="minMax"/>
        </c:scaling>
        <c:delete val="1"/>
        <c:axPos val="l"/>
        <c:numFmt formatCode="General" sourceLinked="1"/>
        <c:majorTickMark val="out"/>
        <c:minorTickMark val="none"/>
        <c:tickLblPos val="nextTo"/>
        <c:crossAx val="47351680"/>
        <c:crosses val="autoZero"/>
        <c:crossBetween val="between"/>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Foaie2!$B$36</c:f>
              <c:strCache>
                <c:ptCount val="1"/>
                <c:pt idx="0">
                  <c:v>Nr. externari la 1000 loc.</c:v>
                </c:pt>
              </c:strCache>
            </c:strRef>
          </c:tx>
          <c:invertIfNegative val="0"/>
          <c:dLbls>
            <c:spPr>
              <a:noFill/>
              <a:ln>
                <a:noFill/>
              </a:ln>
              <a:effectLst/>
            </c:spPr>
            <c:txPr>
              <a:bodyPr/>
              <a:lstStyle/>
              <a:p>
                <a:pPr>
                  <a:defRPr sz="900" baseline="0"/>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Foaie2!$A$37:$A$46</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Foaie2!$B$37:$B$46</c:f>
              <c:numCache>
                <c:formatCode>General</c:formatCode>
                <c:ptCount val="10"/>
                <c:pt idx="0">
                  <c:v>13.3</c:v>
                </c:pt>
                <c:pt idx="1">
                  <c:v>13.3</c:v>
                </c:pt>
                <c:pt idx="2">
                  <c:v>13.6</c:v>
                </c:pt>
                <c:pt idx="3">
                  <c:v>13.1</c:v>
                </c:pt>
                <c:pt idx="4">
                  <c:v>12.3</c:v>
                </c:pt>
                <c:pt idx="5">
                  <c:v>11.9</c:v>
                </c:pt>
                <c:pt idx="6">
                  <c:v>11.9</c:v>
                </c:pt>
                <c:pt idx="7">
                  <c:v>12.3</c:v>
                </c:pt>
                <c:pt idx="8">
                  <c:v>12.4</c:v>
                </c:pt>
                <c:pt idx="9">
                  <c:v>6.9</c:v>
                </c:pt>
              </c:numCache>
            </c:numRef>
          </c:val>
          <c:extLst>
            <c:ext xmlns:c16="http://schemas.microsoft.com/office/drawing/2014/chart" uri="{C3380CC4-5D6E-409C-BE32-E72D297353CC}">
              <c16:uniqueId val="{00000000-4345-4AD0-AFF7-008F15B3D3C0}"/>
            </c:ext>
          </c:extLst>
        </c:ser>
        <c:dLbls>
          <c:showLegendKey val="0"/>
          <c:showVal val="1"/>
          <c:showCatName val="0"/>
          <c:showSerName val="0"/>
          <c:showPercent val="0"/>
          <c:showBubbleSize val="0"/>
        </c:dLbls>
        <c:gapWidth val="150"/>
        <c:shape val="cylinder"/>
        <c:axId val="47337472"/>
        <c:axId val="91781760"/>
        <c:axId val="0"/>
      </c:bar3DChart>
      <c:catAx>
        <c:axId val="47337472"/>
        <c:scaling>
          <c:orientation val="minMax"/>
        </c:scaling>
        <c:delete val="0"/>
        <c:axPos val="l"/>
        <c:numFmt formatCode="General" sourceLinked="1"/>
        <c:majorTickMark val="none"/>
        <c:minorTickMark val="none"/>
        <c:tickLblPos val="nextTo"/>
        <c:txPr>
          <a:bodyPr/>
          <a:lstStyle/>
          <a:p>
            <a:pPr>
              <a:defRPr sz="900" baseline="0"/>
            </a:pPr>
            <a:endParaRPr lang="ro-RO"/>
          </a:p>
        </c:txPr>
        <c:crossAx val="91781760"/>
        <c:crosses val="autoZero"/>
        <c:auto val="1"/>
        <c:lblAlgn val="ctr"/>
        <c:lblOffset val="100"/>
        <c:noMultiLvlLbl val="0"/>
      </c:catAx>
      <c:valAx>
        <c:axId val="91781760"/>
        <c:scaling>
          <c:orientation val="minMax"/>
        </c:scaling>
        <c:delete val="1"/>
        <c:axPos val="b"/>
        <c:numFmt formatCode="General" sourceLinked="1"/>
        <c:majorTickMark val="out"/>
        <c:minorTickMark val="none"/>
        <c:tickLblPos val="nextTo"/>
        <c:crossAx val="47337472"/>
        <c:crosses val="autoZero"/>
        <c:crossBetween val="between"/>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Lbls>
            <c:spPr>
              <a:noFill/>
              <a:ln>
                <a:noFill/>
              </a:ln>
              <a:effectLst/>
            </c:spPr>
            <c:txPr>
              <a:bodyPr/>
              <a:lstStyle/>
              <a:p>
                <a:pPr>
                  <a:defRPr sz="700" baseline="0"/>
                </a:pPr>
                <a:endParaRPr lang="ro-R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'prevalenta L'!$A$3:$A$44</c:f>
              <c:strCache>
                <c:ptCount val="42"/>
                <c:pt idx="0">
                  <c:v>ILFOV</c:v>
                </c:pt>
                <c:pt idx="1">
                  <c:v>VRANCEA</c:v>
                </c:pt>
                <c:pt idx="2">
                  <c:v>SATU-MARE</c:v>
                </c:pt>
                <c:pt idx="3">
                  <c:v>MURES</c:v>
                </c:pt>
                <c:pt idx="4">
                  <c:v>MEHEDINTI</c:v>
                </c:pt>
                <c:pt idx="5">
                  <c:v>BISTRITA-NASAUD</c:v>
                </c:pt>
                <c:pt idx="6">
                  <c:v>HARGHITA</c:v>
                </c:pt>
                <c:pt idx="7">
                  <c:v>IASI</c:v>
                </c:pt>
                <c:pt idx="8">
                  <c:v>PRAHOVA</c:v>
                </c:pt>
                <c:pt idx="9">
                  <c:v>ALBA</c:v>
                </c:pt>
                <c:pt idx="10">
                  <c:v>BACAU</c:v>
                </c:pt>
                <c:pt idx="11">
                  <c:v>CLUJ</c:v>
                </c:pt>
                <c:pt idx="12">
                  <c:v>DOLJ</c:v>
                </c:pt>
                <c:pt idx="13">
                  <c:v>MARAMURES</c:v>
                </c:pt>
                <c:pt idx="14">
                  <c:v>ARAD</c:v>
                </c:pt>
                <c:pt idx="15">
                  <c:v>TELEORMAN</c:v>
                </c:pt>
                <c:pt idx="16">
                  <c:v>TULCEA</c:v>
                </c:pt>
                <c:pt idx="17">
                  <c:v>SUCEAVA</c:v>
                </c:pt>
                <c:pt idx="18">
                  <c:v>TIMIS</c:v>
                </c:pt>
                <c:pt idx="19">
                  <c:v>GALATI</c:v>
                </c:pt>
                <c:pt idx="20">
                  <c:v>BRASOV</c:v>
                </c:pt>
                <c:pt idx="21">
                  <c:v>BOTOSANI</c:v>
                </c:pt>
                <c:pt idx="22">
                  <c:v>DAMBOVITA</c:v>
                </c:pt>
                <c:pt idx="23">
                  <c:v>GORJ</c:v>
                </c:pt>
                <c:pt idx="24">
                  <c:v>IALOMITA</c:v>
                </c:pt>
                <c:pt idx="25">
                  <c:v>CONSTANTA</c:v>
                </c:pt>
                <c:pt idx="26">
                  <c:v>VASLUI</c:v>
                </c:pt>
                <c:pt idx="27">
                  <c:v>SIBIU</c:v>
                </c:pt>
                <c:pt idx="28">
                  <c:v>SALAJ</c:v>
                </c:pt>
                <c:pt idx="29">
                  <c:v>GIURGIU</c:v>
                </c:pt>
                <c:pt idx="30">
                  <c:v>NEAMT</c:v>
                </c:pt>
                <c:pt idx="31">
                  <c:v>BIHOR</c:v>
                </c:pt>
                <c:pt idx="32">
                  <c:v>COVASNA</c:v>
                </c:pt>
                <c:pt idx="33">
                  <c:v>BUCURESTI</c:v>
                </c:pt>
                <c:pt idx="34">
                  <c:v>CARAS-SEVERIN</c:v>
                </c:pt>
                <c:pt idx="35">
                  <c:v>BUZAU</c:v>
                </c:pt>
                <c:pt idx="36">
                  <c:v>CALARASI</c:v>
                </c:pt>
                <c:pt idx="37">
                  <c:v>OLT</c:v>
                </c:pt>
                <c:pt idx="38">
                  <c:v>HUNEDOARA</c:v>
                </c:pt>
                <c:pt idx="39">
                  <c:v>VILCEA</c:v>
                </c:pt>
                <c:pt idx="40">
                  <c:v>BRAILA</c:v>
                </c:pt>
                <c:pt idx="41">
                  <c:v>ARGES</c:v>
                </c:pt>
              </c:strCache>
            </c:strRef>
          </c:cat>
          <c:val>
            <c:numRef>
              <c:f>'prevalenta L'!$B$3:$B$44</c:f>
              <c:numCache>
                <c:formatCode>0.00</c:formatCode>
                <c:ptCount val="42"/>
                <c:pt idx="0">
                  <c:v>365.47345976157402</c:v>
                </c:pt>
                <c:pt idx="1">
                  <c:v>640.73748124323333</c:v>
                </c:pt>
                <c:pt idx="2">
                  <c:v>1387.3830218964838</c:v>
                </c:pt>
                <c:pt idx="3">
                  <c:v>1522.2865919074884</c:v>
                </c:pt>
                <c:pt idx="4">
                  <c:v>1538.9920022874635</c:v>
                </c:pt>
                <c:pt idx="5">
                  <c:v>1814.0605938106823</c:v>
                </c:pt>
                <c:pt idx="6">
                  <c:v>1868.15710895031</c:v>
                </c:pt>
                <c:pt idx="7">
                  <c:v>1885.7905411541528</c:v>
                </c:pt>
                <c:pt idx="8">
                  <c:v>2010.0899964408188</c:v>
                </c:pt>
                <c:pt idx="9">
                  <c:v>2127.7189587481162</c:v>
                </c:pt>
                <c:pt idx="10">
                  <c:v>2217.0022642240492</c:v>
                </c:pt>
                <c:pt idx="11">
                  <c:v>2321.0224272083933</c:v>
                </c:pt>
                <c:pt idx="12">
                  <c:v>2345.8518729304637</c:v>
                </c:pt>
                <c:pt idx="13">
                  <c:v>2404.4945788302884</c:v>
                </c:pt>
                <c:pt idx="14">
                  <c:v>2431.1980834139549</c:v>
                </c:pt>
                <c:pt idx="15">
                  <c:v>2457.1664803784965</c:v>
                </c:pt>
                <c:pt idx="16">
                  <c:v>2460.2480667235609</c:v>
                </c:pt>
                <c:pt idx="17">
                  <c:v>2509.6478475277845</c:v>
                </c:pt>
                <c:pt idx="18">
                  <c:v>2516.7143274165983</c:v>
                </c:pt>
                <c:pt idx="19">
                  <c:v>2521.8548691924757</c:v>
                </c:pt>
                <c:pt idx="20">
                  <c:v>2552.5547234190208</c:v>
                </c:pt>
                <c:pt idx="21">
                  <c:v>2555.2469573074077</c:v>
                </c:pt>
                <c:pt idx="22">
                  <c:v>2642.1566000321559</c:v>
                </c:pt>
                <c:pt idx="23">
                  <c:v>2708.9688441174003</c:v>
                </c:pt>
                <c:pt idx="24">
                  <c:v>2771.3671498348167</c:v>
                </c:pt>
                <c:pt idx="25">
                  <c:v>2849.8986709327346</c:v>
                </c:pt>
                <c:pt idx="26">
                  <c:v>2856.2924479800849</c:v>
                </c:pt>
                <c:pt idx="27">
                  <c:v>2966.7867586151833</c:v>
                </c:pt>
                <c:pt idx="28">
                  <c:v>2990.0237121714526</c:v>
                </c:pt>
                <c:pt idx="29">
                  <c:v>3142.744915587115</c:v>
                </c:pt>
                <c:pt idx="30">
                  <c:v>3170.5838869783606</c:v>
                </c:pt>
                <c:pt idx="31">
                  <c:v>3252.0092413469747</c:v>
                </c:pt>
                <c:pt idx="32">
                  <c:v>3267.2611667936326</c:v>
                </c:pt>
                <c:pt idx="33">
                  <c:v>3353.8544043690727</c:v>
                </c:pt>
                <c:pt idx="34">
                  <c:v>3419.629561900781</c:v>
                </c:pt>
                <c:pt idx="35">
                  <c:v>3586.9795177344045</c:v>
                </c:pt>
                <c:pt idx="36">
                  <c:v>3766.3548051761836</c:v>
                </c:pt>
                <c:pt idx="37">
                  <c:v>3836.7418508882088</c:v>
                </c:pt>
                <c:pt idx="38">
                  <c:v>3886.9079834028421</c:v>
                </c:pt>
                <c:pt idx="39">
                  <c:v>4706.1195104391645</c:v>
                </c:pt>
                <c:pt idx="40">
                  <c:v>4732.0259592683697</c:v>
                </c:pt>
                <c:pt idx="41">
                  <c:v>6233.4521540854912</c:v>
                </c:pt>
              </c:numCache>
            </c:numRef>
          </c:val>
          <c:extLst>
            <c:ext xmlns:c16="http://schemas.microsoft.com/office/drawing/2014/chart" uri="{C3380CC4-5D6E-409C-BE32-E72D297353CC}">
              <c16:uniqueId val="{00000000-02DB-4A67-A61D-23F8E727AD09}"/>
            </c:ext>
          </c:extLst>
        </c:ser>
        <c:dLbls>
          <c:showLegendKey val="0"/>
          <c:showVal val="1"/>
          <c:showCatName val="0"/>
          <c:showSerName val="0"/>
          <c:showPercent val="0"/>
          <c:showBubbleSize val="0"/>
        </c:dLbls>
        <c:gapWidth val="150"/>
        <c:shape val="cylinder"/>
        <c:axId val="47891584"/>
        <c:axId val="47903104"/>
        <c:axId val="0"/>
      </c:bar3DChart>
      <c:catAx>
        <c:axId val="47891584"/>
        <c:scaling>
          <c:orientation val="minMax"/>
        </c:scaling>
        <c:delete val="0"/>
        <c:axPos val="l"/>
        <c:numFmt formatCode="General" sourceLinked="0"/>
        <c:majorTickMark val="none"/>
        <c:minorTickMark val="none"/>
        <c:tickLblPos val="nextTo"/>
        <c:txPr>
          <a:bodyPr/>
          <a:lstStyle/>
          <a:p>
            <a:pPr>
              <a:defRPr sz="700" baseline="0"/>
            </a:pPr>
            <a:endParaRPr lang="ro-RO"/>
          </a:p>
        </c:txPr>
        <c:crossAx val="47903104"/>
        <c:crosses val="autoZero"/>
        <c:auto val="1"/>
        <c:lblAlgn val="ctr"/>
        <c:lblOffset val="100"/>
        <c:noMultiLvlLbl val="0"/>
      </c:catAx>
      <c:valAx>
        <c:axId val="47903104"/>
        <c:scaling>
          <c:orientation val="minMax"/>
        </c:scaling>
        <c:delete val="1"/>
        <c:axPos val="b"/>
        <c:numFmt formatCode="0.00" sourceLinked="1"/>
        <c:majorTickMark val="out"/>
        <c:minorTickMark val="none"/>
        <c:tickLblPos val="nextTo"/>
        <c:crossAx val="47891584"/>
        <c:crosses val="autoZero"/>
        <c:crossBetween val="between"/>
      </c:valAx>
    </c:plotArea>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6AAB108-41B5-440F-AB4D-D5BE52207193}" type="datetimeFigureOut">
              <a:rPr lang="en-US" smtClean="0"/>
              <a:t>12/17/2021</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48282A0-A237-4361-9284-AA9A2808C011}" type="slidenum">
              <a:rPr lang="en-US" smtClean="0"/>
              <a:t>‹#›</a:t>
            </a:fld>
            <a:endParaRPr lang="en-US"/>
          </a:p>
        </p:txBody>
      </p:sp>
    </p:spTree>
    <p:extLst>
      <p:ext uri="{BB962C8B-B14F-4D97-AF65-F5344CB8AC3E}">
        <p14:creationId xmlns:p14="http://schemas.microsoft.com/office/powerpoint/2010/main" val="850463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2" name="Footer Placeholder 1"/>
          <p:cNvSpPr>
            <a:spLocks noGrp="1"/>
          </p:cNvSpPr>
          <p:nvPr>
            <p:ph type="ftr" sz="quarter" idx="11"/>
          </p:nvPr>
        </p:nvSpPr>
        <p:spPr/>
        <p:txBody>
          <a:bodyPr/>
          <a:lstStyle/>
          <a:p>
            <a:endParaRPr lang="ro-RO"/>
          </a:p>
        </p:txBody>
      </p:sp>
      <p:sp>
        <p:nvSpPr>
          <p:cNvPr id="15" name="Slide Number Placeholder 14"/>
          <p:cNvSpPr>
            <a:spLocks noGrp="1"/>
          </p:cNvSpPr>
          <p:nvPr>
            <p:ph type="sldNum" sz="quarter" idx="12"/>
          </p:nvPr>
        </p:nvSpPr>
        <p:spPr>
          <a:xfrm>
            <a:off x="8229600" y="6473952"/>
            <a:ext cx="758952" cy="246888"/>
          </a:xfrm>
        </p:spPr>
        <p:txBody>
          <a:bodyPr/>
          <a:lstStyle/>
          <a:p>
            <a:fld id="{8BA0B381-2DD2-4E9E-97B1-270EB511B422}" type="slidenum">
              <a:rPr lang="ro-RO" smtClean="0"/>
              <a:pPr/>
              <a:t>‹#›</a:t>
            </a:fld>
            <a:endParaRPr lang="ro-RO"/>
          </a:p>
        </p:txBody>
      </p:sp>
    </p:spTree>
    <p:extLst>
      <p:ext uri="{BB962C8B-B14F-4D97-AF65-F5344CB8AC3E}">
        <p14:creationId xmlns:p14="http://schemas.microsoft.com/office/powerpoint/2010/main" val="98278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BA0B381-2DD2-4E9E-97B1-270EB511B422}" type="slidenum">
              <a:rPr lang="ro-RO" smtClean="0"/>
              <a:pPr/>
              <a:t>‹#›</a:t>
            </a:fld>
            <a:endParaRPr lang="ro-RO"/>
          </a:p>
        </p:txBody>
      </p:sp>
    </p:spTree>
    <p:extLst>
      <p:ext uri="{BB962C8B-B14F-4D97-AF65-F5344CB8AC3E}">
        <p14:creationId xmlns:p14="http://schemas.microsoft.com/office/powerpoint/2010/main" val="265257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BA0B381-2DD2-4E9E-97B1-270EB511B422}" type="slidenum">
              <a:rPr lang="ro-RO" smtClean="0"/>
              <a:pPr/>
              <a:t>‹#›</a:t>
            </a:fld>
            <a:endParaRPr lang="ro-RO"/>
          </a:p>
        </p:txBody>
      </p:sp>
    </p:spTree>
    <p:extLst>
      <p:ext uri="{BB962C8B-B14F-4D97-AF65-F5344CB8AC3E}">
        <p14:creationId xmlns:p14="http://schemas.microsoft.com/office/powerpoint/2010/main" val="1035612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9725"/>
            <a:ext cx="3543300" cy="4846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152900" y="1609725"/>
            <a:ext cx="3543300" cy="2346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152900" y="4108450"/>
            <a:ext cx="3543300" cy="2347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egnaposto data 26"/>
          <p:cNvSpPr>
            <a:spLocks noGrp="1"/>
          </p:cNvSpPr>
          <p:nvPr>
            <p:ph type="dt" sz="half" idx="10"/>
          </p:nvPr>
        </p:nvSpPr>
        <p:spPr/>
        <p:txBody>
          <a:bodyPr/>
          <a:lstStyle>
            <a:lvl1pPr>
              <a:defRPr/>
            </a:lvl1pPr>
          </a:lstStyle>
          <a:p>
            <a:pPr>
              <a:defRPr/>
            </a:pPr>
            <a:endParaRPr lang="es-ES"/>
          </a:p>
        </p:txBody>
      </p:sp>
      <p:sp>
        <p:nvSpPr>
          <p:cNvPr id="7" name="Segnaposto piè di pagina 3"/>
          <p:cNvSpPr>
            <a:spLocks noGrp="1"/>
          </p:cNvSpPr>
          <p:nvPr>
            <p:ph type="ftr" sz="quarter" idx="11"/>
          </p:nvPr>
        </p:nvSpPr>
        <p:spPr/>
        <p:txBody>
          <a:bodyPr/>
          <a:lstStyle>
            <a:lvl1pPr>
              <a:defRPr/>
            </a:lvl1pPr>
          </a:lstStyle>
          <a:p>
            <a:pPr>
              <a:defRPr/>
            </a:pPr>
            <a:endParaRPr lang="es-ES"/>
          </a:p>
        </p:txBody>
      </p:sp>
      <p:sp>
        <p:nvSpPr>
          <p:cNvPr id="8" name="Segnaposto numero diapositiva 15"/>
          <p:cNvSpPr>
            <a:spLocks noGrp="1"/>
          </p:cNvSpPr>
          <p:nvPr>
            <p:ph type="sldNum" sz="quarter" idx="12"/>
          </p:nvPr>
        </p:nvSpPr>
        <p:spPr/>
        <p:txBody>
          <a:bodyPr/>
          <a:lstStyle>
            <a:lvl1pPr>
              <a:defRPr/>
            </a:lvl1pPr>
          </a:lstStyle>
          <a:p>
            <a:pPr>
              <a:defRPr/>
            </a:pPr>
            <a:fld id="{B317D0FD-4520-42A0-80A4-B5AA13C7168F}" type="slidenum">
              <a:rPr lang="es-ES"/>
              <a:pPr>
                <a:defRPr/>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ACC26AC-70B8-4A91-9F5A-F6144EAC80B7}" type="datetimeFigureOut">
              <a:rPr lang="ro-RO" smtClean="0"/>
              <a:pPr/>
              <a:t>17.12.2021</a:t>
            </a:fld>
            <a:endParaRPr lang="ro-RO"/>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ro-RO"/>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BA0B381-2DD2-4E9E-97B1-270EB511B422}" type="slidenum">
              <a:rPr lang="ro-RO" smtClean="0"/>
              <a:pPr/>
              <a:t>‹#›</a:t>
            </a:fld>
            <a:endParaRPr lang="ro-R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BA0B381-2DD2-4E9E-97B1-270EB511B422}" type="slidenum">
              <a:rPr lang="ro-RO" smtClean="0"/>
              <a:pPr/>
              <a:t>‹#›</a:t>
            </a:fld>
            <a:endParaRPr lang="ro-RO"/>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BA0B381-2DD2-4E9E-97B1-270EB511B422}" type="slidenum">
              <a:rPr lang="ro-RO" smtClean="0"/>
              <a:pPr/>
              <a:t>‹#›</a:t>
            </a:fld>
            <a:endParaRPr lang="ro-RO"/>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BA0B381-2DD2-4E9E-97B1-270EB511B422}" type="slidenum">
              <a:rPr lang="ro-RO" smtClean="0"/>
              <a:pPr/>
              <a:t>‹#›</a:t>
            </a:fld>
            <a:endParaRPr lang="ro-RO"/>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8BA0B381-2DD2-4E9E-97B1-270EB511B422}" type="slidenum">
              <a:rPr lang="ro-RO" smtClean="0"/>
              <a:pPr/>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8BA0B381-2DD2-4E9E-97B1-270EB511B422}" type="slidenum">
              <a:rPr lang="ro-RO" smtClean="0"/>
              <a:pPr/>
              <a:t>‹#›</a:t>
            </a:fld>
            <a:endParaRPr lang="ro-RO"/>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8BA0B381-2DD2-4E9E-97B1-270EB511B422}"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19" name="Footer Placeholder 18"/>
          <p:cNvSpPr>
            <a:spLocks noGrp="1"/>
          </p:cNvSpPr>
          <p:nvPr>
            <p:ph type="ftr" sz="quarter" idx="11"/>
          </p:nvPr>
        </p:nvSpPr>
        <p:spPr>
          <a:xfrm>
            <a:off x="3581400" y="76200"/>
            <a:ext cx="2895600" cy="288925"/>
          </a:xfrm>
        </p:spPr>
        <p:txBody>
          <a:bodyPr/>
          <a:lstStyle/>
          <a:p>
            <a:endParaRPr lang="ro-RO"/>
          </a:p>
        </p:txBody>
      </p:sp>
      <p:sp>
        <p:nvSpPr>
          <p:cNvPr id="16" name="Slide Number Placeholder 15"/>
          <p:cNvSpPr>
            <a:spLocks noGrp="1"/>
          </p:cNvSpPr>
          <p:nvPr>
            <p:ph type="sldNum" sz="quarter" idx="12"/>
          </p:nvPr>
        </p:nvSpPr>
        <p:spPr>
          <a:xfrm>
            <a:off x="8229600" y="6473952"/>
            <a:ext cx="758952" cy="246888"/>
          </a:xfrm>
        </p:spPr>
        <p:txBody>
          <a:bodyPr/>
          <a:lstStyle/>
          <a:p>
            <a:fld id="{8BA0B381-2DD2-4E9E-97B1-270EB511B422}" type="slidenum">
              <a:rPr lang="ro-RO" smtClean="0"/>
              <a:pPr/>
              <a:t>‹#›</a:t>
            </a:fld>
            <a:endParaRPr lang="ro-RO"/>
          </a:p>
        </p:txBody>
      </p:sp>
    </p:spTree>
    <p:extLst>
      <p:ext uri="{BB962C8B-B14F-4D97-AF65-F5344CB8AC3E}">
        <p14:creationId xmlns:p14="http://schemas.microsoft.com/office/powerpoint/2010/main" val="1982519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ACC26AC-70B8-4A91-9F5A-F6144EAC80B7}" type="datetimeFigureOut">
              <a:rPr lang="ro-RO" smtClean="0"/>
              <a:pPr/>
              <a:t>17.12.2021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BA0B381-2DD2-4E9E-97B1-270EB511B422}" type="slidenum">
              <a:rPr lang="ro-RO" smtClean="0"/>
              <a:pPr/>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ACC26AC-70B8-4A91-9F5A-F6144EAC80B7}" type="datetimeFigureOut">
              <a:rPr lang="ro-RO" smtClean="0"/>
              <a:pPr/>
              <a:t>17.12.2021</a:t>
            </a:fld>
            <a:endParaRPr lang="ro-RO"/>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o-RO"/>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BA0B381-2DD2-4E9E-97B1-270EB511B422}" type="slidenum">
              <a:rPr lang="ro-RO" smtClean="0"/>
              <a:pPr/>
              <a:t>‹#›</a:t>
            </a:fld>
            <a:endParaRPr lang="ro-RO"/>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BA0B381-2DD2-4E9E-97B1-270EB511B422}" type="slidenum">
              <a:rPr lang="ro-RO" smtClean="0"/>
              <a:pPr/>
              <a:t>‹#›</a:t>
            </a:fld>
            <a:endParaRPr lang="ro-RO"/>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BA0B381-2DD2-4E9E-97B1-270EB511B422}" type="slidenum">
              <a:rPr lang="ro-RO" smtClean="0"/>
              <a:pPr/>
              <a:t>‹#›</a:t>
            </a:fld>
            <a:endParaRPr lang="ro-RO"/>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9725"/>
            <a:ext cx="3543300" cy="4846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152900" y="1609725"/>
            <a:ext cx="3543300" cy="2346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152900" y="4108450"/>
            <a:ext cx="3543300" cy="2347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egnaposto data 26"/>
          <p:cNvSpPr>
            <a:spLocks noGrp="1"/>
          </p:cNvSpPr>
          <p:nvPr>
            <p:ph type="dt" sz="half" idx="10"/>
          </p:nvPr>
        </p:nvSpPr>
        <p:spPr/>
        <p:txBody>
          <a:bodyPr/>
          <a:lstStyle>
            <a:lvl1pPr>
              <a:defRPr/>
            </a:lvl1pPr>
          </a:lstStyle>
          <a:p>
            <a:pPr>
              <a:defRPr/>
            </a:pPr>
            <a:endParaRPr lang="es-ES"/>
          </a:p>
        </p:txBody>
      </p:sp>
      <p:sp>
        <p:nvSpPr>
          <p:cNvPr id="7" name="Segnaposto piè di pagina 3"/>
          <p:cNvSpPr>
            <a:spLocks noGrp="1"/>
          </p:cNvSpPr>
          <p:nvPr>
            <p:ph type="ftr" sz="quarter" idx="11"/>
          </p:nvPr>
        </p:nvSpPr>
        <p:spPr/>
        <p:txBody>
          <a:bodyPr/>
          <a:lstStyle>
            <a:lvl1pPr>
              <a:defRPr/>
            </a:lvl1pPr>
          </a:lstStyle>
          <a:p>
            <a:pPr>
              <a:defRPr/>
            </a:pPr>
            <a:endParaRPr lang="es-ES"/>
          </a:p>
        </p:txBody>
      </p:sp>
      <p:sp>
        <p:nvSpPr>
          <p:cNvPr id="8" name="Segnaposto numero diapositiva 15"/>
          <p:cNvSpPr>
            <a:spLocks noGrp="1"/>
          </p:cNvSpPr>
          <p:nvPr>
            <p:ph type="sldNum" sz="quarter" idx="12"/>
          </p:nvPr>
        </p:nvSpPr>
        <p:spPr/>
        <p:txBody>
          <a:bodyPr/>
          <a:lstStyle>
            <a:lvl1pPr>
              <a:defRPr/>
            </a:lvl1pPr>
          </a:lstStyle>
          <a:p>
            <a:pPr>
              <a:defRPr/>
            </a:pPr>
            <a:fld id="{B317D0FD-4520-42A0-80A4-B5AA13C7168F}"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11" name="Footer Placeholder 10"/>
          <p:cNvSpPr>
            <a:spLocks noGrp="1"/>
          </p:cNvSpPr>
          <p:nvPr>
            <p:ph type="ftr" sz="quarter" idx="11"/>
          </p:nvPr>
        </p:nvSpPr>
        <p:spPr/>
        <p:txBody>
          <a:bodyPr/>
          <a:lstStyle/>
          <a:p>
            <a:endParaRPr lang="ro-RO"/>
          </a:p>
        </p:txBody>
      </p:sp>
      <p:sp>
        <p:nvSpPr>
          <p:cNvPr id="16" name="Slide Number Placeholder 15"/>
          <p:cNvSpPr>
            <a:spLocks noGrp="1"/>
          </p:cNvSpPr>
          <p:nvPr>
            <p:ph type="sldNum" sz="quarter" idx="12"/>
          </p:nvPr>
        </p:nvSpPr>
        <p:spPr/>
        <p:txBody>
          <a:bodyPr/>
          <a:lstStyle/>
          <a:p>
            <a:fld id="{8BA0B381-2DD2-4E9E-97B1-270EB511B422}" type="slidenum">
              <a:rPr lang="ro-RO" smtClean="0"/>
              <a:pPr/>
              <a:t>‹#›</a:t>
            </a:fld>
            <a:endParaRPr lang="ro-RO"/>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355182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10" name="Footer Placeholder 9"/>
          <p:cNvSpPr>
            <a:spLocks noGrp="1"/>
          </p:cNvSpPr>
          <p:nvPr>
            <p:ph type="ftr" sz="quarter" idx="11"/>
          </p:nvPr>
        </p:nvSpPr>
        <p:spPr/>
        <p:txBody>
          <a:bodyPr/>
          <a:lstStyle/>
          <a:p>
            <a:endParaRPr lang="ro-RO"/>
          </a:p>
        </p:txBody>
      </p:sp>
      <p:sp>
        <p:nvSpPr>
          <p:cNvPr id="31" name="Slide Number Placeholder 30"/>
          <p:cNvSpPr>
            <a:spLocks noGrp="1"/>
          </p:cNvSpPr>
          <p:nvPr>
            <p:ph type="sldNum" sz="quarter" idx="12"/>
          </p:nvPr>
        </p:nvSpPr>
        <p:spPr/>
        <p:txBody>
          <a:bodyPr/>
          <a:lstStyle/>
          <a:p>
            <a:fld id="{8BA0B381-2DD2-4E9E-97B1-270EB511B422}" type="slidenum">
              <a:rPr lang="ro-RO" smtClean="0"/>
              <a:pPr/>
              <a:t>‹#›</a:t>
            </a:fld>
            <a:endParaRPr lang="ro-RO"/>
          </a:p>
        </p:txBody>
      </p:sp>
    </p:spTree>
    <p:extLst>
      <p:ext uri="{BB962C8B-B14F-4D97-AF65-F5344CB8AC3E}">
        <p14:creationId xmlns:p14="http://schemas.microsoft.com/office/powerpoint/2010/main" val="198312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a:xfrm>
            <a:off x="8229600" y="6477000"/>
            <a:ext cx="762000" cy="246888"/>
          </a:xfrm>
        </p:spPr>
        <p:txBody>
          <a:bodyPr/>
          <a:lstStyle/>
          <a:p>
            <a:fld id="{8BA0B381-2DD2-4E9E-97B1-270EB511B422}" type="slidenum">
              <a:rPr lang="ro-RO" smtClean="0"/>
              <a:pPr/>
              <a:t>‹#›</a:t>
            </a:fld>
            <a:endParaRPr lang="ro-RO"/>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110208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21" name="Footer Placeholder 20"/>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BA0B381-2DD2-4E9E-97B1-270EB511B422}" type="slidenum">
              <a:rPr lang="ro-RO" smtClean="0"/>
              <a:pPr/>
              <a:t>‹#›</a:t>
            </a:fld>
            <a:endParaRPr lang="ro-RO"/>
          </a:p>
        </p:txBody>
      </p:sp>
    </p:spTree>
    <p:extLst>
      <p:ext uri="{BB962C8B-B14F-4D97-AF65-F5344CB8AC3E}">
        <p14:creationId xmlns:p14="http://schemas.microsoft.com/office/powerpoint/2010/main" val="8914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24" name="Footer Placeholder 23"/>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BA0B381-2DD2-4E9E-97B1-270EB511B422}" type="slidenum">
              <a:rPr lang="ro-RO" smtClean="0"/>
              <a:pPr/>
              <a:t>‹#›</a:t>
            </a:fld>
            <a:endParaRPr lang="ro-RO"/>
          </a:p>
        </p:txBody>
      </p:sp>
    </p:spTree>
    <p:extLst>
      <p:ext uri="{BB962C8B-B14F-4D97-AF65-F5344CB8AC3E}">
        <p14:creationId xmlns:p14="http://schemas.microsoft.com/office/powerpoint/2010/main" val="96598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29" name="Footer Placeholder 28"/>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BA0B381-2DD2-4E9E-97B1-270EB511B422}" type="slidenum">
              <a:rPr lang="ro-RO" smtClean="0"/>
              <a:pPr/>
              <a:t>‹#›</a:t>
            </a:fld>
            <a:endParaRPr lang="ro-RO"/>
          </a:p>
        </p:txBody>
      </p:sp>
    </p:spTree>
    <p:extLst>
      <p:ext uri="{BB962C8B-B14F-4D97-AF65-F5344CB8AC3E}">
        <p14:creationId xmlns:p14="http://schemas.microsoft.com/office/powerpoint/2010/main" val="390027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ACC26AC-70B8-4A91-9F5A-F6144EAC80B7}" type="datetimeFigureOut">
              <a:rPr lang="ro-RO" smtClean="0"/>
              <a:pPr/>
              <a:t>17.12.2021</a:t>
            </a:fld>
            <a:endParaRPr lang="ro-RO"/>
          </a:p>
        </p:txBody>
      </p:sp>
      <p:sp>
        <p:nvSpPr>
          <p:cNvPr id="5" name="Footer Placeholder 4"/>
          <p:cNvSpPr>
            <a:spLocks noGrp="1"/>
          </p:cNvSpPr>
          <p:nvPr>
            <p:ph type="ftr" sz="quarter" idx="11"/>
          </p:nvPr>
        </p:nvSpPr>
        <p:spPr/>
        <p:txBody>
          <a:bodyPr/>
          <a:lstStyle/>
          <a:p>
            <a:endParaRPr lang="ro-RO"/>
          </a:p>
        </p:txBody>
      </p:sp>
      <p:sp>
        <p:nvSpPr>
          <p:cNvPr id="31" name="Slide Number Placeholder 30"/>
          <p:cNvSpPr>
            <a:spLocks noGrp="1"/>
          </p:cNvSpPr>
          <p:nvPr>
            <p:ph type="sldNum" sz="quarter" idx="12"/>
          </p:nvPr>
        </p:nvSpPr>
        <p:spPr/>
        <p:txBody>
          <a:bodyPr/>
          <a:lstStyle/>
          <a:p>
            <a:fld id="{8BA0B381-2DD2-4E9E-97B1-270EB511B422}" type="slidenum">
              <a:rPr lang="ro-RO" smtClean="0"/>
              <a:pPr/>
              <a:t>‹#›</a:t>
            </a:fld>
            <a:endParaRPr lang="ro-RO"/>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967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43000"/>
            <a:lum/>
          </a:blip>
          <a:srcRect/>
          <a:stretch>
            <a:fillRect l="-14000" t="-20000" r="-14000" b="-20000"/>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ACC26AC-70B8-4A91-9F5A-F6144EAC80B7}" type="datetimeFigureOut">
              <a:rPr lang="ro-RO" smtClean="0"/>
              <a:pPr/>
              <a:t>17.12.2021</a:t>
            </a:fld>
            <a:endParaRPr lang="ro-RO"/>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o-RO"/>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A0B381-2DD2-4E9E-97B1-270EB511B422}" type="slidenum">
              <a:rPr lang="ro-RO" smtClean="0"/>
              <a:pPr/>
              <a:t>‹#›</a:t>
            </a:fld>
            <a:endParaRPr lang="ro-RO"/>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332853445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ACC26AC-70B8-4A91-9F5A-F6144EAC80B7}" type="datetimeFigureOut">
              <a:rPr lang="ro-RO" smtClean="0"/>
              <a:pPr/>
              <a:t>17.12.2021</a:t>
            </a:fld>
            <a:endParaRPr lang="ro-RO"/>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o-RO"/>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BA0B381-2DD2-4E9E-97B1-270EB511B422}"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hyperlink" Target="https://www.who.int/publications/i/item/risk-reduction-of-cognitive-decline-and-dementia" TargetMode="External"/><Relationship Id="rId2" Type="http://schemas.openxmlformats.org/officeDocument/2006/relationships/hyperlink" Target="https://apps.who.int/iris/bitstream/handle/10665/339846/9789240019966-eng.pdf" TargetMode="Externa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hyperlink" Target="https://insp.gov.ro/sites/cnepss/sanatate-mintala/" TargetMode="Externa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s://www.antisuicid.com/" TargetMode="External"/><Relationship Id="rId2" Type="http://schemas.openxmlformats.org/officeDocument/2006/relationships/hyperlink" Target="https://snmf.ro/" TargetMode="External"/><Relationship Id="rId1" Type="http://schemas.openxmlformats.org/officeDocument/2006/relationships/slideLayout" Target="../slideLayouts/slideLayout14.xml"/><Relationship Id="rId4" Type="http://schemas.openxmlformats.org/officeDocument/2006/relationships/hyperlink" Target="https://www.alz.ro/"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hyperlink" Target="mailto:stefania.duca@insp.gov.ro" TargetMode="External"/><Relationship Id="rId2" Type="http://schemas.openxmlformats.org/officeDocument/2006/relationships/hyperlink" Target="mailto:laura.balasan@insp.gov.ro" TargetMode="External"/><Relationship Id="rId1" Type="http://schemas.openxmlformats.org/officeDocument/2006/relationships/slideLayout" Target="../slideLayouts/slideLayout14.xml"/><Relationship Id="rId6" Type="http://schemas.openxmlformats.org/officeDocument/2006/relationships/hyperlink" Target="mailto:ioana.filip@insp.gov.ro" TargetMode="External"/><Relationship Id="rId5" Type="http://schemas.openxmlformats.org/officeDocument/2006/relationships/hyperlink" Target="mailto:carmen.domnariu@insp.gov.ro" TargetMode="External"/><Relationship Id="rId4" Type="http://schemas.openxmlformats.org/officeDocument/2006/relationships/hyperlink" Target="mailto:alexandra.cucu@insp.gov.ro"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2" cstate="print"/>
          <a:srcRect/>
          <a:stretch>
            <a:fillRect/>
          </a:stretch>
        </p:blipFill>
        <p:spPr bwMode="auto">
          <a:xfrm>
            <a:off x="863414" y="1628800"/>
            <a:ext cx="1044290" cy="1097254"/>
          </a:xfrm>
          <a:prstGeom prst="rect">
            <a:avLst/>
          </a:prstGeom>
          <a:noFill/>
          <a:ln w="9525">
            <a:noFill/>
            <a:miter lim="800000"/>
            <a:headEnd/>
            <a:tailEnd/>
          </a:ln>
        </p:spPr>
      </p:pic>
      <p:pic>
        <p:nvPicPr>
          <p:cNvPr id="7" name="Picture 13"/>
          <p:cNvPicPr>
            <a:picLocks noChangeAspect="1" noChangeArrowheads="1"/>
          </p:cNvPicPr>
          <p:nvPr/>
        </p:nvPicPr>
        <p:blipFill>
          <a:blip r:embed="rId3" cstate="print"/>
          <a:srcRect/>
          <a:stretch>
            <a:fillRect/>
          </a:stretch>
        </p:blipFill>
        <p:spPr bwMode="auto">
          <a:xfrm>
            <a:off x="864985" y="4077072"/>
            <a:ext cx="1114727" cy="1012718"/>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68" y="116632"/>
            <a:ext cx="1203018" cy="120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a:spLocks noGrp="1" noChangeArrowheads="1"/>
          </p:cNvSpPr>
          <p:nvPr>
            <p:ph type="subTitle" idx="1"/>
          </p:nvPr>
        </p:nvSpPr>
        <p:spPr>
          <a:xfrm>
            <a:off x="3419872" y="4406301"/>
            <a:ext cx="5112568" cy="642914"/>
          </a:xfrm>
        </p:spPr>
        <p:txBody>
          <a:bodyPr>
            <a:normAutofit fontScale="92500" lnSpcReduction="10000"/>
          </a:bodyPr>
          <a:lstStyle/>
          <a:p>
            <a:pPr eaLnBrk="1" hangingPunct="1">
              <a:lnSpc>
                <a:spcPct val="60000"/>
              </a:lnSpc>
            </a:pPr>
            <a:endParaRPr lang="en-US" sz="700" b="1" dirty="0">
              <a:solidFill>
                <a:srgbClr val="FF0000"/>
              </a:solidFill>
              <a:latin typeface="Calibri" panose="020F0502020204030204" pitchFamily="34" charset="0"/>
              <a:cs typeface="Calibri" pitchFamily="34" charset="0"/>
            </a:endParaRPr>
          </a:p>
          <a:p>
            <a:pPr eaLnBrk="1" hangingPunct="1">
              <a:lnSpc>
                <a:spcPct val="60000"/>
              </a:lnSpc>
            </a:pPr>
            <a:endParaRPr lang="en-US" sz="2400" b="1" u="sng" dirty="0">
              <a:solidFill>
                <a:srgbClr val="FF0000"/>
              </a:solidFill>
              <a:latin typeface="Calibri" pitchFamily="34" charset="0"/>
              <a:cs typeface="Calibri" pitchFamily="34" charset="0"/>
            </a:endParaRPr>
          </a:p>
          <a:p>
            <a:pPr algn="ctr" eaLnBrk="1" hangingPunct="1">
              <a:lnSpc>
                <a:spcPct val="60000"/>
              </a:lnSpc>
            </a:pPr>
            <a:r>
              <a:rPr lang="ro-RO" sz="2200" b="1" dirty="0">
                <a:solidFill>
                  <a:srgbClr val="FF0000"/>
                </a:solidFill>
                <a:latin typeface="Calibri" pitchFamily="34" charset="0"/>
                <a:cs typeface="Calibri" pitchFamily="34" charset="0"/>
              </a:rPr>
              <a:t>INFORMAREA ȘI </a:t>
            </a:r>
            <a:r>
              <a:rPr lang="en-US" sz="2200" b="1" dirty="0">
                <a:solidFill>
                  <a:srgbClr val="FF0000"/>
                </a:solidFill>
                <a:latin typeface="Calibri" pitchFamily="34" charset="0"/>
                <a:cs typeface="Calibri" pitchFamily="34" charset="0"/>
              </a:rPr>
              <a:t>PLANIFICAREA CAMPANIEI</a:t>
            </a:r>
          </a:p>
        </p:txBody>
      </p:sp>
      <p:sp>
        <p:nvSpPr>
          <p:cNvPr id="10" name="Rettangolo 7"/>
          <p:cNvSpPr>
            <a:spLocks noChangeArrowheads="1"/>
          </p:cNvSpPr>
          <p:nvPr/>
        </p:nvSpPr>
        <p:spPr bwMode="auto">
          <a:xfrm>
            <a:off x="2535651" y="785813"/>
            <a:ext cx="5852774" cy="3847207"/>
          </a:xfrm>
          <a:prstGeom prst="rect">
            <a:avLst/>
          </a:prstGeom>
          <a:noFill/>
          <a:ln w="9525">
            <a:noFill/>
            <a:miter lim="800000"/>
            <a:headEnd/>
            <a:tailEnd/>
          </a:ln>
        </p:spPr>
        <p:txBody>
          <a:bodyPr wrap="square">
            <a:spAutoFit/>
          </a:bodyPr>
          <a:lstStyle/>
          <a:p>
            <a:pPr algn="ctr">
              <a:defRPr/>
            </a:pPr>
            <a:endParaRPr lang="en-US" sz="4000" b="1" dirty="0">
              <a:solidFill>
                <a:srgbClr val="7030A0"/>
              </a:solidFill>
              <a:latin typeface="Calibri" pitchFamily="34" charset="0"/>
              <a:cs typeface="Calibri" pitchFamily="34" charset="0"/>
            </a:endParaRPr>
          </a:p>
          <a:p>
            <a:pPr algn="ctr">
              <a:defRPr/>
            </a:pPr>
            <a:r>
              <a:rPr lang="ro-RO" sz="4000" b="1" dirty="0">
                <a:solidFill>
                  <a:srgbClr val="0070C0"/>
                </a:solidFill>
                <a:latin typeface="Calibri" pitchFamily="34" charset="0"/>
                <a:cs typeface="Calibri" pitchFamily="34" charset="0"/>
              </a:rPr>
              <a:t>CAMPANI</a:t>
            </a:r>
            <a:r>
              <a:rPr lang="en-US" sz="4000" b="1" dirty="0">
                <a:solidFill>
                  <a:srgbClr val="0070C0"/>
                </a:solidFill>
                <a:latin typeface="Calibri" pitchFamily="34" charset="0"/>
                <a:cs typeface="Calibri" pitchFamily="34" charset="0"/>
              </a:rPr>
              <a:t>A</a:t>
            </a:r>
            <a:r>
              <a:rPr lang="ro-RO" sz="2400" b="1" dirty="0">
                <a:solidFill>
                  <a:srgbClr val="0070C0"/>
                </a:solidFill>
                <a:latin typeface="Calibri" pitchFamily="34" charset="0"/>
                <a:cs typeface="Calibri" pitchFamily="34" charset="0"/>
              </a:rPr>
              <a:t> </a:t>
            </a:r>
          </a:p>
          <a:p>
            <a:pPr indent="-495300" algn="ctr">
              <a:buNone/>
              <a:defRPr/>
            </a:pPr>
            <a:br>
              <a:rPr lang="ro-RO" sz="2400" b="1" dirty="0">
                <a:solidFill>
                  <a:srgbClr val="0070C0"/>
                </a:solidFill>
                <a:latin typeface="Calibri" pitchFamily="34" charset="0"/>
                <a:cs typeface="Calibri" pitchFamily="34" charset="0"/>
              </a:rPr>
            </a:br>
            <a:r>
              <a:rPr lang="ro-RO" sz="2800" b="1" dirty="0">
                <a:solidFill>
                  <a:srgbClr val="0070C0"/>
                </a:solidFill>
                <a:latin typeface="Calibri" pitchFamily="34" charset="0"/>
                <a:cs typeface="Calibri" pitchFamily="34" charset="0"/>
              </a:rPr>
              <a:t>„Sănătatea mintală este o prioritate. Protejați sănătatea mintală!”</a:t>
            </a:r>
          </a:p>
          <a:p>
            <a:pPr algn="ctr">
              <a:defRPr/>
            </a:pPr>
            <a:endParaRPr lang="en-US" sz="2400" b="1" dirty="0">
              <a:solidFill>
                <a:srgbClr val="0070C0"/>
              </a:solidFill>
              <a:latin typeface="Calibri" pitchFamily="34" charset="0"/>
              <a:cs typeface="Calibri" pitchFamily="34" charset="0"/>
            </a:endParaRPr>
          </a:p>
          <a:p>
            <a:pPr algn="ctr">
              <a:defRPr/>
            </a:pPr>
            <a:r>
              <a:rPr lang="ro-RO" sz="2400" b="1" dirty="0">
                <a:solidFill>
                  <a:srgbClr val="0070C0"/>
                </a:solidFill>
                <a:latin typeface="Calibri" pitchFamily="34" charset="0"/>
                <a:cs typeface="Calibri" pitchFamily="34" charset="0"/>
              </a:rPr>
              <a:t>Ianuarie 2022</a:t>
            </a:r>
          </a:p>
          <a:p>
            <a:pPr algn="ctr">
              <a:defRPr/>
            </a:pPr>
            <a:r>
              <a:rPr lang="en-US" sz="3600" dirty="0">
                <a:solidFill>
                  <a:srgbClr val="7030A0"/>
                </a:solidFill>
                <a:latin typeface="Calibri" pitchFamily="34" charset="0"/>
                <a:cs typeface="Calibri" pitchFamily="34" charset="0"/>
              </a:rPr>
              <a:t>	</a:t>
            </a:r>
            <a:endParaRPr lang="ro-RO" sz="3600" dirty="0">
              <a:solidFill>
                <a:srgbClr val="7030A0"/>
              </a:solidFill>
              <a:latin typeface="Calibri" pitchFamily="34" charset="0"/>
              <a:cs typeface="Calibri" pitchFamily="34" charset="0"/>
            </a:endParaRPr>
          </a:p>
        </p:txBody>
      </p:sp>
      <p:sp>
        <p:nvSpPr>
          <p:cNvPr id="2" name="TextBox 1"/>
          <p:cNvSpPr txBox="1"/>
          <p:nvPr/>
        </p:nvSpPr>
        <p:spPr>
          <a:xfrm>
            <a:off x="107504" y="1268760"/>
            <a:ext cx="2519958" cy="276999"/>
          </a:xfrm>
          <a:prstGeom prst="rect">
            <a:avLst/>
          </a:prstGeom>
          <a:noFill/>
        </p:spPr>
        <p:txBody>
          <a:bodyPr wrap="square" rtlCol="0">
            <a:spAutoFit/>
          </a:bodyPr>
          <a:lstStyle/>
          <a:p>
            <a:pPr algn="ctr"/>
            <a:r>
              <a:rPr lang="en-US" sz="1200" dirty="0">
                <a:latin typeface="Calibri" pitchFamily="34" charset="0"/>
                <a:cs typeface="Calibri" pitchFamily="34" charset="0"/>
              </a:rPr>
              <a:t>MINISTERUL SĂNĂTĂȚII </a:t>
            </a:r>
            <a:endParaRPr lang="ro-RO" sz="1200" dirty="0">
              <a:latin typeface="Calibri" pitchFamily="34" charset="0"/>
              <a:cs typeface="Calibri" pitchFamily="34" charset="0"/>
            </a:endParaRPr>
          </a:p>
        </p:txBody>
      </p:sp>
      <p:sp>
        <p:nvSpPr>
          <p:cNvPr id="11" name="TextBox 10"/>
          <p:cNvSpPr txBox="1"/>
          <p:nvPr/>
        </p:nvSpPr>
        <p:spPr>
          <a:xfrm>
            <a:off x="144165" y="2659091"/>
            <a:ext cx="2519958" cy="461665"/>
          </a:xfrm>
          <a:prstGeom prst="rect">
            <a:avLst/>
          </a:prstGeom>
          <a:noFill/>
        </p:spPr>
        <p:txBody>
          <a:bodyPr wrap="square" rtlCol="0">
            <a:spAutoFit/>
          </a:bodyPr>
          <a:lstStyle/>
          <a:p>
            <a:pPr algn="ctr"/>
            <a:r>
              <a:rPr lang="en-US" sz="1200" dirty="0">
                <a:latin typeface="Calibri" pitchFamily="34" charset="0"/>
                <a:cs typeface="Calibri" pitchFamily="34" charset="0"/>
              </a:rPr>
              <a:t>INSTITUTUL NAȚIONAL </a:t>
            </a:r>
            <a:endParaRPr lang="ro-RO" sz="1200" dirty="0">
              <a:latin typeface="Calibri" pitchFamily="34" charset="0"/>
              <a:cs typeface="Calibri" pitchFamily="34" charset="0"/>
            </a:endParaRPr>
          </a:p>
          <a:p>
            <a:pPr algn="ctr"/>
            <a:r>
              <a:rPr lang="en-US" sz="1200" dirty="0">
                <a:latin typeface="Calibri" pitchFamily="34" charset="0"/>
                <a:cs typeface="Calibri" pitchFamily="34" charset="0"/>
              </a:rPr>
              <a:t>DE SĂNĂTATE PUBLICĂ</a:t>
            </a:r>
            <a:endParaRPr lang="ro-RO" sz="1200" dirty="0">
              <a:latin typeface="Calibri" pitchFamily="34" charset="0"/>
              <a:cs typeface="Calibri" pitchFamily="34" charset="0"/>
            </a:endParaRPr>
          </a:p>
        </p:txBody>
      </p:sp>
      <p:sp>
        <p:nvSpPr>
          <p:cNvPr id="12" name="Text Box 4"/>
          <p:cNvSpPr txBox="1">
            <a:spLocks noChangeArrowheads="1" noChangeShapeType="1" noTextEdit="1"/>
          </p:cNvSpPr>
          <p:nvPr/>
        </p:nvSpPr>
        <p:spPr bwMode="auto">
          <a:xfrm>
            <a:off x="815154" y="3182311"/>
            <a:ext cx="1138555" cy="3784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CanUp">
              <a:avLst>
                <a:gd name="adj" fmla="val 85713"/>
              </a:avLst>
            </a:prstTxWarp>
            <a:noAutofit/>
          </a:bodyPr>
          <a:lstStyle/>
          <a:p>
            <a:pPr algn="ctr">
              <a:spcAft>
                <a:spcPts val="0"/>
              </a:spcAft>
            </a:pPr>
            <a:r>
              <a:rPr lang="en-US" sz="2000">
                <a:gradFill>
                  <a:gsLst>
                    <a:gs pos="0">
                      <a:srgbClr val="9999FF"/>
                    </a:gs>
                    <a:gs pos="100000">
                      <a:srgbClr val="009999"/>
                    </a:gs>
                  </a:gsLst>
                  <a:lin ang="5400000" scaled="1"/>
                </a:gradFill>
                <a:effectLst>
                  <a:outerShdw dist="53848" dir="2700000" algn="ctr" rotWithShape="0">
                    <a:srgbClr val="C0C0C0">
                      <a:alpha val="80000"/>
                    </a:srgbClr>
                  </a:outerShdw>
                </a:effectLst>
                <a:latin typeface="Calibri" panose="020F0502020204030204" pitchFamily="34" charset="0"/>
                <a:ea typeface="Times New Roman"/>
                <a:cs typeface="Calibri" panose="020F0502020204030204" pitchFamily="34" charset="0"/>
              </a:rPr>
              <a:t>CNEPSS</a:t>
            </a:r>
            <a:endParaRPr lang="ro-RO" sz="1200">
              <a:effectLst/>
              <a:latin typeface="Calibri" panose="020F0502020204030204" pitchFamily="34" charset="0"/>
              <a:ea typeface="Times New Roman"/>
              <a:cs typeface="Calibri" panose="020F0502020204030204" pitchFamily="34" charset="0"/>
            </a:endParaRPr>
          </a:p>
        </p:txBody>
      </p:sp>
      <p:sp>
        <p:nvSpPr>
          <p:cNvPr id="13" name="TextBox 12"/>
          <p:cNvSpPr txBox="1"/>
          <p:nvPr/>
        </p:nvSpPr>
        <p:spPr>
          <a:xfrm>
            <a:off x="-36512" y="3590523"/>
            <a:ext cx="2791364" cy="461665"/>
          </a:xfrm>
          <a:prstGeom prst="rect">
            <a:avLst/>
          </a:prstGeom>
          <a:noFill/>
        </p:spPr>
        <p:txBody>
          <a:bodyPr wrap="square" rtlCol="0">
            <a:spAutoFit/>
          </a:bodyPr>
          <a:lstStyle/>
          <a:p>
            <a:pPr algn="ctr"/>
            <a:r>
              <a:rPr lang="en-US" sz="1200" dirty="0">
                <a:latin typeface="Calibri" pitchFamily="34" charset="0"/>
                <a:cs typeface="Calibri" pitchFamily="34" charset="0"/>
              </a:rPr>
              <a:t>CENTRUL NAȚIONAL DE EVALUAREA ȘI</a:t>
            </a:r>
            <a:endParaRPr lang="ro-RO" sz="1200" dirty="0">
              <a:latin typeface="Calibri" pitchFamily="34" charset="0"/>
              <a:cs typeface="Calibri" pitchFamily="34" charset="0"/>
            </a:endParaRPr>
          </a:p>
          <a:p>
            <a:pPr algn="ctr"/>
            <a:r>
              <a:rPr lang="en-US" sz="1200" dirty="0">
                <a:latin typeface="Calibri" pitchFamily="34" charset="0"/>
                <a:cs typeface="Calibri" pitchFamily="34" charset="0"/>
              </a:rPr>
              <a:t>PROMOVAREA STĂRII DE SĂNĂTATE </a:t>
            </a:r>
            <a:endParaRPr lang="ro-RO" sz="1200" dirty="0">
              <a:latin typeface="Calibri" pitchFamily="34" charset="0"/>
              <a:cs typeface="Calibri" pitchFamily="34" charset="0"/>
            </a:endParaRPr>
          </a:p>
        </p:txBody>
      </p:sp>
      <p:sp>
        <p:nvSpPr>
          <p:cNvPr id="14" name="TextBox 13"/>
          <p:cNvSpPr txBox="1"/>
          <p:nvPr/>
        </p:nvSpPr>
        <p:spPr>
          <a:xfrm>
            <a:off x="-36512" y="5055567"/>
            <a:ext cx="2791364" cy="461665"/>
          </a:xfrm>
          <a:prstGeom prst="rect">
            <a:avLst/>
          </a:prstGeom>
          <a:noFill/>
        </p:spPr>
        <p:txBody>
          <a:bodyPr wrap="square" rtlCol="0">
            <a:spAutoFit/>
          </a:bodyPr>
          <a:lstStyle/>
          <a:p>
            <a:pPr algn="ctr"/>
            <a:r>
              <a:rPr lang="en-US" sz="1200" dirty="0">
                <a:latin typeface="Calibri" pitchFamily="34" charset="0"/>
                <a:cs typeface="Calibri" pitchFamily="34" charset="0"/>
              </a:rPr>
              <a:t>CENTRUL </a:t>
            </a:r>
            <a:r>
              <a:rPr lang="ro-RO" sz="1200" dirty="0">
                <a:latin typeface="Calibri" pitchFamily="34" charset="0"/>
                <a:cs typeface="Calibri" pitchFamily="34" charset="0"/>
              </a:rPr>
              <a:t>REGIONAL </a:t>
            </a:r>
            <a:r>
              <a:rPr lang="en-US" sz="1200" dirty="0">
                <a:latin typeface="Calibri" pitchFamily="34" charset="0"/>
                <a:cs typeface="Calibri" pitchFamily="34" charset="0"/>
              </a:rPr>
              <a:t>DE SĂNĂTATE </a:t>
            </a:r>
            <a:endParaRPr lang="ro-RO" sz="1200" dirty="0">
              <a:latin typeface="Calibri" pitchFamily="34" charset="0"/>
              <a:cs typeface="Calibri" pitchFamily="34" charset="0"/>
            </a:endParaRPr>
          </a:p>
          <a:p>
            <a:pPr algn="ctr"/>
            <a:r>
              <a:rPr lang="ro-RO" sz="1200" dirty="0">
                <a:latin typeface="Calibri" pitchFamily="34" charset="0"/>
                <a:cs typeface="Calibri" pitchFamily="34" charset="0"/>
              </a:rPr>
              <a:t>PUBLICĂ SIBIU</a:t>
            </a:r>
          </a:p>
        </p:txBody>
      </p:sp>
      <p:sp>
        <p:nvSpPr>
          <p:cNvPr id="15" name="TextBox 14"/>
          <p:cNvSpPr txBox="1"/>
          <p:nvPr/>
        </p:nvSpPr>
        <p:spPr>
          <a:xfrm>
            <a:off x="26666" y="6536377"/>
            <a:ext cx="2791364" cy="276999"/>
          </a:xfrm>
          <a:prstGeom prst="rect">
            <a:avLst/>
          </a:prstGeom>
          <a:noFill/>
        </p:spPr>
        <p:txBody>
          <a:bodyPr wrap="square" rtlCol="0">
            <a:spAutoFit/>
          </a:bodyPr>
          <a:lstStyle/>
          <a:p>
            <a:pPr algn="ctr"/>
            <a:r>
              <a:rPr lang="ro-RO" sz="1200" dirty="0">
                <a:latin typeface="Calibri" panose="020F0502020204030204" pitchFamily="34" charset="0"/>
                <a:cs typeface="Calibri" pitchFamily="34" charset="0"/>
              </a:rPr>
              <a:t>SIGLA ȘI NUME DSP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a:xfrm>
            <a:off x="457200" y="274638"/>
            <a:ext cx="8229600" cy="850106"/>
          </a:xfrm>
        </p:spPr>
        <p:txBody>
          <a:bodyPr>
            <a:noAutofit/>
          </a:bodyPr>
          <a:lstStyle/>
          <a:p>
            <a:pPr algn="ctr"/>
            <a:r>
              <a:rPr lang="vi-VN" sz="2000" dirty="0">
                <a:latin typeface="Times New Roman" pitchFamily="18" charset="0"/>
                <a:cs typeface="Times New Roman" pitchFamily="18" charset="0"/>
              </a:rPr>
              <a:t>Prevalența tulburărilor mintale și de comportament (cod ICD 10 F00-F99) (rate %000 loc.), pe județe, în anul 2020</a:t>
            </a:r>
            <a:br>
              <a:rPr lang="ro-RO" sz="2000" dirty="0">
                <a:latin typeface="Times New Roman" pitchFamily="18" charset="0"/>
                <a:cs typeface="Times New Roman" pitchFamily="18" charset="0"/>
              </a:rPr>
            </a:br>
            <a:r>
              <a:rPr lang="ro-RO" sz="1800" b="0" i="1" dirty="0">
                <a:latin typeface="Times New Roman" pitchFamily="18" charset="0"/>
                <a:cs typeface="Times New Roman" pitchFamily="18" charset="0"/>
              </a:rPr>
              <a:t>Sursa: INSP-CNSISP</a:t>
            </a:r>
            <a:br>
              <a:rPr lang="vi-VN" sz="1800" b="0" i="1" dirty="0">
                <a:latin typeface="Times New Roman" pitchFamily="18" charset="0"/>
                <a:cs typeface="Times New Roman" pitchFamily="18" charset="0"/>
              </a:rPr>
            </a:br>
            <a:endParaRPr lang="ro-RO" sz="1800" b="0" i="1" dirty="0">
              <a:latin typeface="Times New Roman" pitchFamily="18" charset="0"/>
              <a:cs typeface="Times New Roman" pitchFamily="18" charset="0"/>
            </a:endParaRPr>
          </a:p>
        </p:txBody>
      </p:sp>
      <p:graphicFrame>
        <p:nvGraphicFramePr>
          <p:cNvPr id="4" name="Substituent conținut 3"/>
          <p:cNvGraphicFramePr>
            <a:graphicFrameLocks noGrp="1"/>
          </p:cNvGraphicFramePr>
          <p:nvPr>
            <p:ph idx="1"/>
            <p:extLst>
              <p:ext uri="{D42A27DB-BD31-4B8C-83A1-F6EECF244321}">
                <p14:modId xmlns:p14="http://schemas.microsoft.com/office/powerpoint/2010/main" val="766417212"/>
              </p:ext>
            </p:extLst>
          </p:nvPr>
        </p:nvGraphicFramePr>
        <p:xfrm>
          <a:off x="1043608" y="1124744"/>
          <a:ext cx="7416824" cy="5733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1744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p:txBody>
          <a:bodyPr>
            <a:normAutofit/>
          </a:bodyPr>
          <a:lstStyle/>
          <a:p>
            <a:pPr algn="ctr"/>
            <a:r>
              <a:rPr lang="ro-RO" sz="1800" dirty="0">
                <a:latin typeface="Times New Roman" pitchFamily="18" charset="0"/>
                <a:cs typeface="Times New Roman" pitchFamily="18" charset="0"/>
              </a:rPr>
              <a:t>Prevalența (rate %000 loc.) bolilor psihice (cod ICD 10 F01-F39) în România, în perioada 2012-2020</a:t>
            </a:r>
            <a:br>
              <a:rPr lang="ro-RO" sz="1800" dirty="0">
                <a:latin typeface="Times New Roman" pitchFamily="18" charset="0"/>
                <a:cs typeface="Times New Roman" pitchFamily="18" charset="0"/>
              </a:rPr>
            </a:br>
            <a:r>
              <a:rPr lang="ro-RO" sz="1800" b="0" i="1" dirty="0">
                <a:latin typeface="Times New Roman" pitchFamily="18" charset="0"/>
                <a:cs typeface="Times New Roman" pitchFamily="18" charset="0"/>
              </a:rPr>
              <a:t>Sursa: INSP-CNSISP</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772816"/>
            <a:ext cx="720080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199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ubstituent conținut 3"/>
          <p:cNvGraphicFramePr>
            <a:graphicFrameLocks noGrp="1"/>
          </p:cNvGraphicFramePr>
          <p:nvPr>
            <p:ph idx="1"/>
            <p:extLst>
              <p:ext uri="{D42A27DB-BD31-4B8C-83A1-F6EECF244321}">
                <p14:modId xmlns:p14="http://schemas.microsoft.com/office/powerpoint/2010/main" val="2153711117"/>
              </p:ext>
            </p:extLst>
          </p:nvPr>
        </p:nvGraphicFramePr>
        <p:xfrm>
          <a:off x="971601" y="1844824"/>
          <a:ext cx="7204583" cy="3816422"/>
        </p:xfrm>
        <a:graphic>
          <a:graphicData uri="http://schemas.openxmlformats.org/drawingml/2006/table">
            <a:tbl>
              <a:tblPr firstRow="1" firstCol="1" bandRow="1">
                <a:tableStyleId>{5C22544A-7EE6-4342-B048-85BDC9FD1C3A}</a:tableStyleId>
              </a:tblPr>
              <a:tblGrid>
                <a:gridCol w="1440591">
                  <a:extLst>
                    <a:ext uri="{9D8B030D-6E8A-4147-A177-3AD203B41FA5}">
                      <a16:colId xmlns:a16="http://schemas.microsoft.com/office/drawing/2014/main" val="20000"/>
                    </a:ext>
                  </a:extLst>
                </a:gridCol>
                <a:gridCol w="1440591">
                  <a:extLst>
                    <a:ext uri="{9D8B030D-6E8A-4147-A177-3AD203B41FA5}">
                      <a16:colId xmlns:a16="http://schemas.microsoft.com/office/drawing/2014/main" val="20001"/>
                    </a:ext>
                  </a:extLst>
                </a:gridCol>
                <a:gridCol w="1440591">
                  <a:extLst>
                    <a:ext uri="{9D8B030D-6E8A-4147-A177-3AD203B41FA5}">
                      <a16:colId xmlns:a16="http://schemas.microsoft.com/office/drawing/2014/main" val="20002"/>
                    </a:ext>
                  </a:extLst>
                </a:gridCol>
                <a:gridCol w="1441405">
                  <a:extLst>
                    <a:ext uri="{9D8B030D-6E8A-4147-A177-3AD203B41FA5}">
                      <a16:colId xmlns:a16="http://schemas.microsoft.com/office/drawing/2014/main" val="20003"/>
                    </a:ext>
                  </a:extLst>
                </a:gridCol>
                <a:gridCol w="1441405">
                  <a:extLst>
                    <a:ext uri="{9D8B030D-6E8A-4147-A177-3AD203B41FA5}">
                      <a16:colId xmlns:a16="http://schemas.microsoft.com/office/drawing/2014/main" val="20004"/>
                    </a:ext>
                  </a:extLst>
                </a:gridCol>
              </a:tblGrid>
              <a:tr h="319399">
                <a:tc rowSpan="2">
                  <a:txBody>
                    <a:bodyPr/>
                    <a:lstStyle/>
                    <a:p>
                      <a:pPr algn="ctr">
                        <a:spcAft>
                          <a:spcPts val="0"/>
                        </a:spcAft>
                      </a:pPr>
                      <a:r>
                        <a:rPr lang="ro-RO" sz="1100">
                          <a:effectLst/>
                        </a:rPr>
                        <a:t>Anul</a:t>
                      </a:r>
                      <a:endParaRPr lang="ro-RO" sz="1200">
                        <a:effectLst/>
                        <a:latin typeface="Times New Roman"/>
                        <a:ea typeface="Times New Roman"/>
                      </a:endParaRPr>
                    </a:p>
                  </a:txBody>
                  <a:tcPr marL="68580" marR="68580" marT="0" marB="0"/>
                </a:tc>
                <a:tc gridSpan="2">
                  <a:txBody>
                    <a:bodyPr/>
                    <a:lstStyle/>
                    <a:p>
                      <a:pPr algn="ctr">
                        <a:spcAft>
                          <a:spcPts val="0"/>
                        </a:spcAft>
                      </a:pPr>
                      <a:r>
                        <a:rPr lang="ro-RO" sz="1100">
                          <a:effectLst/>
                        </a:rPr>
                        <a:t>Număr cazuri noi	</a:t>
                      </a:r>
                      <a:endParaRPr lang="ro-RO" sz="1200">
                        <a:effectLst/>
                        <a:latin typeface="Times New Roman"/>
                        <a:ea typeface="Times New Roman"/>
                      </a:endParaRPr>
                    </a:p>
                  </a:txBody>
                  <a:tcPr marL="68580" marR="68580" marT="0" marB="0"/>
                </a:tc>
                <a:tc hMerge="1">
                  <a:txBody>
                    <a:bodyPr/>
                    <a:lstStyle/>
                    <a:p>
                      <a:endParaRPr lang="ro-RO"/>
                    </a:p>
                  </a:txBody>
                  <a:tcPr/>
                </a:tc>
                <a:tc gridSpan="2">
                  <a:txBody>
                    <a:bodyPr/>
                    <a:lstStyle/>
                    <a:p>
                      <a:pPr algn="ctr">
                        <a:spcAft>
                          <a:spcPts val="0"/>
                        </a:spcAft>
                      </a:pPr>
                      <a:r>
                        <a:rPr lang="ro-RO" sz="1100">
                          <a:effectLst/>
                        </a:rPr>
                        <a:t>Incidența (rate %000 loc.)	</a:t>
                      </a:r>
                      <a:endParaRPr lang="ro-RO" sz="1200">
                        <a:effectLst/>
                        <a:latin typeface="Times New Roman"/>
                        <a:ea typeface="Times New Roman"/>
                      </a:endParaRPr>
                    </a:p>
                  </a:txBody>
                  <a:tcPr marL="68580" marR="68580" marT="0" marB="0"/>
                </a:tc>
                <a:tc hMerge="1">
                  <a:txBody>
                    <a:bodyPr/>
                    <a:lstStyle/>
                    <a:p>
                      <a:endParaRPr lang="ro-RO"/>
                    </a:p>
                  </a:txBody>
                  <a:tcPr/>
                </a:tc>
                <a:extLst>
                  <a:ext uri="{0D108BD9-81ED-4DB2-BD59-A6C34878D82A}">
                    <a16:rowId xmlns:a16="http://schemas.microsoft.com/office/drawing/2014/main" val="10000"/>
                  </a:ext>
                </a:extLst>
              </a:tr>
              <a:tr h="319399">
                <a:tc vMerge="1">
                  <a:txBody>
                    <a:bodyPr/>
                    <a:lstStyle/>
                    <a:p>
                      <a:endParaRPr lang="ro-RO"/>
                    </a:p>
                  </a:txBody>
                  <a:tcPr/>
                </a:tc>
                <a:tc>
                  <a:txBody>
                    <a:bodyPr/>
                    <a:lstStyle/>
                    <a:p>
                      <a:pPr algn="ctr">
                        <a:spcAft>
                          <a:spcPts val="0"/>
                        </a:spcAft>
                      </a:pPr>
                      <a:r>
                        <a:rPr lang="en-US" sz="1100">
                          <a:effectLst/>
                        </a:rPr>
                        <a:t>60+ ani</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65+ani</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60+ ani</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65+ani</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319399">
                <a:tc>
                  <a:txBody>
                    <a:bodyPr/>
                    <a:lstStyle/>
                    <a:p>
                      <a:pPr algn="ctr">
                        <a:spcAft>
                          <a:spcPts val="0"/>
                        </a:spcAft>
                      </a:pPr>
                      <a:r>
                        <a:rPr lang="en-US" sz="1100">
                          <a:effectLst/>
                        </a:rPr>
                        <a:t>2011</a:t>
                      </a:r>
                      <a:endParaRPr lang="ro-RO" sz="1200">
                        <a:effectLst/>
                        <a:latin typeface="Times New Roman"/>
                        <a:ea typeface="Times New Roman"/>
                      </a:endParaRPr>
                    </a:p>
                  </a:txBody>
                  <a:tcPr marL="68580" marR="68580" marT="0" marB="0"/>
                </a:tc>
                <a:tc>
                  <a:txBody>
                    <a:bodyPr/>
                    <a:lstStyle/>
                    <a:p>
                      <a:pPr algn="ctr">
                        <a:spcAft>
                          <a:spcPts val="0"/>
                        </a:spcAft>
                      </a:pPr>
                      <a:r>
                        <a:rPr lang="ro-RO" sz="1100">
                          <a:effectLst/>
                        </a:rPr>
                        <a:t> </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10523</a:t>
                      </a:r>
                      <a:endParaRPr lang="ro-RO" sz="1200">
                        <a:effectLst/>
                        <a:latin typeface="Times New Roman"/>
                        <a:ea typeface="Times New Roman"/>
                      </a:endParaRPr>
                    </a:p>
                  </a:txBody>
                  <a:tcPr marL="68580" marR="68580" marT="0" marB="0"/>
                </a:tc>
                <a:tc>
                  <a:txBody>
                    <a:bodyPr/>
                    <a:lstStyle/>
                    <a:p>
                      <a:pPr algn="ctr">
                        <a:spcAft>
                          <a:spcPts val="0"/>
                        </a:spcAft>
                      </a:pPr>
                      <a:r>
                        <a:rPr lang="ro-RO" sz="1100">
                          <a:effectLst/>
                        </a:rPr>
                        <a:t> </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323.84</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319399">
                <a:tc>
                  <a:txBody>
                    <a:bodyPr/>
                    <a:lstStyle/>
                    <a:p>
                      <a:pPr algn="ctr">
                        <a:spcAft>
                          <a:spcPts val="0"/>
                        </a:spcAft>
                      </a:pPr>
                      <a:r>
                        <a:rPr lang="en-US" sz="1100">
                          <a:effectLst/>
                        </a:rPr>
                        <a:t>2012</a:t>
                      </a:r>
                      <a:endParaRPr lang="ro-RO" sz="1200">
                        <a:effectLst/>
                        <a:latin typeface="Times New Roman"/>
                        <a:ea typeface="Times New Roman"/>
                      </a:endParaRPr>
                    </a:p>
                  </a:txBody>
                  <a:tcPr marL="68580" marR="68580" marT="0" marB="0"/>
                </a:tc>
                <a:tc>
                  <a:txBody>
                    <a:bodyPr/>
                    <a:lstStyle/>
                    <a:p>
                      <a:pPr algn="ctr">
                        <a:spcAft>
                          <a:spcPts val="0"/>
                        </a:spcAft>
                      </a:pPr>
                      <a:r>
                        <a:rPr lang="ro-RO" sz="1100">
                          <a:effectLst/>
                        </a:rPr>
                        <a:t> </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12084</a:t>
                      </a:r>
                      <a:endParaRPr lang="ro-RO" sz="1200">
                        <a:effectLst/>
                        <a:latin typeface="Times New Roman"/>
                        <a:ea typeface="Times New Roman"/>
                      </a:endParaRPr>
                    </a:p>
                  </a:txBody>
                  <a:tcPr marL="68580" marR="68580" marT="0" marB="0"/>
                </a:tc>
                <a:tc>
                  <a:txBody>
                    <a:bodyPr/>
                    <a:lstStyle/>
                    <a:p>
                      <a:pPr algn="ctr">
                        <a:spcAft>
                          <a:spcPts val="0"/>
                        </a:spcAft>
                      </a:pPr>
                      <a:r>
                        <a:rPr lang="ro-RO" sz="1100">
                          <a:effectLst/>
                        </a:rPr>
                        <a:t> </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371.69</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319399">
                <a:tc>
                  <a:txBody>
                    <a:bodyPr/>
                    <a:lstStyle/>
                    <a:p>
                      <a:pPr algn="ctr">
                        <a:spcAft>
                          <a:spcPts val="0"/>
                        </a:spcAft>
                      </a:pPr>
                      <a:r>
                        <a:rPr lang="en-US" sz="1100">
                          <a:effectLst/>
                        </a:rPr>
                        <a:t>2013</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14205</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9711</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309.13</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296.24</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303033">
                <a:tc>
                  <a:txBody>
                    <a:bodyPr/>
                    <a:lstStyle/>
                    <a:p>
                      <a:pPr algn="ctr">
                        <a:spcAft>
                          <a:spcPts val="0"/>
                        </a:spcAft>
                      </a:pPr>
                      <a:r>
                        <a:rPr lang="en-US" sz="1100">
                          <a:effectLst/>
                        </a:rPr>
                        <a:t>2014</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15810</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11111</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338.96</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333.02</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319399">
                <a:tc>
                  <a:txBody>
                    <a:bodyPr/>
                    <a:lstStyle/>
                    <a:p>
                      <a:pPr algn="ctr">
                        <a:spcAft>
                          <a:spcPts val="0"/>
                        </a:spcAft>
                      </a:pPr>
                      <a:r>
                        <a:rPr lang="en-US" sz="1100">
                          <a:effectLst/>
                        </a:rPr>
                        <a:t>2015</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17368</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12354</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366.26</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362.64</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6"/>
                  </a:ext>
                </a:extLst>
              </a:tr>
              <a:tr h="319399">
                <a:tc>
                  <a:txBody>
                    <a:bodyPr/>
                    <a:lstStyle/>
                    <a:p>
                      <a:pPr algn="ctr">
                        <a:spcAft>
                          <a:spcPts val="0"/>
                        </a:spcAft>
                      </a:pPr>
                      <a:r>
                        <a:rPr lang="en-US" sz="1100">
                          <a:effectLst/>
                        </a:rPr>
                        <a:t>2016</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17159</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12073</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356.21</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348.30</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7"/>
                  </a:ext>
                </a:extLst>
              </a:tr>
              <a:tr h="319399">
                <a:tc>
                  <a:txBody>
                    <a:bodyPr/>
                    <a:lstStyle/>
                    <a:p>
                      <a:pPr algn="ctr">
                        <a:spcAft>
                          <a:spcPts val="0"/>
                        </a:spcAft>
                      </a:pPr>
                      <a:r>
                        <a:rPr lang="en-US" sz="1100">
                          <a:effectLst/>
                        </a:rPr>
                        <a:t>2017</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19855</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14408</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407.15</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408.95</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8"/>
                  </a:ext>
                </a:extLst>
              </a:tr>
              <a:tr h="319399">
                <a:tc>
                  <a:txBody>
                    <a:bodyPr/>
                    <a:lstStyle/>
                    <a:p>
                      <a:pPr algn="ctr">
                        <a:spcAft>
                          <a:spcPts val="0"/>
                        </a:spcAft>
                      </a:pPr>
                      <a:r>
                        <a:rPr lang="en-US" sz="1100">
                          <a:effectLst/>
                        </a:rPr>
                        <a:t>2018</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20591</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15165</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418.62</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424.33</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9"/>
                  </a:ext>
                </a:extLst>
              </a:tr>
              <a:tr h="319399">
                <a:tc>
                  <a:txBody>
                    <a:bodyPr/>
                    <a:lstStyle/>
                    <a:p>
                      <a:pPr algn="ctr">
                        <a:spcAft>
                          <a:spcPts val="0"/>
                        </a:spcAft>
                      </a:pPr>
                      <a:r>
                        <a:rPr lang="en-US" sz="1100">
                          <a:effectLst/>
                        </a:rPr>
                        <a:t>2019</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22515</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16879</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454.89</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464.92</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10"/>
                  </a:ext>
                </a:extLst>
              </a:tr>
              <a:tr h="319399">
                <a:tc>
                  <a:txBody>
                    <a:bodyPr/>
                    <a:lstStyle/>
                    <a:p>
                      <a:pPr algn="ctr">
                        <a:spcAft>
                          <a:spcPts val="0"/>
                        </a:spcAft>
                      </a:pPr>
                      <a:r>
                        <a:rPr lang="en-US" sz="1100">
                          <a:effectLst/>
                        </a:rPr>
                        <a:t>2020</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22100</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16596</a:t>
                      </a:r>
                      <a:endParaRPr lang="ro-RO" sz="1200">
                        <a:effectLst/>
                        <a:latin typeface="Times New Roman"/>
                        <a:ea typeface="Times New Roman"/>
                      </a:endParaRPr>
                    </a:p>
                  </a:txBody>
                  <a:tcPr marL="68580" marR="68580" marT="0" marB="0"/>
                </a:tc>
                <a:tc>
                  <a:txBody>
                    <a:bodyPr/>
                    <a:lstStyle/>
                    <a:p>
                      <a:pPr algn="ctr">
                        <a:spcAft>
                          <a:spcPts val="0"/>
                        </a:spcAft>
                      </a:pPr>
                      <a:r>
                        <a:rPr lang="en-US" sz="1100">
                          <a:effectLst/>
                        </a:rPr>
                        <a:t>446.47</a:t>
                      </a:r>
                      <a:endParaRPr lang="ro-RO" sz="1200">
                        <a:effectLst/>
                        <a:latin typeface="Times New Roman"/>
                        <a:ea typeface="Times New Roman"/>
                      </a:endParaRPr>
                    </a:p>
                  </a:txBody>
                  <a:tcPr marL="68580" marR="68580" marT="0" marB="0"/>
                </a:tc>
                <a:tc>
                  <a:txBody>
                    <a:bodyPr/>
                    <a:lstStyle/>
                    <a:p>
                      <a:pPr algn="ctr">
                        <a:spcAft>
                          <a:spcPts val="0"/>
                        </a:spcAft>
                      </a:pPr>
                      <a:r>
                        <a:rPr lang="en-US" sz="1100" dirty="0">
                          <a:effectLst/>
                        </a:rPr>
                        <a:t>450.25</a:t>
                      </a:r>
                      <a:endParaRPr lang="ro-RO" sz="1200" dirty="0">
                        <a:effectLst/>
                        <a:latin typeface="Times New Roman"/>
                        <a:ea typeface="Times New Roman"/>
                      </a:endParaRPr>
                    </a:p>
                  </a:txBody>
                  <a:tcPr marL="68580" marR="68580" marT="0" marB="0"/>
                </a:tc>
                <a:extLst>
                  <a:ext uri="{0D108BD9-81ED-4DB2-BD59-A6C34878D82A}">
                    <a16:rowId xmlns:a16="http://schemas.microsoft.com/office/drawing/2014/main" val="10011"/>
                  </a:ext>
                </a:extLst>
              </a:tr>
            </a:tbl>
          </a:graphicData>
        </a:graphic>
      </p:graphicFrame>
      <p:sp>
        <p:nvSpPr>
          <p:cNvPr id="3" name="Titlu 2"/>
          <p:cNvSpPr>
            <a:spLocks noGrp="1"/>
          </p:cNvSpPr>
          <p:nvPr>
            <p:ph type="title"/>
          </p:nvPr>
        </p:nvSpPr>
        <p:spPr/>
        <p:txBody>
          <a:bodyPr>
            <a:normAutofit fontScale="90000"/>
          </a:bodyPr>
          <a:lstStyle/>
          <a:p>
            <a:pPr algn="ctr"/>
            <a:r>
              <a:rPr lang="vi-VN" sz="1800" dirty="0">
                <a:latin typeface="Times New Roman" pitchFamily="18" charset="0"/>
                <a:cs typeface="Times New Roman" pitchFamily="18" charset="0"/>
              </a:rPr>
              <a:t>Număr cazuri noi de îmbolnăvire și incidența (rate la 100000 loc.) prin episod depresiv (cod ICD 10 – F32-F33) la vârstnici (60 ani și peste) în perioada 2011-2020</a:t>
            </a:r>
            <a:br>
              <a:rPr lang="ro-RO" sz="1800" dirty="0">
                <a:latin typeface="Times New Roman" pitchFamily="18" charset="0"/>
                <a:cs typeface="Times New Roman" pitchFamily="18" charset="0"/>
              </a:rPr>
            </a:br>
            <a:r>
              <a:rPr lang="ro-RO" sz="1800" b="0" i="1" dirty="0">
                <a:latin typeface="Times New Roman" pitchFamily="18" charset="0"/>
                <a:cs typeface="Times New Roman" pitchFamily="18" charset="0"/>
              </a:rPr>
              <a:t>Sursa: INSP-CNSISP</a:t>
            </a:r>
          </a:p>
        </p:txBody>
      </p:sp>
    </p:spTree>
    <p:extLst>
      <p:ext uri="{BB962C8B-B14F-4D97-AF65-F5344CB8AC3E}">
        <p14:creationId xmlns:p14="http://schemas.microsoft.com/office/powerpoint/2010/main" val="2949090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p:txBody>
          <a:bodyPr>
            <a:normAutofit/>
          </a:bodyPr>
          <a:lstStyle/>
          <a:p>
            <a:pPr algn="ctr"/>
            <a:r>
              <a:rPr lang="ro-RO" sz="1800" dirty="0">
                <a:latin typeface="Times New Roman" pitchFamily="18" charset="0"/>
                <a:cs typeface="Times New Roman" pitchFamily="18" charset="0"/>
              </a:rPr>
              <a:t>Incidența (rate la 100000 loc.) episodului depresiv (COD ICD10 - F32-F33), la vârstnici, pe genuri, în anul 2020</a:t>
            </a:r>
            <a:br>
              <a:rPr lang="ro-RO" sz="1800" dirty="0">
                <a:latin typeface="Times New Roman" pitchFamily="18" charset="0"/>
                <a:cs typeface="Times New Roman" pitchFamily="18" charset="0"/>
              </a:rPr>
            </a:br>
            <a:r>
              <a:rPr lang="ro-RO" sz="1800" b="0" i="1" dirty="0">
                <a:latin typeface="Times New Roman" pitchFamily="18" charset="0"/>
                <a:cs typeface="Times New Roman" pitchFamily="18" charset="0"/>
              </a:rPr>
              <a:t>Sursa: INSP-CNSISP</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748883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30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457200" y="1790700"/>
            <a:ext cx="8229600" cy="4216591"/>
          </a:xfrm>
        </p:spPr>
        <p:txBody>
          <a:bodyPr/>
          <a:lstStyle/>
          <a:p>
            <a:endParaRPr lang="ro-RO" dirty="0"/>
          </a:p>
        </p:txBody>
      </p:sp>
      <p:sp>
        <p:nvSpPr>
          <p:cNvPr id="3" name="Titlu 2"/>
          <p:cNvSpPr>
            <a:spLocks noGrp="1"/>
          </p:cNvSpPr>
          <p:nvPr>
            <p:ph type="title"/>
          </p:nvPr>
        </p:nvSpPr>
        <p:spPr>
          <a:xfrm>
            <a:off x="457200" y="274638"/>
            <a:ext cx="8229600" cy="1282154"/>
          </a:xfrm>
        </p:spPr>
        <p:txBody>
          <a:bodyPr>
            <a:normAutofit fontScale="90000"/>
          </a:bodyPr>
          <a:lstStyle/>
          <a:p>
            <a:pPr algn="ctr"/>
            <a:br>
              <a:rPr lang="ro-RO" sz="2000" dirty="0">
                <a:latin typeface="Times New Roman" pitchFamily="18" charset="0"/>
                <a:cs typeface="Times New Roman" pitchFamily="18" charset="0"/>
              </a:rPr>
            </a:br>
            <a:br>
              <a:rPr lang="ro-RO" sz="2000" dirty="0">
                <a:latin typeface="Times New Roman" pitchFamily="18" charset="0"/>
                <a:cs typeface="Times New Roman" pitchFamily="18" charset="0"/>
              </a:rPr>
            </a:br>
            <a:br>
              <a:rPr lang="ro-RO" sz="2000" dirty="0">
                <a:latin typeface="Times New Roman" pitchFamily="18" charset="0"/>
                <a:cs typeface="Times New Roman" pitchFamily="18" charset="0"/>
              </a:rPr>
            </a:br>
            <a:br>
              <a:rPr lang="ro-RO" sz="2000" dirty="0">
                <a:latin typeface="Times New Roman" pitchFamily="18" charset="0"/>
                <a:cs typeface="Times New Roman" pitchFamily="18" charset="0"/>
              </a:rPr>
            </a:br>
            <a:br>
              <a:rPr lang="ro-RO" sz="2000" dirty="0">
                <a:latin typeface="Times New Roman" pitchFamily="18" charset="0"/>
                <a:cs typeface="Times New Roman" pitchFamily="18" charset="0"/>
              </a:rPr>
            </a:br>
            <a:r>
              <a:rPr lang="vi-VN" sz="2000" dirty="0">
                <a:latin typeface="Times New Roman" pitchFamily="18" charset="0"/>
                <a:cs typeface="Times New Roman" pitchFamily="18" charset="0"/>
              </a:rPr>
              <a:t>Incidența (rate la 100000 loc.) prin tulburări ale dezvoltării psihologice și alte tulburări fără </a:t>
            </a:r>
            <a:r>
              <a:rPr lang="ro-RO" sz="2000" dirty="0">
                <a:latin typeface="Times New Roman" pitchFamily="18" charset="0"/>
                <a:cs typeface="Times New Roman" pitchFamily="18" charset="0"/>
              </a:rPr>
              <a:t>precizare </a:t>
            </a:r>
            <a:r>
              <a:rPr lang="vi-VN" sz="2000" dirty="0">
                <a:latin typeface="Times New Roman" pitchFamily="18" charset="0"/>
                <a:cs typeface="Times New Roman" pitchFamily="18" charset="0"/>
              </a:rPr>
              <a:t>(COD ICD10 - F83-F84, F88-F89), pe genuri, în perioada 2011-2020</a:t>
            </a:r>
            <a:br>
              <a:rPr lang="vi-VN" sz="2000" dirty="0">
                <a:latin typeface="Times New Roman" pitchFamily="18" charset="0"/>
                <a:cs typeface="Times New Roman" pitchFamily="18" charset="0"/>
              </a:rPr>
            </a:br>
            <a:r>
              <a:rPr lang="ro-RO" sz="2000" b="0" i="1" dirty="0">
                <a:latin typeface="Times New Roman" pitchFamily="18" charset="0"/>
                <a:cs typeface="Times New Roman" pitchFamily="18" charset="0"/>
              </a:rPr>
              <a:t>Sursa: INSP-CNSISP</a:t>
            </a:r>
            <a:br>
              <a:rPr lang="vi-VN" b="0" i="1" dirty="0"/>
            </a:br>
            <a:br>
              <a:rPr lang="vi-VN" dirty="0"/>
            </a:br>
            <a:endParaRPr lang="ro-R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90700"/>
            <a:ext cx="7416823" cy="387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18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ubstituent conținut 3"/>
          <p:cNvGraphicFramePr>
            <a:graphicFrameLocks noGrp="1"/>
          </p:cNvGraphicFramePr>
          <p:nvPr>
            <p:ph idx="1"/>
            <p:extLst>
              <p:ext uri="{D42A27DB-BD31-4B8C-83A1-F6EECF244321}">
                <p14:modId xmlns:p14="http://schemas.microsoft.com/office/powerpoint/2010/main" val="3151215936"/>
              </p:ext>
            </p:extLst>
          </p:nvPr>
        </p:nvGraphicFramePr>
        <p:xfrm>
          <a:off x="971598" y="1844822"/>
          <a:ext cx="7272810" cy="3384378"/>
        </p:xfrm>
        <a:graphic>
          <a:graphicData uri="http://schemas.openxmlformats.org/drawingml/2006/table">
            <a:tbl>
              <a:tblPr firstRow="1" firstCol="1" bandRow="1">
                <a:tableStyleId>{5C22544A-7EE6-4342-B048-85BDC9FD1C3A}</a:tableStyleId>
              </a:tblPr>
              <a:tblGrid>
                <a:gridCol w="1212135">
                  <a:extLst>
                    <a:ext uri="{9D8B030D-6E8A-4147-A177-3AD203B41FA5}">
                      <a16:colId xmlns:a16="http://schemas.microsoft.com/office/drawing/2014/main" val="20000"/>
                    </a:ext>
                  </a:extLst>
                </a:gridCol>
                <a:gridCol w="1212135">
                  <a:extLst>
                    <a:ext uri="{9D8B030D-6E8A-4147-A177-3AD203B41FA5}">
                      <a16:colId xmlns:a16="http://schemas.microsoft.com/office/drawing/2014/main" val="20001"/>
                    </a:ext>
                  </a:extLst>
                </a:gridCol>
                <a:gridCol w="1212135">
                  <a:extLst>
                    <a:ext uri="{9D8B030D-6E8A-4147-A177-3AD203B41FA5}">
                      <a16:colId xmlns:a16="http://schemas.microsoft.com/office/drawing/2014/main" val="20002"/>
                    </a:ext>
                  </a:extLst>
                </a:gridCol>
                <a:gridCol w="1212135">
                  <a:extLst>
                    <a:ext uri="{9D8B030D-6E8A-4147-A177-3AD203B41FA5}">
                      <a16:colId xmlns:a16="http://schemas.microsoft.com/office/drawing/2014/main" val="20003"/>
                    </a:ext>
                  </a:extLst>
                </a:gridCol>
                <a:gridCol w="1212135">
                  <a:extLst>
                    <a:ext uri="{9D8B030D-6E8A-4147-A177-3AD203B41FA5}">
                      <a16:colId xmlns:a16="http://schemas.microsoft.com/office/drawing/2014/main" val="20004"/>
                    </a:ext>
                  </a:extLst>
                </a:gridCol>
                <a:gridCol w="1212135">
                  <a:extLst>
                    <a:ext uri="{9D8B030D-6E8A-4147-A177-3AD203B41FA5}">
                      <a16:colId xmlns:a16="http://schemas.microsoft.com/office/drawing/2014/main" val="20005"/>
                    </a:ext>
                  </a:extLst>
                </a:gridCol>
              </a:tblGrid>
              <a:tr h="752084">
                <a:tc>
                  <a:txBody>
                    <a:bodyPr/>
                    <a:lstStyle/>
                    <a:p>
                      <a:pPr algn="ctr">
                        <a:spcAft>
                          <a:spcPts val="0"/>
                        </a:spcAft>
                      </a:pPr>
                      <a:r>
                        <a:rPr lang="ro-RO" sz="1100">
                          <a:effectLst/>
                        </a:rPr>
                        <a:t> </a:t>
                      </a:r>
                      <a:endParaRPr lang="ro-RO" sz="1200">
                        <a:effectLst/>
                        <a:latin typeface="Times New Roman"/>
                        <a:ea typeface="Times New Roman"/>
                      </a:endParaRPr>
                    </a:p>
                  </a:txBody>
                  <a:tcPr marL="68580" marR="68580" marT="0" marB="0"/>
                </a:tc>
                <a:tc gridSpan="5">
                  <a:txBody>
                    <a:bodyPr/>
                    <a:lstStyle/>
                    <a:p>
                      <a:pPr>
                        <a:spcAft>
                          <a:spcPts val="0"/>
                        </a:spcAft>
                      </a:pPr>
                      <a:r>
                        <a:rPr lang="ro-RO" sz="1100">
                          <a:effectLst/>
                        </a:rPr>
                        <a:t> </a:t>
                      </a:r>
                      <a:endParaRPr lang="ro-RO" sz="1200">
                        <a:effectLst/>
                      </a:endParaRPr>
                    </a:p>
                    <a:p>
                      <a:pPr algn="ctr">
                        <a:spcAft>
                          <a:spcPts val="0"/>
                        </a:spcAft>
                      </a:pPr>
                      <a:r>
                        <a:rPr lang="ro-RO" sz="1100">
                          <a:effectLst/>
                        </a:rPr>
                        <a:t>Incidența (rate la 100000 loc.)</a:t>
                      </a:r>
                      <a:endParaRPr lang="ro-RO" sz="1200">
                        <a:effectLst/>
                        <a:latin typeface="Times New Roman"/>
                        <a:ea typeface="Times New Roman"/>
                      </a:endParaRPr>
                    </a:p>
                  </a:txBody>
                  <a:tcPr marL="68580" marR="68580" marT="0" marB="0"/>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10000"/>
                  </a:ext>
                </a:extLst>
              </a:tr>
              <a:tr h="376042">
                <a:tc>
                  <a:txBody>
                    <a:bodyPr/>
                    <a:lstStyle/>
                    <a:p>
                      <a:pPr algn="ctr">
                        <a:spcAft>
                          <a:spcPts val="0"/>
                        </a:spcAft>
                      </a:pPr>
                      <a:r>
                        <a:rPr lang="ro-RO" sz="1100">
                          <a:effectLst/>
                        </a:rPr>
                        <a:t> </a:t>
                      </a:r>
                      <a:endParaRPr lang="ro-RO" sz="1200">
                        <a:effectLst/>
                        <a:latin typeface="Times New Roman"/>
                        <a:ea typeface="Times New Roman"/>
                      </a:endParaRPr>
                    </a:p>
                  </a:txBody>
                  <a:tcPr marL="68580" marR="68580" marT="0" marB="0"/>
                </a:tc>
                <a:tc>
                  <a:txBody>
                    <a:bodyPr/>
                    <a:lstStyle/>
                    <a:p>
                      <a:pPr algn="ctr">
                        <a:spcAft>
                          <a:spcPts val="0"/>
                        </a:spcAft>
                      </a:pPr>
                      <a:r>
                        <a:rPr lang="en-US" sz="1000">
                          <a:effectLst/>
                        </a:rPr>
                        <a:t>TOTAL</a:t>
                      </a:r>
                      <a:endParaRPr lang="ro-RO" sz="1200">
                        <a:effectLst/>
                        <a:latin typeface="Times New Roman"/>
                        <a:ea typeface="Times New Roman"/>
                      </a:endParaRPr>
                    </a:p>
                  </a:txBody>
                  <a:tcPr marL="68580" marR="68580" marT="0" marB="0"/>
                </a:tc>
                <a:tc>
                  <a:txBody>
                    <a:bodyPr/>
                    <a:lstStyle/>
                    <a:p>
                      <a:pPr algn="ctr">
                        <a:spcAft>
                          <a:spcPts val="0"/>
                        </a:spcAft>
                      </a:pPr>
                      <a:r>
                        <a:rPr lang="en-US" sz="1000">
                          <a:effectLst/>
                        </a:rPr>
                        <a:t>MASCULIN</a:t>
                      </a:r>
                      <a:endParaRPr lang="ro-RO" sz="1200">
                        <a:effectLst/>
                        <a:latin typeface="Times New Roman"/>
                        <a:ea typeface="Times New Roman"/>
                      </a:endParaRPr>
                    </a:p>
                  </a:txBody>
                  <a:tcPr marL="68580" marR="68580" marT="0" marB="0"/>
                </a:tc>
                <a:tc>
                  <a:txBody>
                    <a:bodyPr/>
                    <a:lstStyle/>
                    <a:p>
                      <a:pPr algn="ctr">
                        <a:spcAft>
                          <a:spcPts val="0"/>
                        </a:spcAft>
                      </a:pPr>
                      <a:r>
                        <a:rPr lang="en-US" sz="1000">
                          <a:effectLst/>
                        </a:rPr>
                        <a:t>FEMININ</a:t>
                      </a:r>
                      <a:endParaRPr lang="ro-RO" sz="1200">
                        <a:effectLst/>
                        <a:latin typeface="Times New Roman"/>
                        <a:ea typeface="Times New Roman"/>
                      </a:endParaRPr>
                    </a:p>
                  </a:txBody>
                  <a:tcPr marL="68580" marR="68580" marT="0" marB="0"/>
                </a:tc>
                <a:tc>
                  <a:txBody>
                    <a:bodyPr/>
                    <a:lstStyle/>
                    <a:p>
                      <a:pPr algn="ctr">
                        <a:spcAft>
                          <a:spcPts val="0"/>
                        </a:spcAft>
                      </a:pPr>
                      <a:r>
                        <a:rPr lang="en-US" sz="1000">
                          <a:effectLst/>
                        </a:rPr>
                        <a:t>URBAN</a:t>
                      </a:r>
                      <a:endParaRPr lang="ro-RO" sz="1200">
                        <a:effectLst/>
                        <a:latin typeface="Times New Roman"/>
                        <a:ea typeface="Times New Roman"/>
                      </a:endParaRPr>
                    </a:p>
                  </a:txBody>
                  <a:tcPr marL="68580" marR="68580" marT="0" marB="0"/>
                </a:tc>
                <a:tc>
                  <a:txBody>
                    <a:bodyPr/>
                    <a:lstStyle/>
                    <a:p>
                      <a:pPr algn="ctr">
                        <a:spcAft>
                          <a:spcPts val="0"/>
                        </a:spcAft>
                      </a:pPr>
                      <a:r>
                        <a:rPr lang="en-US" sz="1000">
                          <a:effectLst/>
                        </a:rPr>
                        <a:t>RURAL</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376042">
                <a:tc>
                  <a:txBody>
                    <a:bodyPr/>
                    <a:lstStyle/>
                    <a:p>
                      <a:pPr>
                        <a:spcAft>
                          <a:spcPts val="0"/>
                        </a:spcAft>
                      </a:pPr>
                      <a:r>
                        <a:rPr lang="en-US" sz="1100">
                          <a:effectLst/>
                        </a:rPr>
                        <a:t>60-64 ani</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0.40</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0.17</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0.59</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0.41</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0.38</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376042">
                <a:tc>
                  <a:txBody>
                    <a:bodyPr/>
                    <a:lstStyle/>
                    <a:p>
                      <a:pPr>
                        <a:spcAft>
                          <a:spcPts val="0"/>
                        </a:spcAft>
                      </a:pPr>
                      <a:r>
                        <a:rPr lang="en-US" sz="1100">
                          <a:effectLst/>
                        </a:rPr>
                        <a:t>65-69 ani</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0.17</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0.19</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0.15</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0.15</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0.19</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376042">
                <a:tc>
                  <a:txBody>
                    <a:bodyPr/>
                    <a:lstStyle/>
                    <a:p>
                      <a:pPr>
                        <a:spcAft>
                          <a:spcPts val="0"/>
                        </a:spcAft>
                      </a:pPr>
                      <a:r>
                        <a:rPr lang="en-US" sz="1100">
                          <a:effectLst/>
                        </a:rPr>
                        <a:t>70-74 ani</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0.32</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0.26</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0.37</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0.42</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0.22</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376042">
                <a:tc>
                  <a:txBody>
                    <a:bodyPr/>
                    <a:lstStyle/>
                    <a:p>
                      <a:pPr>
                        <a:spcAft>
                          <a:spcPts val="0"/>
                        </a:spcAft>
                      </a:pPr>
                      <a:r>
                        <a:rPr lang="en-US" sz="1100">
                          <a:effectLst/>
                        </a:rPr>
                        <a:t>75-79 ani</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0.16</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0.00</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0.26</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0.35</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0.30</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376042">
                <a:tc>
                  <a:txBody>
                    <a:bodyPr/>
                    <a:lstStyle/>
                    <a:p>
                      <a:pPr>
                        <a:spcAft>
                          <a:spcPts val="0"/>
                        </a:spcAft>
                      </a:pPr>
                      <a:r>
                        <a:rPr lang="en-US" sz="1100">
                          <a:effectLst/>
                        </a:rPr>
                        <a:t>80-84 ani</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0.38</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0.00</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0.60</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0.43</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0.35</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6"/>
                  </a:ext>
                </a:extLst>
              </a:tr>
              <a:tr h="376042">
                <a:tc>
                  <a:txBody>
                    <a:bodyPr/>
                    <a:lstStyle/>
                    <a:p>
                      <a:pPr>
                        <a:spcAft>
                          <a:spcPts val="0"/>
                        </a:spcAft>
                      </a:pPr>
                      <a:r>
                        <a:rPr lang="en-US" sz="1100">
                          <a:effectLst/>
                        </a:rPr>
                        <a:t>85+ani</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0.24</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0.00</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0.37</a:t>
                      </a:r>
                      <a:endParaRPr lang="ro-RO" sz="1200">
                        <a:effectLst/>
                        <a:latin typeface="Times New Roman"/>
                        <a:ea typeface="Times New Roman"/>
                      </a:endParaRPr>
                    </a:p>
                  </a:txBody>
                  <a:tcPr marL="68580" marR="68580" marT="0" marB="0"/>
                </a:tc>
                <a:tc>
                  <a:txBody>
                    <a:bodyPr/>
                    <a:lstStyle/>
                    <a:p>
                      <a:pPr algn="r">
                        <a:spcAft>
                          <a:spcPts val="0"/>
                        </a:spcAft>
                      </a:pPr>
                      <a:r>
                        <a:rPr lang="en-US" sz="1100">
                          <a:effectLst/>
                        </a:rPr>
                        <a:t>0.00</a:t>
                      </a:r>
                      <a:endParaRPr lang="ro-RO" sz="1200">
                        <a:effectLst/>
                        <a:latin typeface="Times New Roman"/>
                        <a:ea typeface="Times New Roman"/>
                      </a:endParaRPr>
                    </a:p>
                  </a:txBody>
                  <a:tcPr marL="68580" marR="68580" marT="0" marB="0"/>
                </a:tc>
                <a:tc>
                  <a:txBody>
                    <a:bodyPr/>
                    <a:lstStyle/>
                    <a:p>
                      <a:pPr algn="r">
                        <a:spcAft>
                          <a:spcPts val="0"/>
                        </a:spcAft>
                      </a:pPr>
                      <a:r>
                        <a:rPr lang="en-US" sz="1100" dirty="0">
                          <a:effectLst/>
                        </a:rPr>
                        <a:t>0.00</a:t>
                      </a:r>
                      <a:endParaRPr lang="ro-RO" sz="1200" dirty="0">
                        <a:effectLst/>
                        <a:latin typeface="Times New Roman"/>
                        <a:ea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3" name="Titlu 2"/>
          <p:cNvSpPr>
            <a:spLocks noGrp="1"/>
          </p:cNvSpPr>
          <p:nvPr>
            <p:ph type="title"/>
          </p:nvPr>
        </p:nvSpPr>
        <p:spPr/>
        <p:txBody>
          <a:bodyPr>
            <a:normAutofit fontScale="90000"/>
          </a:bodyPr>
          <a:lstStyle/>
          <a:p>
            <a:pPr algn="ctr"/>
            <a:r>
              <a:rPr lang="vi-VN" sz="1800" dirty="0">
                <a:latin typeface="Times New Roman" pitchFamily="18" charset="0"/>
                <a:cs typeface="Times New Roman" pitchFamily="18" charset="0"/>
              </a:rPr>
              <a:t>Incidența (rate la 100000 loc.) prin tulburări ale dezvoltării psihologice și alte tulburări fără precizare (COD ICD10 - F83-F84, F88-F89), la vârstnici, pe genuri și pe medii, în anul 2020</a:t>
            </a:r>
            <a:br>
              <a:rPr lang="ro-RO" sz="1800" dirty="0">
                <a:latin typeface="Times New Roman" pitchFamily="18" charset="0"/>
                <a:cs typeface="Times New Roman" pitchFamily="18" charset="0"/>
              </a:rPr>
            </a:br>
            <a:r>
              <a:rPr lang="ro-RO" sz="1800" b="0" i="1" dirty="0">
                <a:latin typeface="Times New Roman" pitchFamily="18" charset="0"/>
                <a:cs typeface="Times New Roman" pitchFamily="18" charset="0"/>
              </a:rPr>
              <a:t>Sursa: INSP-CNSISP</a:t>
            </a:r>
          </a:p>
        </p:txBody>
      </p:sp>
    </p:spTree>
    <p:extLst>
      <p:ext uri="{BB962C8B-B14F-4D97-AF65-F5344CB8AC3E}">
        <p14:creationId xmlns:p14="http://schemas.microsoft.com/office/powerpoint/2010/main" val="2962931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p:txBody>
          <a:bodyPr>
            <a:normAutofit/>
          </a:bodyPr>
          <a:lstStyle/>
          <a:p>
            <a:pPr algn="ctr"/>
            <a:r>
              <a:rPr lang="vi-VN" sz="1800" dirty="0">
                <a:latin typeface="Times New Roman" pitchFamily="18" charset="0"/>
                <a:cs typeface="Times New Roman" pitchFamily="18" charset="0"/>
              </a:rPr>
              <a:t>Incidența (rate la 100000 loc.) prin tulburări ale dezvoltării psihologice și alte tulburări fără precizare (COD ICD10 - F83-F84, F88-F89), pe județe, în anul 2020</a:t>
            </a:r>
            <a:br>
              <a:rPr lang="ro-RO" sz="1800" dirty="0">
                <a:latin typeface="Times New Roman" pitchFamily="18" charset="0"/>
                <a:cs typeface="Times New Roman" pitchFamily="18" charset="0"/>
              </a:rPr>
            </a:br>
            <a:r>
              <a:rPr lang="ro-RO" sz="1800" b="0" i="1" dirty="0">
                <a:latin typeface="Times New Roman" pitchFamily="18" charset="0"/>
                <a:cs typeface="Times New Roman" pitchFamily="18" charset="0"/>
              </a:rPr>
              <a:t>Sursa: INSP-CNSISP</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5" y="1341438"/>
            <a:ext cx="5760640"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714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p:txBody>
          <a:bodyPr>
            <a:normAutofit/>
          </a:bodyPr>
          <a:lstStyle/>
          <a:p>
            <a:pPr algn="ctr"/>
            <a:r>
              <a:rPr lang="vi-VN" sz="1800" dirty="0">
                <a:latin typeface="Times New Roman" pitchFamily="18" charset="0"/>
                <a:cs typeface="Times New Roman" pitchFamily="18" charset="0"/>
              </a:rPr>
              <a:t>Incidența demenței vasculare (cod ICD 10 – F01) și a demenței fără precizare (presenilă, senilă, cod ICD 10 – F03) pe genuri, în anul 2020</a:t>
            </a:r>
            <a:br>
              <a:rPr lang="ro-RO" sz="1800" dirty="0">
                <a:latin typeface="Times New Roman" pitchFamily="18" charset="0"/>
                <a:cs typeface="Times New Roman" pitchFamily="18" charset="0"/>
              </a:rPr>
            </a:br>
            <a:r>
              <a:rPr lang="ro-RO" sz="1800" b="0" i="1" dirty="0">
                <a:latin typeface="Times New Roman" pitchFamily="18" charset="0"/>
                <a:cs typeface="Times New Roman" pitchFamily="18" charset="0"/>
              </a:rPr>
              <a:t>Sursa: INSP-CNSISP</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772816"/>
            <a:ext cx="640871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54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a:xfrm>
            <a:off x="457200" y="274638"/>
            <a:ext cx="8229600" cy="850106"/>
          </a:xfrm>
        </p:spPr>
        <p:txBody>
          <a:bodyPr>
            <a:normAutofit fontScale="90000"/>
          </a:bodyPr>
          <a:lstStyle/>
          <a:p>
            <a:pPr algn="ctr"/>
            <a:r>
              <a:rPr lang="vi-VN" sz="1800" dirty="0">
                <a:latin typeface="Times New Roman" pitchFamily="18" charset="0"/>
                <a:cs typeface="Times New Roman" pitchFamily="18" charset="0"/>
              </a:rPr>
              <a:t>Incidența demenței fără precizare (presenilă, senilă, cod ICD 10 – F03) pe județe, în anul 2020</a:t>
            </a:r>
            <a:br>
              <a:rPr lang="ro-RO" sz="1800" dirty="0">
                <a:latin typeface="Times New Roman" pitchFamily="18" charset="0"/>
                <a:cs typeface="Times New Roman" pitchFamily="18" charset="0"/>
              </a:rPr>
            </a:br>
            <a:r>
              <a:rPr lang="ro-RO" sz="1800" b="0" i="1" dirty="0">
                <a:latin typeface="Times New Roman" pitchFamily="18" charset="0"/>
                <a:cs typeface="Times New Roman" pitchFamily="18" charset="0"/>
              </a:rPr>
              <a:t>Sursa: INSP-CNSISP</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7" y="1124744"/>
            <a:ext cx="583264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530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ubstituent conținut 3"/>
          <p:cNvGraphicFramePr>
            <a:graphicFrameLocks noGrp="1"/>
          </p:cNvGraphicFramePr>
          <p:nvPr>
            <p:ph idx="1"/>
            <p:extLst>
              <p:ext uri="{D42A27DB-BD31-4B8C-83A1-F6EECF244321}">
                <p14:modId xmlns:p14="http://schemas.microsoft.com/office/powerpoint/2010/main" val="1400886513"/>
              </p:ext>
            </p:extLst>
          </p:nvPr>
        </p:nvGraphicFramePr>
        <p:xfrm>
          <a:off x="1259634" y="1628798"/>
          <a:ext cx="6912768" cy="4104460"/>
        </p:xfrm>
        <a:graphic>
          <a:graphicData uri="http://schemas.openxmlformats.org/drawingml/2006/table">
            <a:tbl>
              <a:tblPr firstRow="1" firstCol="1" bandRow="1">
                <a:tableStyleId>{5C22544A-7EE6-4342-B048-85BDC9FD1C3A}</a:tableStyleId>
              </a:tblPr>
              <a:tblGrid>
                <a:gridCol w="115212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tblGrid>
              <a:tr h="235151">
                <a:tc>
                  <a:txBody>
                    <a:bodyPr/>
                    <a:lstStyle/>
                    <a:p>
                      <a:pPr algn="ctr">
                        <a:spcAft>
                          <a:spcPts val="0"/>
                        </a:spcAft>
                      </a:pPr>
                      <a:r>
                        <a:rPr lang="ro-RO" sz="1100" dirty="0">
                          <a:effectLst/>
                        </a:rPr>
                        <a:t> </a:t>
                      </a:r>
                      <a:endParaRPr lang="ro-RO" sz="1200" dirty="0">
                        <a:effectLst/>
                        <a:latin typeface="Times New Roman"/>
                        <a:ea typeface="Times New Roman"/>
                      </a:endParaRPr>
                    </a:p>
                  </a:txBody>
                  <a:tcPr marL="68580" marR="68580" marT="0" marB="0"/>
                </a:tc>
                <a:tc gridSpan="5">
                  <a:txBody>
                    <a:bodyPr/>
                    <a:lstStyle/>
                    <a:p>
                      <a:pPr algn="ctr">
                        <a:spcAft>
                          <a:spcPts val="0"/>
                        </a:spcAft>
                      </a:pPr>
                      <a:r>
                        <a:rPr lang="ro-RO" sz="1100">
                          <a:effectLst/>
                        </a:rPr>
                        <a:t>Incidența (rate la 100000 loc.)</a:t>
                      </a:r>
                      <a:endParaRPr lang="ro-RO" sz="1200">
                        <a:effectLst/>
                        <a:latin typeface="Times New Roman"/>
                        <a:ea typeface="Times New Roman"/>
                      </a:endParaRPr>
                    </a:p>
                  </a:txBody>
                  <a:tcPr marL="68580" marR="68580" marT="0" marB="0"/>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10000"/>
                  </a:ext>
                </a:extLst>
              </a:tr>
              <a:tr h="235151">
                <a:tc>
                  <a:txBody>
                    <a:bodyPr/>
                    <a:lstStyle/>
                    <a:p>
                      <a:pPr algn="ctr">
                        <a:spcAft>
                          <a:spcPts val="0"/>
                        </a:spcAft>
                      </a:pPr>
                      <a:r>
                        <a:rPr lang="ro-RO" sz="1100">
                          <a:effectLst/>
                        </a:rPr>
                        <a:t> </a:t>
                      </a:r>
                      <a:endParaRPr lang="ro-RO" sz="1200">
                        <a:effectLst/>
                        <a:latin typeface="Times New Roman"/>
                        <a:ea typeface="Times New Roman"/>
                      </a:endParaRPr>
                    </a:p>
                  </a:txBody>
                  <a:tcPr marL="68580" marR="68580" marT="0" marB="0"/>
                </a:tc>
                <a:tc>
                  <a:txBody>
                    <a:bodyPr/>
                    <a:lstStyle/>
                    <a:p>
                      <a:pPr algn="ctr">
                        <a:spcAft>
                          <a:spcPts val="0"/>
                        </a:spcAft>
                      </a:pPr>
                      <a:r>
                        <a:rPr lang="en-US" sz="1000" b="1" dirty="0">
                          <a:effectLst/>
                        </a:rPr>
                        <a:t>TOTAL</a:t>
                      </a:r>
                      <a:endParaRPr lang="ro-RO" sz="1200" b="1" dirty="0">
                        <a:effectLst/>
                        <a:latin typeface="Times New Roman"/>
                        <a:ea typeface="Times New Roman"/>
                      </a:endParaRPr>
                    </a:p>
                  </a:txBody>
                  <a:tcPr marL="68580" marR="68580" marT="0" marB="0"/>
                </a:tc>
                <a:tc>
                  <a:txBody>
                    <a:bodyPr/>
                    <a:lstStyle/>
                    <a:p>
                      <a:pPr algn="ctr">
                        <a:spcAft>
                          <a:spcPts val="0"/>
                        </a:spcAft>
                      </a:pPr>
                      <a:r>
                        <a:rPr lang="en-US" sz="1000" b="1" dirty="0">
                          <a:effectLst/>
                        </a:rPr>
                        <a:t>MASCULIN</a:t>
                      </a:r>
                      <a:endParaRPr lang="ro-RO" sz="1200" b="1" dirty="0">
                        <a:effectLst/>
                        <a:latin typeface="Times New Roman"/>
                        <a:ea typeface="Times New Roman"/>
                      </a:endParaRPr>
                    </a:p>
                  </a:txBody>
                  <a:tcPr marL="68580" marR="68580" marT="0" marB="0"/>
                </a:tc>
                <a:tc>
                  <a:txBody>
                    <a:bodyPr/>
                    <a:lstStyle/>
                    <a:p>
                      <a:pPr algn="ctr">
                        <a:spcAft>
                          <a:spcPts val="0"/>
                        </a:spcAft>
                      </a:pPr>
                      <a:r>
                        <a:rPr lang="en-US" sz="1000" b="1" dirty="0">
                          <a:effectLst/>
                        </a:rPr>
                        <a:t>FEMININ</a:t>
                      </a:r>
                      <a:endParaRPr lang="ro-RO" sz="1200" b="1" dirty="0">
                        <a:effectLst/>
                        <a:latin typeface="Times New Roman"/>
                        <a:ea typeface="Times New Roman"/>
                      </a:endParaRPr>
                    </a:p>
                  </a:txBody>
                  <a:tcPr marL="68580" marR="68580" marT="0" marB="0"/>
                </a:tc>
                <a:tc>
                  <a:txBody>
                    <a:bodyPr/>
                    <a:lstStyle/>
                    <a:p>
                      <a:pPr algn="ctr">
                        <a:spcAft>
                          <a:spcPts val="0"/>
                        </a:spcAft>
                      </a:pPr>
                      <a:r>
                        <a:rPr lang="en-US" sz="1000" b="1" dirty="0">
                          <a:effectLst/>
                        </a:rPr>
                        <a:t>URBAN</a:t>
                      </a:r>
                      <a:endParaRPr lang="ro-RO" sz="1200" b="1" dirty="0">
                        <a:effectLst/>
                        <a:latin typeface="Times New Roman"/>
                        <a:ea typeface="Times New Roman"/>
                      </a:endParaRPr>
                    </a:p>
                  </a:txBody>
                  <a:tcPr marL="68580" marR="68580" marT="0" marB="0"/>
                </a:tc>
                <a:tc>
                  <a:txBody>
                    <a:bodyPr/>
                    <a:lstStyle/>
                    <a:p>
                      <a:pPr algn="ctr">
                        <a:spcAft>
                          <a:spcPts val="0"/>
                        </a:spcAft>
                      </a:pPr>
                      <a:r>
                        <a:rPr lang="en-US" sz="1000" b="1" dirty="0">
                          <a:effectLst/>
                        </a:rPr>
                        <a:t>RURAL</a:t>
                      </a:r>
                      <a:endParaRPr lang="ro-RO" sz="1200" b="1"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213774">
                <a:tc>
                  <a:txBody>
                    <a:bodyPr/>
                    <a:lstStyle/>
                    <a:p>
                      <a:pPr>
                        <a:spcAft>
                          <a:spcPts val="0"/>
                        </a:spcAft>
                      </a:pPr>
                      <a:r>
                        <a:rPr lang="en-US" sz="1000">
                          <a:effectLst/>
                        </a:rPr>
                        <a:t>TOTAL</a:t>
                      </a:r>
                      <a:endParaRPr lang="ro-RO" sz="1200">
                        <a:effectLst/>
                        <a:latin typeface="Times New Roman"/>
                        <a:ea typeface="Times New Roman"/>
                      </a:endParaRPr>
                    </a:p>
                  </a:txBody>
                  <a:tcPr marL="68580" marR="68580" marT="0" marB="0"/>
                </a:tc>
                <a:tc>
                  <a:txBody>
                    <a:bodyPr/>
                    <a:lstStyle/>
                    <a:p>
                      <a:pPr algn="r">
                        <a:spcAft>
                          <a:spcPts val="0"/>
                        </a:spcAft>
                      </a:pPr>
                      <a:r>
                        <a:rPr lang="en-US" sz="1000" b="1" dirty="0">
                          <a:effectLst/>
                        </a:rPr>
                        <a:t>0.55</a:t>
                      </a:r>
                      <a:endParaRPr lang="ro-RO" sz="1200" b="1" dirty="0">
                        <a:effectLst/>
                        <a:latin typeface="Times New Roman"/>
                        <a:ea typeface="Times New Roman"/>
                      </a:endParaRPr>
                    </a:p>
                  </a:txBody>
                  <a:tcPr marL="68580" marR="68580" marT="0" marB="0"/>
                </a:tc>
                <a:tc>
                  <a:txBody>
                    <a:bodyPr/>
                    <a:lstStyle/>
                    <a:p>
                      <a:pPr algn="r">
                        <a:spcAft>
                          <a:spcPts val="0"/>
                        </a:spcAft>
                      </a:pPr>
                      <a:r>
                        <a:rPr lang="en-US" sz="1000" b="1" dirty="0">
                          <a:effectLst/>
                        </a:rPr>
                        <a:t>0.87</a:t>
                      </a:r>
                      <a:endParaRPr lang="ro-RO" sz="1200" b="1" dirty="0">
                        <a:effectLst/>
                        <a:latin typeface="Times New Roman"/>
                        <a:ea typeface="Times New Roman"/>
                      </a:endParaRPr>
                    </a:p>
                  </a:txBody>
                  <a:tcPr marL="68580" marR="68580" marT="0" marB="0"/>
                </a:tc>
                <a:tc>
                  <a:txBody>
                    <a:bodyPr/>
                    <a:lstStyle/>
                    <a:p>
                      <a:pPr algn="r">
                        <a:spcAft>
                          <a:spcPts val="0"/>
                        </a:spcAft>
                      </a:pPr>
                      <a:r>
                        <a:rPr lang="en-US" sz="1000" b="1" dirty="0">
                          <a:effectLst/>
                        </a:rPr>
                        <a:t>0.23</a:t>
                      </a:r>
                      <a:endParaRPr lang="ro-RO" sz="1200" b="1" dirty="0">
                        <a:effectLst/>
                        <a:latin typeface="Times New Roman"/>
                        <a:ea typeface="Times New Roman"/>
                      </a:endParaRPr>
                    </a:p>
                  </a:txBody>
                  <a:tcPr marL="68580" marR="68580" marT="0" marB="0"/>
                </a:tc>
                <a:tc>
                  <a:txBody>
                    <a:bodyPr/>
                    <a:lstStyle/>
                    <a:p>
                      <a:pPr algn="r">
                        <a:spcAft>
                          <a:spcPts val="0"/>
                        </a:spcAft>
                      </a:pPr>
                      <a:r>
                        <a:rPr lang="en-US" sz="1000" b="1" dirty="0">
                          <a:effectLst/>
                        </a:rPr>
                        <a:t>0.74</a:t>
                      </a:r>
                      <a:endParaRPr lang="ro-RO" sz="1200" b="1" dirty="0">
                        <a:effectLst/>
                        <a:latin typeface="Times New Roman"/>
                        <a:ea typeface="Times New Roman"/>
                      </a:endParaRPr>
                    </a:p>
                  </a:txBody>
                  <a:tcPr marL="68580" marR="68580" marT="0" marB="0"/>
                </a:tc>
                <a:tc>
                  <a:txBody>
                    <a:bodyPr/>
                    <a:lstStyle/>
                    <a:p>
                      <a:pPr algn="r">
                        <a:spcAft>
                          <a:spcPts val="0"/>
                        </a:spcAft>
                      </a:pPr>
                      <a:r>
                        <a:rPr lang="en-US" sz="1000" b="1" dirty="0">
                          <a:effectLst/>
                        </a:rPr>
                        <a:t>0.32</a:t>
                      </a:r>
                      <a:endParaRPr lang="ro-RO" sz="1200" b="1"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213774">
                <a:tc>
                  <a:txBody>
                    <a:bodyPr/>
                    <a:lstStyle/>
                    <a:p>
                      <a:pPr>
                        <a:spcAft>
                          <a:spcPts val="0"/>
                        </a:spcAft>
                      </a:pPr>
                      <a:r>
                        <a:rPr lang="en-US" sz="1000">
                          <a:effectLst/>
                        </a:rPr>
                        <a:t> 10-14 ani</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0.19</a:t>
                      </a:r>
                      <a:endParaRPr lang="ro-RO" sz="1200">
                        <a:effectLst/>
                        <a:latin typeface="Times New Roman"/>
                        <a:ea typeface="Times New Roman"/>
                      </a:endParaRPr>
                    </a:p>
                  </a:txBody>
                  <a:tcPr marL="68580" marR="68580" marT="0" marB="0"/>
                </a:tc>
                <a:tc>
                  <a:txBody>
                    <a:bodyPr/>
                    <a:lstStyle/>
                    <a:p>
                      <a:pPr algn="r">
                        <a:spcAft>
                          <a:spcPts val="0"/>
                        </a:spcAft>
                      </a:pPr>
                      <a:r>
                        <a:rPr lang="en-US" sz="1000" dirty="0">
                          <a:effectLst/>
                        </a:rPr>
                        <a:t>0.18</a:t>
                      </a:r>
                      <a:endParaRPr lang="ro-RO" sz="1200" dirty="0">
                        <a:effectLst/>
                        <a:latin typeface="Times New Roman"/>
                        <a:ea typeface="Times New Roman"/>
                      </a:endParaRPr>
                    </a:p>
                  </a:txBody>
                  <a:tcPr marL="68580" marR="68580" marT="0" marB="0"/>
                </a:tc>
                <a:tc>
                  <a:txBody>
                    <a:bodyPr/>
                    <a:lstStyle/>
                    <a:p>
                      <a:pPr algn="r">
                        <a:spcAft>
                          <a:spcPts val="0"/>
                        </a:spcAft>
                      </a:pPr>
                      <a:r>
                        <a:rPr lang="en-US" sz="1000" dirty="0">
                          <a:effectLst/>
                        </a:rPr>
                        <a:t>0.19</a:t>
                      </a:r>
                      <a:endParaRPr lang="ro-RO" sz="1200" dirty="0">
                        <a:effectLst/>
                        <a:latin typeface="Times New Roman"/>
                        <a:ea typeface="Times New Roman"/>
                      </a:endParaRPr>
                    </a:p>
                  </a:txBody>
                  <a:tcPr marL="68580" marR="68580" marT="0" marB="0"/>
                </a:tc>
                <a:tc>
                  <a:txBody>
                    <a:bodyPr/>
                    <a:lstStyle/>
                    <a:p>
                      <a:pPr algn="r">
                        <a:spcAft>
                          <a:spcPts val="0"/>
                        </a:spcAft>
                      </a:pPr>
                      <a:r>
                        <a:rPr lang="en-US" sz="1000">
                          <a:effectLst/>
                        </a:rPr>
                        <a:t>0.38</a:t>
                      </a:r>
                      <a:endParaRPr lang="ro-RO" sz="1200">
                        <a:effectLst/>
                        <a:latin typeface="Times New Roman"/>
                        <a:ea typeface="Times New Roman"/>
                      </a:endParaRPr>
                    </a:p>
                  </a:txBody>
                  <a:tcPr marL="68580" marR="68580" marT="0" marB="0"/>
                </a:tc>
                <a:tc>
                  <a:txBody>
                    <a:bodyPr/>
                    <a:lstStyle/>
                    <a:p>
                      <a:pPr algn="r">
                        <a:spcAft>
                          <a:spcPts val="0"/>
                        </a:spcAft>
                      </a:pPr>
                      <a:r>
                        <a:rPr lang="en-US" sz="1000" dirty="0">
                          <a:effectLst/>
                        </a:rPr>
                        <a:t>0.00</a:t>
                      </a:r>
                      <a:endParaRPr lang="ro-RO" sz="12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213774">
                <a:tc>
                  <a:txBody>
                    <a:bodyPr/>
                    <a:lstStyle/>
                    <a:p>
                      <a:pPr>
                        <a:spcAft>
                          <a:spcPts val="0"/>
                        </a:spcAft>
                      </a:pPr>
                      <a:r>
                        <a:rPr lang="en-US" sz="1000">
                          <a:effectLst/>
                        </a:rPr>
                        <a:t>15-19 ani</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1.37</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1.89</a:t>
                      </a:r>
                      <a:endParaRPr lang="ro-RO" sz="1200">
                        <a:effectLst/>
                        <a:latin typeface="Times New Roman"/>
                        <a:ea typeface="Times New Roman"/>
                      </a:endParaRPr>
                    </a:p>
                  </a:txBody>
                  <a:tcPr marL="68580" marR="68580" marT="0" marB="0"/>
                </a:tc>
                <a:tc>
                  <a:txBody>
                    <a:bodyPr/>
                    <a:lstStyle/>
                    <a:p>
                      <a:pPr algn="r">
                        <a:spcAft>
                          <a:spcPts val="0"/>
                        </a:spcAft>
                      </a:pPr>
                      <a:r>
                        <a:rPr lang="en-US" sz="1000" dirty="0">
                          <a:effectLst/>
                        </a:rPr>
                        <a:t>0.81</a:t>
                      </a:r>
                      <a:endParaRPr lang="ro-RO" sz="1200" dirty="0">
                        <a:effectLst/>
                        <a:latin typeface="Times New Roman"/>
                        <a:ea typeface="Times New Roman"/>
                      </a:endParaRPr>
                    </a:p>
                  </a:txBody>
                  <a:tcPr marL="68580" marR="68580" marT="0" marB="0"/>
                </a:tc>
                <a:tc>
                  <a:txBody>
                    <a:bodyPr/>
                    <a:lstStyle/>
                    <a:p>
                      <a:pPr algn="r">
                        <a:spcAft>
                          <a:spcPts val="0"/>
                        </a:spcAft>
                      </a:pPr>
                      <a:r>
                        <a:rPr lang="en-US" sz="1000" dirty="0">
                          <a:effectLst/>
                        </a:rPr>
                        <a:t>2.32</a:t>
                      </a:r>
                      <a:endParaRPr lang="ro-RO" sz="1200" dirty="0">
                        <a:effectLst/>
                        <a:latin typeface="Times New Roman"/>
                        <a:ea typeface="Times New Roman"/>
                      </a:endParaRPr>
                    </a:p>
                  </a:txBody>
                  <a:tcPr marL="68580" marR="68580" marT="0" marB="0"/>
                </a:tc>
                <a:tc>
                  <a:txBody>
                    <a:bodyPr/>
                    <a:lstStyle/>
                    <a:p>
                      <a:pPr algn="r">
                        <a:spcAft>
                          <a:spcPts val="0"/>
                        </a:spcAft>
                      </a:pPr>
                      <a:r>
                        <a:rPr lang="en-US" sz="1000" dirty="0">
                          <a:effectLst/>
                        </a:rPr>
                        <a:t>0.55</a:t>
                      </a:r>
                      <a:endParaRPr lang="ro-RO" sz="1200"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r h="213774">
                <a:tc>
                  <a:txBody>
                    <a:bodyPr/>
                    <a:lstStyle/>
                    <a:p>
                      <a:pPr>
                        <a:spcAft>
                          <a:spcPts val="0"/>
                        </a:spcAft>
                      </a:pPr>
                      <a:r>
                        <a:rPr lang="en-US" sz="1000">
                          <a:effectLst/>
                        </a:rPr>
                        <a:t>20-24 ani</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2.69</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4.85</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0.41</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3.42</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2.06</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213774">
                <a:tc>
                  <a:txBody>
                    <a:bodyPr/>
                    <a:lstStyle/>
                    <a:p>
                      <a:pPr>
                        <a:spcAft>
                          <a:spcPts val="0"/>
                        </a:spcAft>
                      </a:pPr>
                      <a:r>
                        <a:rPr lang="en-US" sz="1000">
                          <a:effectLst/>
                        </a:rPr>
                        <a:t>25-29 ani</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0.78</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1.49</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0.00</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0.89</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0.64</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6"/>
                  </a:ext>
                </a:extLst>
              </a:tr>
              <a:tr h="213774">
                <a:tc>
                  <a:txBody>
                    <a:bodyPr/>
                    <a:lstStyle/>
                    <a:p>
                      <a:pPr>
                        <a:spcAft>
                          <a:spcPts val="0"/>
                        </a:spcAft>
                      </a:pPr>
                      <a:r>
                        <a:rPr lang="en-US" sz="1000">
                          <a:effectLst/>
                        </a:rPr>
                        <a:t>30-34 ani</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0.59</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0.85</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0.31</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0.98</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0.00</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7"/>
                  </a:ext>
                </a:extLst>
              </a:tr>
              <a:tr h="213774">
                <a:tc>
                  <a:txBody>
                    <a:bodyPr/>
                    <a:lstStyle/>
                    <a:p>
                      <a:pPr>
                        <a:spcAft>
                          <a:spcPts val="0"/>
                        </a:spcAft>
                      </a:pPr>
                      <a:r>
                        <a:rPr lang="en-US" sz="1000">
                          <a:effectLst/>
                        </a:rPr>
                        <a:t>35-39 ani</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1.53</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2.22</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0.79</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2.19</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0.56</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8"/>
                  </a:ext>
                </a:extLst>
              </a:tr>
              <a:tr h="213774">
                <a:tc>
                  <a:txBody>
                    <a:bodyPr/>
                    <a:lstStyle/>
                    <a:p>
                      <a:pPr>
                        <a:spcAft>
                          <a:spcPts val="0"/>
                        </a:spcAft>
                      </a:pPr>
                      <a:r>
                        <a:rPr lang="en-US" sz="1000">
                          <a:effectLst/>
                        </a:rPr>
                        <a:t>40-44 ani</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0.33</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0.26</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0.40</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0.35</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0.30</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09"/>
                  </a:ext>
                </a:extLst>
              </a:tr>
              <a:tr h="213774">
                <a:tc>
                  <a:txBody>
                    <a:bodyPr/>
                    <a:lstStyle/>
                    <a:p>
                      <a:pPr>
                        <a:spcAft>
                          <a:spcPts val="0"/>
                        </a:spcAft>
                      </a:pPr>
                      <a:r>
                        <a:rPr lang="en-US" sz="1000">
                          <a:effectLst/>
                        </a:rPr>
                        <a:t>45-49 ani</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0.20</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0.39</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0.00</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0.25</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0.14</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10"/>
                  </a:ext>
                </a:extLst>
              </a:tr>
              <a:tr h="213774">
                <a:tc>
                  <a:txBody>
                    <a:bodyPr/>
                    <a:lstStyle/>
                    <a:p>
                      <a:pPr>
                        <a:spcAft>
                          <a:spcPts val="0"/>
                        </a:spcAft>
                      </a:pPr>
                      <a:r>
                        <a:rPr lang="en-US" sz="1000">
                          <a:effectLst/>
                        </a:rPr>
                        <a:t>50-54 ani</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0.07</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0.13</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0.00</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0.00</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0.15</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11"/>
                  </a:ext>
                </a:extLst>
              </a:tr>
              <a:tr h="213774">
                <a:tc>
                  <a:txBody>
                    <a:bodyPr/>
                    <a:lstStyle/>
                    <a:p>
                      <a:pPr>
                        <a:spcAft>
                          <a:spcPts val="0"/>
                        </a:spcAft>
                      </a:pPr>
                      <a:r>
                        <a:rPr lang="en-US" sz="1000">
                          <a:effectLst/>
                        </a:rPr>
                        <a:t>55-59 ani</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0.19</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0.00</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0.38</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0.34</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0.00</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12"/>
                  </a:ext>
                </a:extLst>
              </a:tr>
              <a:tr h="213774">
                <a:tc>
                  <a:txBody>
                    <a:bodyPr/>
                    <a:lstStyle/>
                    <a:p>
                      <a:pPr>
                        <a:spcAft>
                          <a:spcPts val="0"/>
                        </a:spcAft>
                      </a:pPr>
                      <a:r>
                        <a:rPr lang="en-US" sz="1000">
                          <a:effectLst/>
                        </a:rPr>
                        <a:t>60-64 ani</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0.40</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0.51</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0.30</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0.41</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0.38</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13"/>
                  </a:ext>
                </a:extLst>
              </a:tr>
              <a:tr h="213774">
                <a:tc>
                  <a:txBody>
                    <a:bodyPr/>
                    <a:lstStyle/>
                    <a:p>
                      <a:pPr>
                        <a:spcAft>
                          <a:spcPts val="0"/>
                        </a:spcAft>
                      </a:pPr>
                      <a:r>
                        <a:rPr lang="en-US" sz="1000">
                          <a:effectLst/>
                        </a:rPr>
                        <a:t>65-69 ani</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0.50</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0.93</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0.15</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0.73</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0.19</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14"/>
                  </a:ext>
                </a:extLst>
              </a:tr>
              <a:tr h="213774">
                <a:tc>
                  <a:txBody>
                    <a:bodyPr/>
                    <a:lstStyle/>
                    <a:p>
                      <a:pPr>
                        <a:spcAft>
                          <a:spcPts val="0"/>
                        </a:spcAft>
                      </a:pPr>
                      <a:r>
                        <a:rPr lang="en-US" sz="1000">
                          <a:effectLst/>
                        </a:rPr>
                        <a:t>70-74 ani</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0.11</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0.26</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0.00</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0.00</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0.22</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15"/>
                  </a:ext>
                </a:extLst>
              </a:tr>
              <a:tr h="213774">
                <a:tc>
                  <a:txBody>
                    <a:bodyPr/>
                    <a:lstStyle/>
                    <a:p>
                      <a:pPr>
                        <a:spcAft>
                          <a:spcPts val="0"/>
                        </a:spcAft>
                      </a:pPr>
                      <a:r>
                        <a:rPr lang="en-US" sz="1000">
                          <a:effectLst/>
                        </a:rPr>
                        <a:t>75-79 ani</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0.16</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0.41</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0.00</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0.35</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0.00</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16"/>
                  </a:ext>
                </a:extLst>
              </a:tr>
              <a:tr h="213774">
                <a:tc>
                  <a:txBody>
                    <a:bodyPr/>
                    <a:lstStyle/>
                    <a:p>
                      <a:pPr>
                        <a:spcAft>
                          <a:spcPts val="0"/>
                        </a:spcAft>
                      </a:pPr>
                      <a:r>
                        <a:rPr lang="en-US" sz="1000">
                          <a:effectLst/>
                        </a:rPr>
                        <a:t>80-84 ani</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0.19</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0.54</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0.00</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0.43</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0.00</a:t>
                      </a:r>
                      <a:endParaRPr lang="ro-RO" sz="1200">
                        <a:effectLst/>
                        <a:latin typeface="Times New Roman"/>
                        <a:ea typeface="Times New Roman"/>
                      </a:endParaRPr>
                    </a:p>
                  </a:txBody>
                  <a:tcPr marL="68580" marR="68580" marT="0" marB="0"/>
                </a:tc>
                <a:extLst>
                  <a:ext uri="{0D108BD9-81ED-4DB2-BD59-A6C34878D82A}">
                    <a16:rowId xmlns:a16="http://schemas.microsoft.com/office/drawing/2014/main" val="10017"/>
                  </a:ext>
                </a:extLst>
              </a:tr>
              <a:tr h="213774">
                <a:tc>
                  <a:txBody>
                    <a:bodyPr/>
                    <a:lstStyle/>
                    <a:p>
                      <a:pPr>
                        <a:spcAft>
                          <a:spcPts val="0"/>
                        </a:spcAft>
                      </a:pPr>
                      <a:r>
                        <a:rPr lang="en-US" sz="1000">
                          <a:effectLst/>
                        </a:rPr>
                        <a:t>85+ani</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0.24</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0.00</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0.37</a:t>
                      </a:r>
                      <a:endParaRPr lang="ro-RO" sz="1200">
                        <a:effectLst/>
                        <a:latin typeface="Times New Roman"/>
                        <a:ea typeface="Times New Roman"/>
                      </a:endParaRPr>
                    </a:p>
                  </a:txBody>
                  <a:tcPr marL="68580" marR="68580" marT="0" marB="0"/>
                </a:tc>
                <a:tc>
                  <a:txBody>
                    <a:bodyPr/>
                    <a:lstStyle/>
                    <a:p>
                      <a:pPr algn="r">
                        <a:spcAft>
                          <a:spcPts val="0"/>
                        </a:spcAft>
                      </a:pPr>
                      <a:r>
                        <a:rPr lang="en-US" sz="1000">
                          <a:effectLst/>
                        </a:rPr>
                        <a:t>0.57</a:t>
                      </a:r>
                      <a:endParaRPr lang="ro-RO" sz="1200">
                        <a:effectLst/>
                        <a:latin typeface="Times New Roman"/>
                        <a:ea typeface="Times New Roman"/>
                      </a:endParaRPr>
                    </a:p>
                  </a:txBody>
                  <a:tcPr marL="68580" marR="68580" marT="0" marB="0"/>
                </a:tc>
                <a:tc>
                  <a:txBody>
                    <a:bodyPr/>
                    <a:lstStyle/>
                    <a:p>
                      <a:pPr algn="r">
                        <a:spcAft>
                          <a:spcPts val="0"/>
                        </a:spcAft>
                      </a:pPr>
                      <a:r>
                        <a:rPr lang="en-US" sz="1000" dirty="0">
                          <a:effectLst/>
                        </a:rPr>
                        <a:t>0.00</a:t>
                      </a:r>
                      <a:endParaRPr lang="ro-RO" sz="1200" dirty="0">
                        <a:effectLst/>
                        <a:latin typeface="Times New Roman"/>
                        <a:ea typeface="Times New Roman"/>
                      </a:endParaRPr>
                    </a:p>
                  </a:txBody>
                  <a:tcPr marL="68580" marR="68580" marT="0" marB="0"/>
                </a:tc>
                <a:extLst>
                  <a:ext uri="{0D108BD9-81ED-4DB2-BD59-A6C34878D82A}">
                    <a16:rowId xmlns:a16="http://schemas.microsoft.com/office/drawing/2014/main" val="10018"/>
                  </a:ext>
                </a:extLst>
              </a:tr>
            </a:tbl>
          </a:graphicData>
        </a:graphic>
      </p:graphicFrame>
      <p:sp>
        <p:nvSpPr>
          <p:cNvPr id="3" name="Titlu 2"/>
          <p:cNvSpPr>
            <a:spLocks noGrp="1"/>
          </p:cNvSpPr>
          <p:nvPr>
            <p:ph type="title"/>
          </p:nvPr>
        </p:nvSpPr>
        <p:spPr/>
        <p:txBody>
          <a:bodyPr>
            <a:normAutofit fontScale="90000"/>
          </a:bodyPr>
          <a:lstStyle/>
          <a:p>
            <a:pPr algn="ctr"/>
            <a:r>
              <a:rPr lang="vi-VN" sz="1800" dirty="0">
                <a:latin typeface="Times New Roman" pitchFamily="18" charset="0"/>
                <a:cs typeface="Times New Roman" pitchFamily="18" charset="0"/>
              </a:rPr>
              <a:t>Incidența (rate la 100000 loc.) prin tulburări mentale și de comportament, legate de consumul de opiacee și derivate (COD ICD 10 - F11, F12, F14, F16), pe grupe de vârstă, genuri și medii, în anul 2020</a:t>
            </a:r>
            <a:br>
              <a:rPr lang="ro-RO" sz="1800" dirty="0">
                <a:latin typeface="Times New Roman" pitchFamily="18" charset="0"/>
                <a:cs typeface="Times New Roman" pitchFamily="18" charset="0"/>
              </a:rPr>
            </a:br>
            <a:r>
              <a:rPr lang="ro-RO" sz="1800" b="0" i="1" dirty="0">
                <a:latin typeface="Times New Roman" pitchFamily="18" charset="0"/>
                <a:cs typeface="Times New Roman" pitchFamily="18" charset="0"/>
              </a:rPr>
              <a:t>Sursa: INSP-CNSISP</a:t>
            </a:r>
          </a:p>
        </p:txBody>
      </p:sp>
    </p:spTree>
    <p:extLst>
      <p:ext uri="{BB962C8B-B14F-4D97-AF65-F5344CB8AC3E}">
        <p14:creationId xmlns:p14="http://schemas.microsoft.com/office/powerpoint/2010/main" val="323072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1547664" y="1484784"/>
            <a:ext cx="5616624" cy="5035103"/>
          </a:xfrm>
        </p:spPr>
        <p:txBody>
          <a:bodyPr>
            <a:normAutofit/>
          </a:bodyPr>
          <a:lstStyle/>
          <a:p>
            <a:pPr algn="ctr" eaLnBrk="1" hangingPunct="1">
              <a:buClrTx/>
              <a:buSzPct val="100000"/>
              <a:buFont typeface="Wingdings" pitchFamily="2" charset="2"/>
              <a:buChar char="Ø"/>
            </a:pPr>
            <a:r>
              <a:rPr lang="ro-RO" sz="1800" dirty="0">
                <a:solidFill>
                  <a:schemeClr val="tx1"/>
                </a:solidFill>
                <a:latin typeface="Calibri" pitchFamily="34" charset="0"/>
                <a:cs typeface="Calibri" pitchFamily="34" charset="0"/>
              </a:rPr>
              <a:t>Introducere </a:t>
            </a:r>
          </a:p>
          <a:p>
            <a:pPr algn="ctr" eaLnBrk="1" hangingPunct="1">
              <a:buClrTx/>
              <a:buSzPct val="100000"/>
              <a:buFont typeface="Wingdings" pitchFamily="2" charset="2"/>
              <a:buChar char="Ø"/>
            </a:pPr>
            <a:r>
              <a:rPr lang="ro-RO" sz="1800" dirty="0">
                <a:solidFill>
                  <a:schemeClr val="tx1"/>
                </a:solidFill>
                <a:latin typeface="Calibri" pitchFamily="34" charset="0"/>
                <a:cs typeface="Calibri" pitchFamily="34" charset="0"/>
              </a:rPr>
              <a:t>Tema campaniei</a:t>
            </a:r>
          </a:p>
          <a:p>
            <a:pPr algn="ctr" eaLnBrk="1" hangingPunct="1">
              <a:buClrTx/>
              <a:buSzPct val="100000"/>
              <a:buFont typeface="Wingdings" pitchFamily="2" charset="2"/>
              <a:buChar char="Ø"/>
            </a:pPr>
            <a:r>
              <a:rPr lang="ro-RO" sz="1800" dirty="0">
                <a:solidFill>
                  <a:schemeClr val="tx1"/>
                </a:solidFill>
                <a:latin typeface="Calibri" pitchFamily="34" charset="0"/>
                <a:cs typeface="Calibri" pitchFamily="34" charset="0"/>
              </a:rPr>
              <a:t>Scopul campaniei</a:t>
            </a:r>
          </a:p>
          <a:p>
            <a:pPr algn="ctr" eaLnBrk="1" hangingPunct="1">
              <a:buClrTx/>
              <a:buSzPct val="100000"/>
              <a:buFont typeface="Wingdings" pitchFamily="2" charset="2"/>
              <a:buChar char="Ø"/>
            </a:pPr>
            <a:r>
              <a:rPr lang="ro-RO" sz="1800" dirty="0">
                <a:solidFill>
                  <a:schemeClr val="tx1"/>
                </a:solidFill>
                <a:latin typeface="Calibri" pitchFamily="34" charset="0"/>
                <a:cs typeface="Calibri" pitchFamily="34" charset="0"/>
              </a:rPr>
              <a:t>Obiectivele campaniei</a:t>
            </a:r>
          </a:p>
          <a:p>
            <a:pPr algn="ctr">
              <a:buClrTx/>
              <a:buSzPct val="100000"/>
              <a:buFont typeface="Wingdings" pitchFamily="2" charset="2"/>
              <a:buChar char="Ø"/>
            </a:pPr>
            <a:r>
              <a:rPr lang="ro-RO" sz="1800" dirty="0">
                <a:solidFill>
                  <a:schemeClr val="tx1"/>
                </a:solidFill>
                <a:latin typeface="Calibri" pitchFamily="34" charset="0"/>
                <a:cs typeface="Calibri" pitchFamily="34" charset="0"/>
              </a:rPr>
              <a:t>Perioada de derulare a campaniei</a:t>
            </a:r>
          </a:p>
          <a:p>
            <a:pPr algn="ctr">
              <a:buClrTx/>
              <a:buSzPct val="100000"/>
              <a:buFont typeface="Wingdings" pitchFamily="2" charset="2"/>
              <a:buChar char="Ø"/>
            </a:pPr>
            <a:r>
              <a:rPr lang="ro-RO" sz="1800" dirty="0">
                <a:solidFill>
                  <a:schemeClr val="tx1"/>
                </a:solidFill>
                <a:latin typeface="Calibri" pitchFamily="34" charset="0"/>
                <a:cs typeface="Calibri" pitchFamily="34" charset="0"/>
              </a:rPr>
              <a:t>Sloganul campaniei</a:t>
            </a:r>
          </a:p>
          <a:p>
            <a:pPr algn="ctr">
              <a:buClrTx/>
              <a:buSzPct val="100000"/>
              <a:buFont typeface="Wingdings" pitchFamily="2" charset="2"/>
              <a:buChar char="Ø"/>
            </a:pPr>
            <a:r>
              <a:rPr lang="ro-RO" sz="1800" dirty="0">
                <a:solidFill>
                  <a:schemeClr val="tx1"/>
                </a:solidFill>
                <a:latin typeface="Calibri" pitchFamily="34" charset="0"/>
                <a:cs typeface="Calibri" pitchFamily="34" charset="0"/>
              </a:rPr>
              <a:t>Mesaje principalele ale campaniei</a:t>
            </a:r>
          </a:p>
          <a:p>
            <a:pPr algn="ctr" eaLnBrk="1" hangingPunct="1">
              <a:buClrTx/>
              <a:buSzPct val="100000"/>
              <a:buFont typeface="Wingdings" pitchFamily="2" charset="2"/>
              <a:buChar char="Ø"/>
            </a:pPr>
            <a:r>
              <a:rPr lang="ro-RO" sz="1800" dirty="0">
                <a:solidFill>
                  <a:schemeClr val="tx1"/>
                </a:solidFill>
                <a:latin typeface="Calibri" pitchFamily="34" charset="0"/>
                <a:cs typeface="Calibri" pitchFamily="34" charset="0"/>
              </a:rPr>
              <a:t>Grupuri țintă</a:t>
            </a:r>
          </a:p>
          <a:p>
            <a:pPr algn="ctr" eaLnBrk="1" hangingPunct="1">
              <a:buClrTx/>
              <a:buSzPct val="100000"/>
              <a:buFont typeface="Wingdings" pitchFamily="2" charset="2"/>
              <a:buChar char="Ø"/>
            </a:pPr>
            <a:r>
              <a:rPr lang="ro-RO" sz="1800" dirty="0">
                <a:solidFill>
                  <a:schemeClr val="tx1"/>
                </a:solidFill>
                <a:latin typeface="Calibri" pitchFamily="34" charset="0"/>
                <a:cs typeface="Calibri" pitchFamily="34" charset="0"/>
              </a:rPr>
              <a:t>Activități planificate </a:t>
            </a:r>
          </a:p>
          <a:p>
            <a:pPr algn="ctr" eaLnBrk="1" hangingPunct="1">
              <a:buClrTx/>
              <a:buSzPct val="100000"/>
              <a:buFont typeface="Wingdings" pitchFamily="2" charset="2"/>
              <a:buChar char="Ø"/>
            </a:pPr>
            <a:r>
              <a:rPr lang="ro-RO" sz="1800" dirty="0">
                <a:solidFill>
                  <a:schemeClr val="tx1"/>
                </a:solidFill>
                <a:latin typeface="Calibri" pitchFamily="34" charset="0"/>
                <a:cs typeface="Calibri" pitchFamily="34" charset="0"/>
              </a:rPr>
              <a:t>Parteneri posibili</a:t>
            </a:r>
          </a:p>
          <a:p>
            <a:pPr lvl="0" algn="ctr">
              <a:buClrTx/>
              <a:buSzPct val="100000"/>
              <a:buFont typeface="Wingdings" pitchFamily="2" charset="2"/>
              <a:buChar char="Ø"/>
            </a:pPr>
            <a:r>
              <a:rPr lang="ro-RO" sz="1800" dirty="0">
                <a:solidFill>
                  <a:schemeClr val="tx1"/>
                </a:solidFill>
                <a:latin typeface="Calibri" pitchFamily="34" charset="0"/>
                <a:cs typeface="Calibri" pitchFamily="34" charset="0"/>
              </a:rPr>
              <a:t>Indicatori  de  monitorizare/evaluare </a:t>
            </a:r>
          </a:p>
          <a:p>
            <a:pPr lvl="0" algn="ctr">
              <a:buClrTx/>
              <a:buSzPct val="100000"/>
              <a:buFont typeface="Wingdings" pitchFamily="2" charset="2"/>
              <a:buChar char="Ø"/>
            </a:pPr>
            <a:r>
              <a:rPr lang="ro-RO" sz="1800" dirty="0">
                <a:solidFill>
                  <a:schemeClr val="tx1"/>
                </a:solidFill>
                <a:latin typeface="Calibri" pitchFamily="34" charset="0"/>
                <a:cs typeface="Calibri" pitchFamily="34" charset="0"/>
              </a:rPr>
              <a:t>Termen de raportare</a:t>
            </a:r>
          </a:p>
          <a:p>
            <a:pPr algn="ctr">
              <a:buClrTx/>
              <a:buSzPct val="100000"/>
              <a:buFont typeface="Wingdings" pitchFamily="2" charset="2"/>
              <a:buChar char="Ø"/>
            </a:pPr>
            <a:r>
              <a:rPr lang="ro-RO" sz="1800" dirty="0">
                <a:solidFill>
                  <a:schemeClr val="tx1"/>
                </a:solidFill>
                <a:latin typeface="Calibri" pitchFamily="34" charset="0"/>
                <a:cs typeface="Calibri" pitchFamily="34" charset="0"/>
              </a:rPr>
              <a:t>Date pentru informaţii şi contact și contact</a:t>
            </a:r>
          </a:p>
          <a:p>
            <a:pPr algn="ctr" eaLnBrk="1" hangingPunct="1">
              <a:buClrTx/>
              <a:buSzPct val="100000"/>
            </a:pPr>
            <a:endParaRPr lang="ro-RO" sz="1800" dirty="0">
              <a:solidFill>
                <a:schemeClr val="tx1"/>
              </a:solidFill>
              <a:latin typeface="Calibri" pitchFamily="34" charset="0"/>
              <a:cs typeface="Calibri" pitchFamily="34" charset="0"/>
            </a:endParaRPr>
          </a:p>
          <a:p>
            <a:pPr algn="ctr">
              <a:buClrTx/>
              <a:buSzPct val="100000"/>
            </a:pPr>
            <a:endParaRPr lang="en-US" sz="1800" dirty="0">
              <a:solidFill>
                <a:schemeClr val="tx1"/>
              </a:solidFill>
              <a:latin typeface="Calibri" pitchFamily="34" charset="0"/>
              <a:cs typeface="Calibri" pitchFamily="34" charset="0"/>
            </a:endParaRPr>
          </a:p>
        </p:txBody>
      </p:sp>
      <p:sp>
        <p:nvSpPr>
          <p:cNvPr id="4" name="Rectangle 2"/>
          <p:cNvSpPr txBox="1">
            <a:spLocks/>
          </p:cNvSpPr>
          <p:nvPr/>
        </p:nvSpPr>
        <p:spPr bwMode="auto">
          <a:xfrm>
            <a:off x="1547664" y="496990"/>
            <a:ext cx="6480720" cy="571504"/>
          </a:xfrm>
          <a:prstGeom prst="rect">
            <a:avLst/>
          </a:prstGeom>
        </p:spPr>
        <p:txBody>
          <a:bodyPr lIns="45720" tIns="0" rIns="45720" bIns="0" anchor="b"/>
          <a:lstStyle/>
          <a:p>
            <a:pPr algn="ctr">
              <a:defRPr/>
            </a:pPr>
            <a:br>
              <a:rPr lang="en-US" sz="2800" b="1" dirty="0">
                <a:solidFill>
                  <a:schemeClr val="tx2"/>
                </a:solidFill>
                <a:latin typeface="Book Antiqua" pitchFamily="18" charset="0"/>
                <a:ea typeface="+mj-ea"/>
                <a:cs typeface="+mj-cs"/>
              </a:rPr>
            </a:br>
            <a:br>
              <a:rPr lang="en-US" sz="2800" b="1" dirty="0">
                <a:solidFill>
                  <a:schemeClr val="tx2"/>
                </a:solidFill>
                <a:latin typeface="Book Antiqua" pitchFamily="18" charset="0"/>
                <a:ea typeface="+mj-ea"/>
                <a:cs typeface="+mj-cs"/>
              </a:rPr>
            </a:br>
            <a:br>
              <a:rPr lang="ro-RO" sz="2800" b="1" dirty="0">
                <a:solidFill>
                  <a:schemeClr val="tx2"/>
                </a:solidFill>
                <a:latin typeface="Book Antiqua" pitchFamily="18" charset="0"/>
                <a:ea typeface="+mj-ea"/>
                <a:cs typeface="+mj-cs"/>
              </a:rPr>
            </a:br>
            <a:br>
              <a:rPr lang="ro-RO" sz="2800" b="1" dirty="0">
                <a:solidFill>
                  <a:schemeClr val="tx2"/>
                </a:solidFill>
                <a:latin typeface="Book Antiqua" pitchFamily="18" charset="0"/>
                <a:ea typeface="+mj-ea"/>
                <a:cs typeface="+mj-cs"/>
              </a:rPr>
            </a:br>
            <a:r>
              <a:rPr lang="ro-RO" sz="2800" b="1" dirty="0">
                <a:solidFill>
                  <a:schemeClr val="tx2"/>
                </a:solidFill>
                <a:latin typeface="Calibri" pitchFamily="34" charset="0"/>
                <a:ea typeface="+mj-ea"/>
                <a:cs typeface="Calibri" pitchFamily="34" charset="0"/>
              </a:rPr>
              <a:t>INFORMAREA ȘI PLANIFICAREA CAMPANIEI</a:t>
            </a:r>
            <a:endParaRPr lang="ro-RO" sz="3200" dirty="0">
              <a:latin typeface="Calibri" panose="020F0502020204030204" pitchFamily="34" charset="0"/>
              <a:ea typeface="+mj-ea"/>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a:xfrm>
            <a:off x="457200" y="274638"/>
            <a:ext cx="8229600" cy="850106"/>
          </a:xfrm>
        </p:spPr>
        <p:txBody>
          <a:bodyPr>
            <a:normAutofit fontScale="90000"/>
          </a:bodyPr>
          <a:lstStyle/>
          <a:p>
            <a:pPr algn="ctr"/>
            <a:r>
              <a:rPr lang="vi-VN" sz="1800" dirty="0">
                <a:latin typeface="Times New Roman" pitchFamily="18" charset="0"/>
                <a:cs typeface="Times New Roman" pitchFamily="18" charset="0"/>
              </a:rPr>
              <a:t>Incidența (rate la 100000 loc.) prin tulburări mentale și de comportament, legate de consumul de opiacee și derivate (COD ICD 10 - F11, F12, F14, F16), pe județe, în anul 2020</a:t>
            </a:r>
            <a:br>
              <a:rPr lang="ro-RO" sz="1800" dirty="0">
                <a:latin typeface="Times New Roman" pitchFamily="18" charset="0"/>
                <a:cs typeface="Times New Roman" pitchFamily="18" charset="0"/>
              </a:rPr>
            </a:br>
            <a:r>
              <a:rPr lang="ro-RO" sz="1800" b="0" i="1" dirty="0">
                <a:latin typeface="Times New Roman" pitchFamily="18" charset="0"/>
                <a:cs typeface="Times New Roman" pitchFamily="18" charset="0"/>
              </a:rPr>
              <a:t>Sursa: INSP-CNSISP</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125538"/>
            <a:ext cx="5184576"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004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683568" y="476672"/>
            <a:ext cx="8208912" cy="838200"/>
          </a:xfrm>
        </p:spPr>
        <p:txBody>
          <a:bodyPr>
            <a:noAutofit/>
          </a:bodyPr>
          <a:lstStyle/>
          <a:p>
            <a:pPr algn="ctr">
              <a:spcAft>
                <a:spcPts val="1000"/>
              </a:spcAft>
            </a:pPr>
            <a:r>
              <a:rPr lang="ro-RO" sz="1600" dirty="0">
                <a:solidFill>
                  <a:schemeClr val="tx1"/>
                </a:solidFill>
                <a:effectLst/>
                <a:latin typeface="Times New Roman"/>
                <a:ea typeface="Calibri"/>
              </a:rPr>
              <a:t>Incidența % depresie, anxietate, în România, la vârstnici, în perioada 2010-2019</a:t>
            </a:r>
            <a:br>
              <a:rPr lang="ro-RO" sz="1600" dirty="0">
                <a:solidFill>
                  <a:schemeClr val="tx1"/>
                </a:solidFill>
                <a:effectLst/>
                <a:latin typeface="Times New Roman"/>
                <a:ea typeface="Times New Roman"/>
              </a:rPr>
            </a:br>
            <a:br>
              <a:rPr lang="ro-RO" sz="1600" dirty="0">
                <a:solidFill>
                  <a:schemeClr val="tx1"/>
                </a:solidFill>
                <a:effectLst/>
                <a:latin typeface="Times New Roman"/>
                <a:ea typeface="Times New Roman"/>
              </a:rPr>
            </a:br>
            <a:r>
              <a:rPr lang="ro-RO" sz="1600" b="0" dirty="0">
                <a:solidFill>
                  <a:schemeClr val="tx1"/>
                </a:solidFill>
                <a:effectLst/>
                <a:latin typeface="Times New Roman"/>
                <a:ea typeface="Times New Roman"/>
              </a:rPr>
              <a:t>Sursa: https://vizhub.healthdata.org/gbd-compare</a:t>
            </a:r>
            <a:r>
              <a:rPr lang="ro-RO" sz="1600" dirty="0">
                <a:solidFill>
                  <a:schemeClr val="tx1"/>
                </a:solidFill>
                <a:effectLst/>
                <a:latin typeface="Times New Roman"/>
                <a:ea typeface="Times New Roman"/>
              </a:rPr>
              <a:t>/</a:t>
            </a:r>
            <a:endParaRPr lang="ro-RO" sz="1600" dirty="0">
              <a:solidFill>
                <a:schemeClr val="tx1"/>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628800"/>
            <a:ext cx="7488833"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933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404663"/>
            <a:ext cx="8686800" cy="1078379"/>
          </a:xfrm>
        </p:spPr>
        <p:txBody>
          <a:bodyPr>
            <a:normAutofit fontScale="90000"/>
          </a:bodyPr>
          <a:lstStyle/>
          <a:p>
            <a:pPr algn="ctr">
              <a:lnSpc>
                <a:spcPct val="115000"/>
              </a:lnSpc>
              <a:spcAft>
                <a:spcPts val="0"/>
              </a:spcAft>
            </a:pPr>
            <a:br>
              <a:rPr lang="ro-RO" sz="4000" dirty="0">
                <a:effectLst/>
                <a:latin typeface="Calibri"/>
                <a:ea typeface="Calibri"/>
                <a:cs typeface="Times New Roman"/>
              </a:rPr>
            </a:br>
            <a:endParaRPr lang="ro-RO" dirty="0"/>
          </a:p>
        </p:txBody>
      </p:sp>
      <p:sp>
        <p:nvSpPr>
          <p:cNvPr id="5" name="Dreptunghi 4"/>
          <p:cNvSpPr/>
          <p:nvPr/>
        </p:nvSpPr>
        <p:spPr>
          <a:xfrm>
            <a:off x="683568" y="836712"/>
            <a:ext cx="7920880" cy="1200329"/>
          </a:xfrm>
          <a:prstGeom prst="rect">
            <a:avLst/>
          </a:prstGeom>
        </p:spPr>
        <p:txBody>
          <a:bodyPr wrap="square">
            <a:spAutoFit/>
          </a:bodyPr>
          <a:lstStyle/>
          <a:p>
            <a:pPr algn="ctr">
              <a:spcAft>
                <a:spcPts val="0"/>
              </a:spcAft>
            </a:pPr>
            <a:r>
              <a:rPr lang="ro-RO" b="1" dirty="0">
                <a:latin typeface="Times New Roman"/>
                <a:ea typeface="Calibri"/>
              </a:rPr>
              <a:t>Prevalența % depresie, anxietate, autism, România, pe genuri,  în perioada 2010-2019 </a:t>
            </a:r>
          </a:p>
          <a:p>
            <a:pPr algn="ctr">
              <a:spcAft>
                <a:spcPts val="0"/>
              </a:spcAft>
            </a:pPr>
            <a:r>
              <a:rPr lang="ro-RO" dirty="0">
                <a:latin typeface="Times New Roman"/>
                <a:ea typeface="Calibri"/>
              </a:rPr>
              <a:t>Sursa: https://vizhub.healthdata.org/gbd-compare</a:t>
            </a:r>
            <a:r>
              <a:rPr lang="ro-RO" b="1" dirty="0">
                <a:latin typeface="Times New Roman"/>
                <a:ea typeface="Calibri"/>
              </a:rPr>
              <a:t>/</a:t>
            </a:r>
          </a:p>
          <a:p>
            <a:pPr algn="ctr">
              <a:spcAft>
                <a:spcPts val="0"/>
              </a:spcAft>
            </a:pPr>
            <a:endParaRPr lang="ro-RO" dirty="0">
              <a:effectLst/>
              <a:latin typeface="Times New Roman"/>
              <a:ea typeface="Times New Roman"/>
            </a:endParaRPr>
          </a:p>
        </p:txBody>
      </p:sp>
      <p:sp>
        <p:nvSpPr>
          <p:cNvPr id="8" name="Dreptunghi 7"/>
          <p:cNvSpPr/>
          <p:nvPr/>
        </p:nvSpPr>
        <p:spPr>
          <a:xfrm rot="10800000" flipV="1">
            <a:off x="3419872" y="5599111"/>
            <a:ext cx="2241529" cy="338554"/>
          </a:xfrm>
          <a:prstGeom prst="rect">
            <a:avLst/>
          </a:prstGeom>
        </p:spPr>
        <p:txBody>
          <a:bodyPr wrap="square">
            <a:spAutoFit/>
          </a:bodyPr>
          <a:lstStyle/>
          <a:p>
            <a:pPr algn="ctr">
              <a:spcAft>
                <a:spcPts val="0"/>
              </a:spcAft>
            </a:pPr>
            <a:endParaRPr lang="ro-RO" sz="1600" dirty="0">
              <a:effectLst/>
              <a:latin typeface="Times New Roman"/>
              <a:ea typeface="Times New Roman"/>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037041"/>
            <a:ext cx="7560840" cy="356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16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Autofit/>
          </a:bodyPr>
          <a:lstStyle/>
          <a:p>
            <a:pPr algn="ctr">
              <a:spcAft>
                <a:spcPts val="0"/>
              </a:spcAft>
            </a:pPr>
            <a:br>
              <a:rPr lang="en-US" sz="1800" b="1" dirty="0">
                <a:effectLst/>
                <a:latin typeface="Times New Roman"/>
                <a:ea typeface="Calibri"/>
              </a:rPr>
            </a:br>
            <a:r>
              <a:rPr lang="ro-RO" sz="1800" dirty="0">
                <a:effectLst/>
                <a:latin typeface="Times New Roman"/>
                <a:ea typeface="Calibri"/>
              </a:rPr>
              <a:t>Prevalența % depresie, anxietate, </a:t>
            </a:r>
            <a:r>
              <a:rPr lang="en-US" sz="1800" dirty="0" err="1">
                <a:effectLst/>
                <a:latin typeface="Times New Roman"/>
                <a:ea typeface="Calibri"/>
              </a:rPr>
              <a:t>boala</a:t>
            </a:r>
            <a:r>
              <a:rPr lang="en-US" sz="1800" dirty="0">
                <a:effectLst/>
                <a:latin typeface="Times New Roman"/>
                <a:ea typeface="Calibri"/>
              </a:rPr>
              <a:t> </a:t>
            </a:r>
            <a:r>
              <a:rPr lang="ro-RO" sz="1800" dirty="0">
                <a:effectLst/>
                <a:latin typeface="Times New Roman"/>
                <a:ea typeface="Calibri"/>
              </a:rPr>
              <a:t>Alzheimer, vârstnici 70+, România, </a:t>
            </a:r>
            <a:br>
              <a:rPr lang="ro-RO" sz="1800" dirty="0">
                <a:effectLst/>
                <a:latin typeface="Times New Roman"/>
                <a:ea typeface="Calibri"/>
              </a:rPr>
            </a:br>
            <a:r>
              <a:rPr lang="ro-RO" sz="1800" dirty="0">
                <a:effectLst/>
                <a:latin typeface="Times New Roman"/>
                <a:ea typeface="Calibri"/>
              </a:rPr>
              <a:t>perioada 2010-2019</a:t>
            </a:r>
            <a:br>
              <a:rPr lang="ro-RO" sz="1800" dirty="0">
                <a:effectLst/>
                <a:latin typeface="Times New Roman"/>
                <a:ea typeface="Calibri"/>
              </a:rPr>
            </a:br>
            <a:r>
              <a:rPr lang="ro-RO" sz="1600" b="0" dirty="0">
                <a:effectLst/>
                <a:latin typeface="Times New Roman"/>
                <a:ea typeface="Calibri"/>
              </a:rPr>
              <a:t>Sursa: https://vizhub.healthdata.org/gbd-compare/</a:t>
            </a:r>
            <a:br>
              <a:rPr lang="ro-RO" sz="1600" b="0" dirty="0">
                <a:effectLst/>
                <a:latin typeface="Times New Roman"/>
                <a:ea typeface="Calibri"/>
              </a:rPr>
            </a:br>
            <a:endParaRPr lang="ro-RO" sz="1600" b="0" dirty="0"/>
          </a:p>
        </p:txBody>
      </p:sp>
      <p:pic>
        <p:nvPicPr>
          <p:cNvPr id="6" name="Substituent conținut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7056784" cy="4248472"/>
          </a:xfrm>
          <a:prstGeom prst="rect">
            <a:avLst/>
          </a:prstGeom>
          <a:noFill/>
        </p:spPr>
      </p:pic>
    </p:spTree>
    <p:extLst>
      <p:ext uri="{BB962C8B-B14F-4D97-AF65-F5344CB8AC3E}">
        <p14:creationId xmlns:p14="http://schemas.microsoft.com/office/powerpoint/2010/main" val="130729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Autofit/>
          </a:bodyPr>
          <a:lstStyle/>
          <a:p>
            <a:pPr algn="ctr">
              <a:spcAft>
                <a:spcPts val="0"/>
              </a:spcAft>
            </a:pPr>
            <a:br>
              <a:rPr lang="en-US" sz="1600" b="1" dirty="0">
                <a:effectLst/>
                <a:latin typeface="Times New Roman"/>
                <a:ea typeface="Calibri"/>
              </a:rPr>
            </a:br>
            <a:r>
              <a:rPr lang="ro-RO" sz="1600" dirty="0">
                <a:effectLst/>
                <a:latin typeface="Times New Roman"/>
                <a:ea typeface="Calibri"/>
              </a:rPr>
              <a:t>Mortalitate % </a:t>
            </a:r>
            <a:r>
              <a:rPr lang="en-US" sz="1600" dirty="0">
                <a:effectLst/>
                <a:latin typeface="Times New Roman"/>
                <a:ea typeface="Calibri"/>
              </a:rPr>
              <a:t> </a:t>
            </a:r>
            <a:r>
              <a:rPr lang="en-US" sz="1600" dirty="0" err="1">
                <a:effectLst/>
                <a:latin typeface="Times New Roman"/>
                <a:ea typeface="Calibri"/>
              </a:rPr>
              <a:t>boala</a:t>
            </a:r>
            <a:r>
              <a:rPr lang="en-US" sz="1600" dirty="0">
                <a:effectLst/>
                <a:latin typeface="Times New Roman"/>
                <a:ea typeface="Calibri"/>
              </a:rPr>
              <a:t> </a:t>
            </a:r>
            <a:r>
              <a:rPr lang="ro-RO" sz="1600" dirty="0">
                <a:effectLst/>
                <a:latin typeface="Times New Roman"/>
                <a:ea typeface="Calibri"/>
              </a:rPr>
              <a:t>Alzheimer și alte demențe, vârstnici 70+, pe genuri, România, </a:t>
            </a:r>
            <a:br>
              <a:rPr lang="ro-RO" sz="1600" dirty="0">
                <a:effectLst/>
                <a:latin typeface="Times New Roman"/>
                <a:ea typeface="Calibri"/>
              </a:rPr>
            </a:br>
            <a:r>
              <a:rPr lang="ro-RO" sz="1600" dirty="0">
                <a:effectLst/>
                <a:latin typeface="Times New Roman"/>
                <a:ea typeface="Calibri"/>
              </a:rPr>
              <a:t>în perioada 2010-2019</a:t>
            </a:r>
            <a:br>
              <a:rPr lang="ro-RO" sz="1600" dirty="0">
                <a:solidFill>
                  <a:schemeClr val="tx1"/>
                </a:solidFill>
                <a:effectLst/>
                <a:latin typeface="Times New Roman"/>
                <a:ea typeface="Times New Roman"/>
              </a:rPr>
            </a:br>
            <a:endParaRPr lang="ro-RO" sz="1600" dirty="0">
              <a:solidFill>
                <a:schemeClr val="tx1"/>
              </a:solidFill>
            </a:endParaRPr>
          </a:p>
        </p:txBody>
      </p:sp>
      <p:sp>
        <p:nvSpPr>
          <p:cNvPr id="5" name="Dreptunghi 4"/>
          <p:cNvSpPr/>
          <p:nvPr/>
        </p:nvSpPr>
        <p:spPr>
          <a:xfrm>
            <a:off x="2627784" y="4998658"/>
            <a:ext cx="5616623" cy="369332"/>
          </a:xfrm>
          <a:prstGeom prst="rect">
            <a:avLst/>
          </a:prstGeom>
        </p:spPr>
        <p:txBody>
          <a:bodyPr wrap="square">
            <a:spAutoFit/>
          </a:bodyPr>
          <a:lstStyle/>
          <a:p>
            <a:pPr algn="ctr">
              <a:spcAft>
                <a:spcPts val="0"/>
              </a:spcAft>
            </a:pPr>
            <a:r>
              <a:rPr lang="ro-RO" sz="1600" dirty="0">
                <a:latin typeface="Times New Roman"/>
                <a:ea typeface="Calibri"/>
              </a:rPr>
              <a:t>Sursa: https://vizhub.healthdata.org/gbd-compare</a:t>
            </a:r>
            <a:r>
              <a:rPr lang="ro-RO" dirty="0">
                <a:latin typeface="Times New Roman"/>
                <a:ea typeface="Calibri"/>
              </a:rPr>
              <a:t>/ </a:t>
            </a:r>
            <a:endParaRPr lang="ro-RO" sz="2800" dirty="0">
              <a:effectLst/>
              <a:latin typeface="Times New Roman"/>
              <a:ea typeface="Times New Roman"/>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8879" y="1772816"/>
            <a:ext cx="779757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393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Autofit/>
          </a:bodyPr>
          <a:lstStyle/>
          <a:p>
            <a:pPr algn="ctr">
              <a:spcAft>
                <a:spcPts val="0"/>
              </a:spcAft>
            </a:pPr>
            <a:br>
              <a:rPr lang="en-US" sz="1600" b="1" dirty="0">
                <a:effectLst/>
                <a:latin typeface="Times New Roman"/>
                <a:ea typeface="Calibri"/>
              </a:rPr>
            </a:br>
            <a:r>
              <a:rPr lang="ro-RO" sz="1600" b="1" dirty="0">
                <a:solidFill>
                  <a:schemeClr val="tx1"/>
                </a:solidFill>
                <a:effectLst/>
                <a:latin typeface="Times New Roman"/>
                <a:ea typeface="Calibri"/>
              </a:rPr>
              <a:t>Incidența </a:t>
            </a:r>
            <a:r>
              <a:rPr lang="it-IT" sz="1600" dirty="0">
                <a:solidFill>
                  <a:schemeClr val="tx1"/>
                </a:solidFill>
                <a:effectLst/>
                <a:latin typeface="Times New Roman"/>
                <a:ea typeface="Calibri"/>
              </a:rPr>
              <a:t>% depresie, Europa Centrală, pe genuri, în perioada 2010-2019</a:t>
            </a:r>
            <a:br>
              <a:rPr lang="ro-RO" sz="1600" dirty="0">
                <a:solidFill>
                  <a:schemeClr val="tx1"/>
                </a:solidFill>
                <a:effectLst/>
                <a:latin typeface="Times New Roman"/>
                <a:ea typeface="Calibri"/>
              </a:rPr>
            </a:br>
            <a:br>
              <a:rPr lang="ro-RO" sz="1600" dirty="0">
                <a:solidFill>
                  <a:schemeClr val="tx1"/>
                </a:solidFill>
                <a:effectLst/>
                <a:latin typeface="Times New Roman"/>
                <a:ea typeface="Calibri"/>
              </a:rPr>
            </a:br>
            <a:r>
              <a:rPr lang="ro-RO" sz="1600" b="0" dirty="0">
                <a:solidFill>
                  <a:schemeClr val="tx1"/>
                </a:solidFill>
                <a:effectLst/>
                <a:latin typeface="Times New Roman"/>
                <a:ea typeface="Calibri"/>
              </a:rPr>
              <a:t>Sursa: https://vizhub.healthdata.org/gbd-compare</a:t>
            </a:r>
            <a:r>
              <a:rPr lang="ro-RO" sz="1600" dirty="0">
                <a:solidFill>
                  <a:schemeClr val="tx1"/>
                </a:solidFill>
                <a:effectLst/>
                <a:latin typeface="Times New Roman"/>
                <a:ea typeface="Calibri"/>
              </a:rPr>
              <a:t>/</a:t>
            </a:r>
            <a:endParaRPr lang="ro-RO" sz="1600" dirty="0">
              <a:solidFill>
                <a:schemeClr val="tx1"/>
              </a:solidFill>
            </a:endParaRPr>
          </a:p>
        </p:txBody>
      </p:sp>
      <p:sp>
        <p:nvSpPr>
          <p:cNvPr id="5" name="Dreptunghi 4"/>
          <p:cNvSpPr/>
          <p:nvPr/>
        </p:nvSpPr>
        <p:spPr>
          <a:xfrm>
            <a:off x="3203848" y="4629328"/>
            <a:ext cx="3654152" cy="1077218"/>
          </a:xfrm>
          <a:prstGeom prst="rect">
            <a:avLst/>
          </a:prstGeom>
        </p:spPr>
        <p:txBody>
          <a:bodyPr wrap="square">
            <a:spAutoFit/>
          </a:bodyPr>
          <a:lstStyle/>
          <a:p>
            <a:pPr algn="ctr">
              <a:spcAft>
                <a:spcPts val="0"/>
              </a:spcAft>
            </a:pPr>
            <a:endParaRPr lang="en-US" dirty="0">
              <a:latin typeface="Times New Roman"/>
              <a:ea typeface="Calibri"/>
            </a:endParaRPr>
          </a:p>
          <a:p>
            <a:pPr algn="ctr">
              <a:spcAft>
                <a:spcPts val="0"/>
              </a:spcAft>
            </a:pPr>
            <a:endParaRPr lang="en-US" dirty="0">
              <a:latin typeface="Times New Roman"/>
              <a:ea typeface="Calibri"/>
            </a:endParaRPr>
          </a:p>
          <a:p>
            <a:pPr>
              <a:spcAft>
                <a:spcPts val="0"/>
              </a:spcAft>
            </a:pPr>
            <a:r>
              <a:rPr lang="ro-RO" sz="2800" b="1" dirty="0">
                <a:latin typeface="Times New Roman"/>
                <a:ea typeface="Calibri"/>
              </a:rPr>
              <a:t> </a:t>
            </a:r>
            <a:endParaRPr lang="ro-RO" sz="2800" dirty="0">
              <a:effectLst/>
              <a:latin typeface="Times New Roman"/>
              <a:ea typeface="Times New Roman"/>
            </a:endParaRPr>
          </a:p>
        </p:txBody>
      </p:sp>
      <p:pic>
        <p:nvPicPr>
          <p:cNvPr id="6" name="Substituent conținut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6984776" cy="4005738"/>
          </a:xfrm>
          <a:prstGeom prst="rect">
            <a:avLst/>
          </a:prstGeom>
          <a:noFill/>
        </p:spPr>
      </p:pic>
    </p:spTree>
    <p:extLst>
      <p:ext uri="{BB962C8B-B14F-4D97-AF65-F5344CB8AC3E}">
        <p14:creationId xmlns:p14="http://schemas.microsoft.com/office/powerpoint/2010/main" val="4003783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Autofit/>
          </a:bodyPr>
          <a:lstStyle/>
          <a:p>
            <a:pPr algn="ctr">
              <a:spcAft>
                <a:spcPts val="0"/>
              </a:spcAft>
            </a:pPr>
            <a:br>
              <a:rPr lang="en-US" sz="1800" b="1" dirty="0">
                <a:effectLst/>
                <a:latin typeface="Times New Roman"/>
                <a:ea typeface="Calibri"/>
              </a:rPr>
            </a:br>
            <a:r>
              <a:rPr lang="ro-RO" sz="1600" b="1" dirty="0">
                <a:solidFill>
                  <a:schemeClr val="tx1"/>
                </a:solidFill>
                <a:effectLst/>
                <a:latin typeface="Times New Roman"/>
                <a:ea typeface="Calibri"/>
              </a:rPr>
              <a:t>Incidența </a:t>
            </a:r>
            <a:r>
              <a:rPr lang="it-IT" sz="1600" dirty="0">
                <a:solidFill>
                  <a:schemeClr val="tx1"/>
                </a:solidFill>
                <a:effectLst/>
                <a:latin typeface="Times New Roman"/>
                <a:ea typeface="Calibri"/>
              </a:rPr>
              <a:t>% depresie, anxietate, vârstnici, Europa Centrală, </a:t>
            </a:r>
            <a:r>
              <a:rPr lang="ro-RO" sz="1600" dirty="0">
                <a:solidFill>
                  <a:schemeClr val="tx1"/>
                </a:solidFill>
                <a:effectLst/>
                <a:latin typeface="Times New Roman"/>
                <a:ea typeface="Calibri"/>
              </a:rPr>
              <a:t>în </a:t>
            </a:r>
            <a:r>
              <a:rPr lang="it-IT" sz="1600" dirty="0">
                <a:solidFill>
                  <a:schemeClr val="tx1"/>
                </a:solidFill>
                <a:effectLst/>
                <a:latin typeface="Times New Roman"/>
                <a:ea typeface="Calibri"/>
              </a:rPr>
              <a:t>perioada 2010-2019</a:t>
            </a:r>
            <a:br>
              <a:rPr lang="en-US" sz="1600" b="1" dirty="0">
                <a:solidFill>
                  <a:schemeClr val="tx1"/>
                </a:solidFill>
                <a:effectLst/>
                <a:latin typeface="Times New Roman"/>
                <a:ea typeface="Calibri"/>
              </a:rPr>
            </a:br>
            <a:br>
              <a:rPr lang="en-US" sz="1600" b="1" dirty="0">
                <a:solidFill>
                  <a:schemeClr val="tx1"/>
                </a:solidFill>
                <a:effectLst/>
                <a:latin typeface="Times New Roman"/>
                <a:ea typeface="Calibri"/>
              </a:rPr>
            </a:br>
            <a:r>
              <a:rPr lang="ro-RO" sz="1600" b="0" dirty="0">
                <a:solidFill>
                  <a:schemeClr val="tx1"/>
                </a:solidFill>
                <a:effectLst/>
                <a:latin typeface="Times New Roman"/>
                <a:ea typeface="Calibri"/>
              </a:rPr>
              <a:t>Sursa: https://vizhub.healthdata.org/gbd-compare/</a:t>
            </a:r>
            <a:br>
              <a:rPr lang="ro-RO" sz="1600" b="0" dirty="0">
                <a:solidFill>
                  <a:schemeClr val="tx1"/>
                </a:solidFill>
                <a:effectLst/>
                <a:latin typeface="Times New Roman"/>
                <a:ea typeface="Times New Roman"/>
              </a:rPr>
            </a:br>
            <a:br>
              <a:rPr lang="ro-RO" sz="1600" b="0" dirty="0">
                <a:effectLst/>
                <a:latin typeface="Times New Roman"/>
                <a:ea typeface="Times New Roman"/>
              </a:rPr>
            </a:br>
            <a:endParaRPr lang="ro-RO" sz="1600" b="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763284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954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04800" y="457200"/>
            <a:ext cx="8686800" cy="811560"/>
          </a:xfrm>
        </p:spPr>
        <p:txBody>
          <a:bodyPr>
            <a:noAutofit/>
          </a:bodyPr>
          <a:lstStyle/>
          <a:p>
            <a:pPr algn="ctr">
              <a:spcAft>
                <a:spcPts val="0"/>
              </a:spcAft>
            </a:pPr>
            <a:br>
              <a:rPr lang="en-US" sz="1800" b="1" dirty="0">
                <a:effectLst/>
                <a:latin typeface="Times New Roman"/>
                <a:ea typeface="Times New Roman"/>
              </a:rPr>
            </a:br>
            <a:r>
              <a:rPr lang="ro-RO" sz="1800" dirty="0">
                <a:solidFill>
                  <a:schemeClr val="tx1"/>
                </a:solidFill>
                <a:effectLst/>
                <a:latin typeface="Times New Roman"/>
                <a:ea typeface="Times New Roman"/>
              </a:rPr>
              <a:t>P</a:t>
            </a:r>
            <a:r>
              <a:rPr lang="ro-RO" sz="1800" b="1" dirty="0">
                <a:solidFill>
                  <a:schemeClr val="tx1"/>
                </a:solidFill>
                <a:effectLst/>
                <a:latin typeface="Times New Roman"/>
                <a:ea typeface="Times New Roman"/>
              </a:rPr>
              <a:t>revalența </a:t>
            </a:r>
            <a:r>
              <a:rPr lang="it-IT" sz="1800" dirty="0">
                <a:solidFill>
                  <a:schemeClr val="tx1"/>
                </a:solidFill>
                <a:effectLst/>
                <a:latin typeface="Times New Roman"/>
                <a:ea typeface="Times New Roman"/>
              </a:rPr>
              <a:t>% depresie, Europa Centrală, pe genuri, perioada 2010-2019</a:t>
            </a:r>
            <a:br>
              <a:rPr lang="ro-RO" sz="1800" dirty="0">
                <a:solidFill>
                  <a:schemeClr val="tx1"/>
                </a:solidFill>
                <a:effectLst/>
                <a:latin typeface="Times New Roman"/>
                <a:ea typeface="Times New Roman"/>
              </a:rPr>
            </a:br>
            <a:br>
              <a:rPr lang="ro-RO" sz="1800" dirty="0">
                <a:solidFill>
                  <a:schemeClr val="tx1"/>
                </a:solidFill>
                <a:effectLst/>
                <a:latin typeface="Times New Roman"/>
                <a:ea typeface="Times New Roman"/>
              </a:rPr>
            </a:br>
            <a:r>
              <a:rPr lang="ro-RO" sz="1600" b="0" dirty="0">
                <a:solidFill>
                  <a:schemeClr val="tx1"/>
                </a:solidFill>
                <a:effectLst/>
                <a:latin typeface="Times New Roman"/>
                <a:ea typeface="Times New Roman"/>
              </a:rPr>
              <a:t>Sursa: https://vizhub.healthdata.org/gbd-compare/</a:t>
            </a:r>
            <a:br>
              <a:rPr lang="ro-RO" sz="1600" b="0" dirty="0">
                <a:solidFill>
                  <a:schemeClr val="tx1"/>
                </a:solidFill>
                <a:effectLst/>
                <a:latin typeface="Times New Roman"/>
                <a:ea typeface="Times New Roman"/>
              </a:rPr>
            </a:br>
            <a:endParaRPr lang="ro-RO" sz="1600" b="0" dirty="0">
              <a:solidFill>
                <a:schemeClr val="tx1"/>
              </a:solidFill>
            </a:endParaRPr>
          </a:p>
        </p:txBody>
      </p:sp>
      <p:sp>
        <p:nvSpPr>
          <p:cNvPr id="4" name="Dreptunghi 3"/>
          <p:cNvSpPr/>
          <p:nvPr/>
        </p:nvSpPr>
        <p:spPr>
          <a:xfrm rot="10800000" flipV="1">
            <a:off x="971600" y="5321824"/>
            <a:ext cx="7200800" cy="461665"/>
          </a:xfrm>
          <a:prstGeom prst="rect">
            <a:avLst/>
          </a:prstGeom>
        </p:spPr>
        <p:txBody>
          <a:bodyPr wrap="square">
            <a:spAutoFit/>
          </a:bodyPr>
          <a:lstStyle/>
          <a:p>
            <a:pPr algn="just">
              <a:spcAft>
                <a:spcPts val="0"/>
              </a:spcAft>
            </a:pPr>
            <a:r>
              <a:rPr lang="ro-RO" sz="2400" dirty="0">
                <a:latin typeface="Times New Roman"/>
                <a:ea typeface="Times New Roman"/>
              </a:rPr>
              <a:t> </a:t>
            </a:r>
            <a:endParaRPr lang="ro-RO" sz="2800" dirty="0">
              <a:effectLst/>
              <a:latin typeface="Times New Roman"/>
              <a:ea typeface="Times New Roman"/>
            </a:endParaRPr>
          </a:p>
        </p:txBody>
      </p:sp>
      <p:pic>
        <p:nvPicPr>
          <p:cNvPr id="6" name="Substituent conținut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767562"/>
            <a:ext cx="6984776" cy="3893686"/>
          </a:xfrm>
          <a:prstGeom prst="rect">
            <a:avLst/>
          </a:prstGeom>
          <a:noFill/>
        </p:spPr>
      </p:pic>
    </p:spTree>
    <p:extLst>
      <p:ext uri="{BB962C8B-B14F-4D97-AF65-F5344CB8AC3E}">
        <p14:creationId xmlns:p14="http://schemas.microsoft.com/office/powerpoint/2010/main" val="3775973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04800" y="457200"/>
            <a:ext cx="8686800" cy="955576"/>
          </a:xfrm>
        </p:spPr>
        <p:txBody>
          <a:bodyPr>
            <a:normAutofit fontScale="90000"/>
          </a:bodyPr>
          <a:lstStyle/>
          <a:p>
            <a:pPr algn="ctr">
              <a:spcAft>
                <a:spcPts val="0"/>
              </a:spcAft>
            </a:pPr>
            <a:br>
              <a:rPr lang="ro-RO" sz="2000" b="1" dirty="0">
                <a:effectLst/>
                <a:latin typeface="Times New Roman"/>
                <a:ea typeface="Times New Roman"/>
              </a:rPr>
            </a:br>
            <a:r>
              <a:rPr lang="ro-RO" sz="2000" dirty="0">
                <a:solidFill>
                  <a:schemeClr val="tx1"/>
                </a:solidFill>
                <a:effectLst/>
                <a:latin typeface="Times New Roman"/>
                <a:ea typeface="Times New Roman"/>
              </a:rPr>
              <a:t>Prevalența </a:t>
            </a:r>
            <a:r>
              <a:rPr lang="vi-VN" sz="2000" dirty="0">
                <a:solidFill>
                  <a:schemeClr val="tx1"/>
                </a:solidFill>
                <a:effectLst/>
                <a:latin typeface="Times New Roman"/>
                <a:ea typeface="Times New Roman"/>
              </a:rPr>
              <a:t>% depresie, anxietate, </a:t>
            </a:r>
            <a:r>
              <a:rPr lang="en-US" sz="2000" dirty="0" err="1">
                <a:solidFill>
                  <a:schemeClr val="tx1"/>
                </a:solidFill>
                <a:effectLst/>
                <a:latin typeface="Times New Roman"/>
                <a:ea typeface="Times New Roman"/>
              </a:rPr>
              <a:t>boala</a:t>
            </a:r>
            <a:r>
              <a:rPr lang="en-US" sz="2000" dirty="0">
                <a:solidFill>
                  <a:schemeClr val="tx1"/>
                </a:solidFill>
                <a:effectLst/>
                <a:latin typeface="Times New Roman"/>
                <a:ea typeface="Times New Roman"/>
              </a:rPr>
              <a:t> </a:t>
            </a:r>
            <a:r>
              <a:rPr lang="vi-VN" sz="2000" dirty="0">
                <a:solidFill>
                  <a:schemeClr val="tx1"/>
                </a:solidFill>
                <a:effectLst/>
                <a:latin typeface="Times New Roman"/>
                <a:ea typeface="Times New Roman"/>
              </a:rPr>
              <a:t>Alzheimer s.a demen</a:t>
            </a:r>
            <a:r>
              <a:rPr lang="ro-RO" sz="2000" dirty="0">
                <a:solidFill>
                  <a:schemeClr val="tx1"/>
                </a:solidFill>
                <a:effectLst/>
                <a:latin typeface="Times New Roman"/>
                <a:ea typeface="Times New Roman"/>
              </a:rPr>
              <a:t>ț</a:t>
            </a:r>
            <a:r>
              <a:rPr lang="vi-VN" sz="2000" dirty="0">
                <a:solidFill>
                  <a:schemeClr val="tx1"/>
                </a:solidFill>
                <a:effectLst/>
                <a:latin typeface="Times New Roman"/>
                <a:ea typeface="Times New Roman"/>
              </a:rPr>
              <a:t>e, vârstnici, Europa Centrală, </a:t>
            </a:r>
            <a:br>
              <a:rPr lang="vi-VN" sz="2000" dirty="0">
                <a:solidFill>
                  <a:schemeClr val="tx1"/>
                </a:solidFill>
                <a:effectLst/>
                <a:latin typeface="Times New Roman"/>
                <a:ea typeface="Times New Roman"/>
              </a:rPr>
            </a:br>
            <a:r>
              <a:rPr lang="vi-VN" sz="2000" dirty="0">
                <a:solidFill>
                  <a:schemeClr val="tx1"/>
                </a:solidFill>
                <a:effectLst/>
                <a:latin typeface="Times New Roman"/>
                <a:ea typeface="Times New Roman"/>
              </a:rPr>
              <a:t>în perioada 2010-2019</a:t>
            </a:r>
            <a:br>
              <a:rPr lang="ro-RO" sz="2000" dirty="0">
                <a:solidFill>
                  <a:schemeClr val="tx1"/>
                </a:solidFill>
                <a:effectLst/>
                <a:latin typeface="Times New Roman"/>
                <a:ea typeface="Times New Roman"/>
              </a:rPr>
            </a:br>
            <a:r>
              <a:rPr lang="ro-RO" sz="1800" b="0" dirty="0">
                <a:solidFill>
                  <a:schemeClr val="tx1"/>
                </a:solidFill>
                <a:effectLst/>
                <a:latin typeface="Times New Roman"/>
                <a:ea typeface="Times New Roman"/>
              </a:rPr>
              <a:t>Sursa: https://vizhub.healthdata.org/gbd-compare/</a:t>
            </a:r>
            <a:br>
              <a:rPr lang="vi-VN" sz="1800" b="0" dirty="0">
                <a:solidFill>
                  <a:schemeClr val="tx1"/>
                </a:solidFill>
                <a:effectLst/>
                <a:latin typeface="Times New Roman"/>
                <a:ea typeface="Times New Roman"/>
              </a:rPr>
            </a:br>
            <a:br>
              <a:rPr lang="ro-RO" sz="2000" b="1" dirty="0">
                <a:solidFill>
                  <a:schemeClr val="tx1"/>
                </a:solidFill>
                <a:effectLst/>
                <a:latin typeface="Times New Roman"/>
                <a:ea typeface="Times New Roman"/>
              </a:rPr>
            </a:br>
            <a:endParaRPr lang="ro-RO" sz="1600" dirty="0">
              <a:effectLst/>
              <a:latin typeface="Times New Roman"/>
              <a:ea typeface="Times New Roman"/>
            </a:endParaRPr>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772816"/>
            <a:ext cx="7488831"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683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66016" y="476672"/>
            <a:ext cx="8138432" cy="667544"/>
          </a:xfrm>
        </p:spPr>
        <p:txBody>
          <a:bodyPr>
            <a:noAutofit/>
          </a:bodyPr>
          <a:lstStyle/>
          <a:p>
            <a:pPr algn="ctr">
              <a:spcAft>
                <a:spcPts val="0"/>
              </a:spcAft>
            </a:pPr>
            <a:br>
              <a:rPr lang="ro-RO" sz="2800" b="1" baseline="30000" dirty="0">
                <a:effectLst/>
                <a:latin typeface="Times New Roman"/>
                <a:ea typeface="Times New Roman"/>
              </a:rPr>
            </a:br>
            <a:br>
              <a:rPr lang="ro-RO" sz="2800" b="1" baseline="30000" dirty="0">
                <a:effectLst/>
                <a:latin typeface="Times New Roman"/>
                <a:ea typeface="Times New Roman"/>
              </a:rPr>
            </a:br>
            <a:r>
              <a:rPr lang="it-IT" sz="2800" baseline="30000" dirty="0">
                <a:effectLst/>
                <a:latin typeface="Times New Roman"/>
                <a:ea typeface="Times New Roman"/>
              </a:rPr>
              <a:t>DALYs % depresie, Europa Centrală, pe genuri, perioada 2010-2019</a:t>
            </a:r>
            <a:br>
              <a:rPr lang="ro-RO" sz="2800" b="1" baseline="30000" dirty="0">
                <a:effectLst/>
                <a:latin typeface="Times New Roman"/>
                <a:ea typeface="Times New Roman"/>
              </a:rPr>
            </a:br>
            <a:endParaRPr lang="ro-RO" sz="2800" dirty="0"/>
          </a:p>
        </p:txBody>
      </p:sp>
      <p:sp>
        <p:nvSpPr>
          <p:cNvPr id="5" name="Dreptunghi 4"/>
          <p:cNvSpPr/>
          <p:nvPr/>
        </p:nvSpPr>
        <p:spPr>
          <a:xfrm>
            <a:off x="2915816" y="5691157"/>
            <a:ext cx="3942184" cy="646331"/>
          </a:xfrm>
          <a:prstGeom prst="rect">
            <a:avLst/>
          </a:prstGeom>
        </p:spPr>
        <p:txBody>
          <a:bodyPr wrap="square">
            <a:spAutoFit/>
          </a:bodyPr>
          <a:lstStyle/>
          <a:p>
            <a:pPr algn="ctr">
              <a:spcAft>
                <a:spcPts val="0"/>
              </a:spcAft>
            </a:pPr>
            <a:r>
              <a:rPr lang="ro-RO" sz="2000" baseline="30000" dirty="0">
                <a:latin typeface="Times New Roman"/>
                <a:ea typeface="Times New Roman"/>
              </a:rPr>
              <a:t>Sursa: https://vizhub.healthdata.org/gbd-compare</a:t>
            </a:r>
            <a:r>
              <a:rPr lang="ro-RO" baseline="30000" dirty="0">
                <a:latin typeface="Times New Roman"/>
                <a:ea typeface="Times New Roman"/>
              </a:rPr>
              <a:t>/</a:t>
            </a:r>
            <a:endParaRPr lang="ro-RO" sz="1600" dirty="0">
              <a:latin typeface="Times New Roman"/>
              <a:ea typeface="Times New Roman"/>
            </a:endParaRPr>
          </a:p>
          <a:p>
            <a:pPr algn="ctr">
              <a:spcAft>
                <a:spcPts val="0"/>
              </a:spcAft>
            </a:pPr>
            <a:r>
              <a:rPr lang="ro-RO" baseline="30000" dirty="0">
                <a:latin typeface="Times New Roman"/>
                <a:ea typeface="Times New Roman"/>
              </a:rPr>
              <a:t> </a:t>
            </a:r>
            <a:endParaRPr lang="ro-RO" sz="1600" dirty="0">
              <a:effectLst/>
              <a:latin typeface="Times New Roman"/>
              <a:ea typeface="Times New Roman"/>
            </a:endParaRPr>
          </a:p>
        </p:txBody>
      </p:sp>
      <p:pic>
        <p:nvPicPr>
          <p:cNvPr id="6" name="Substituent conținut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912768" cy="3744416"/>
          </a:xfrm>
          <a:prstGeom prst="rect">
            <a:avLst/>
          </a:prstGeom>
          <a:noFill/>
        </p:spPr>
      </p:pic>
    </p:spTree>
    <p:extLst>
      <p:ext uri="{BB962C8B-B14F-4D97-AF65-F5344CB8AC3E}">
        <p14:creationId xmlns:p14="http://schemas.microsoft.com/office/powerpoint/2010/main" val="30806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052736"/>
            <a:ext cx="7776864" cy="5112568"/>
          </a:xfrm>
        </p:spPr>
        <p:txBody>
          <a:bodyPr>
            <a:normAutofit fontScale="92500" lnSpcReduction="20000"/>
          </a:bodyPr>
          <a:lstStyle/>
          <a:p>
            <a:pPr algn="just">
              <a:lnSpc>
                <a:spcPct val="115000"/>
              </a:lnSpc>
              <a:spcAft>
                <a:spcPts val="1000"/>
              </a:spcAft>
            </a:pPr>
            <a:r>
              <a:rPr lang="ro-RO" sz="800" dirty="0">
                <a:latin typeface="Calibri" pitchFamily="34" charset="0"/>
                <a:cs typeface="Calibri" pitchFamily="34" charset="0"/>
              </a:rPr>
              <a:t>	</a:t>
            </a:r>
            <a:r>
              <a:rPr lang="ro-RO" sz="2000" b="1" dirty="0">
                <a:latin typeface="Times New Roman" pitchFamily="18" charset="0"/>
                <a:ea typeface="Calibri"/>
                <a:cs typeface="Times New Roman" pitchFamily="18" charset="0"/>
              </a:rPr>
              <a:t>Sănătatea mintală</a:t>
            </a:r>
            <a:r>
              <a:rPr lang="ro-RO" sz="2000" dirty="0">
                <a:latin typeface="Times New Roman" pitchFamily="18" charset="0"/>
                <a:ea typeface="Calibri"/>
                <a:cs typeface="Times New Roman" pitchFamily="18" charset="0"/>
              </a:rPr>
              <a:t> reprezintă </a:t>
            </a:r>
            <a:r>
              <a:rPr lang="vi-VN" sz="2000" b="1" dirty="0">
                <a:solidFill>
                  <a:srgbClr val="0070C0"/>
                </a:solidFill>
                <a:latin typeface="Times New Roman" pitchFamily="18" charset="0"/>
                <a:ea typeface="Calibri"/>
                <a:cs typeface="Times New Roman" pitchFamily="18" charset="0"/>
              </a:rPr>
              <a:t>„</a:t>
            </a:r>
            <a:r>
              <a:rPr lang="ro-RO" sz="2000" b="1" dirty="0">
                <a:solidFill>
                  <a:srgbClr val="0070C0"/>
                </a:solidFill>
                <a:latin typeface="Times New Roman" pitchFamily="18" charset="0"/>
                <a:ea typeface="Calibri"/>
                <a:cs typeface="Times New Roman" pitchFamily="18" charset="0"/>
              </a:rPr>
              <a:t>o</a:t>
            </a:r>
            <a:r>
              <a:rPr lang="vi-VN" sz="2000" b="1" dirty="0">
                <a:solidFill>
                  <a:srgbClr val="0070C0"/>
                </a:solidFill>
                <a:latin typeface="Times New Roman" pitchFamily="18" charset="0"/>
                <a:ea typeface="Calibri"/>
                <a:cs typeface="Times New Roman" pitchFamily="18" charset="0"/>
              </a:rPr>
              <a:t> stare de sănătate în care individul își realizează abilitățile, poate face față tensiunilor normale ale vieții, poate lucra productiv și este capabil să contribuie și el la dezvoltarea comunității“.</a:t>
            </a:r>
            <a:endParaRPr lang="ro-RO" sz="2000" b="1" dirty="0">
              <a:solidFill>
                <a:srgbClr val="0070C0"/>
              </a:solidFill>
              <a:latin typeface="Times New Roman" pitchFamily="18" charset="0"/>
              <a:ea typeface="Calibri"/>
              <a:cs typeface="Times New Roman" pitchFamily="18" charset="0"/>
            </a:endParaRPr>
          </a:p>
          <a:p>
            <a:pPr algn="just">
              <a:lnSpc>
                <a:spcPct val="115000"/>
              </a:lnSpc>
              <a:spcAft>
                <a:spcPts val="1000"/>
              </a:spcAft>
            </a:pPr>
            <a:r>
              <a:rPr lang="vi-VN" sz="2000" dirty="0">
                <a:latin typeface="Times New Roman" pitchFamily="18" charset="0"/>
                <a:cs typeface="Times New Roman" pitchFamily="18" charset="0"/>
              </a:rPr>
              <a:t>Sănătatea mintală a populației este determinată de o multitudine de factori</a:t>
            </a:r>
            <a:r>
              <a:rPr lang="ro-RO" sz="2000" dirty="0">
                <a:latin typeface="Times New Roman" pitchFamily="18" charset="0"/>
                <a:cs typeface="Times New Roman" pitchFamily="18" charset="0"/>
              </a:rPr>
              <a:t>:</a:t>
            </a:r>
            <a:r>
              <a:rPr lang="vi-VN" sz="2000" dirty="0">
                <a:latin typeface="Times New Roman" pitchFamily="18" charset="0"/>
                <a:cs typeface="Times New Roman" pitchFamily="18" charset="0"/>
              </a:rPr>
              <a:t> biologici (genetică, sex), individuali (experiențe personale), familiali, sociali (sprijin social), economici și de mediu (statut social și condiții de viață).</a:t>
            </a:r>
          </a:p>
          <a:p>
            <a:pPr algn="just">
              <a:lnSpc>
                <a:spcPct val="115000"/>
              </a:lnSpc>
              <a:spcAft>
                <a:spcPts val="1000"/>
              </a:spcAft>
            </a:pPr>
            <a:r>
              <a:rPr lang="vi-VN" sz="2200" dirty="0">
                <a:latin typeface="Times New Roman" pitchFamily="18" charset="0"/>
                <a:cs typeface="Times New Roman" pitchFamily="18" charset="0"/>
              </a:rPr>
              <a:t>Pentru cetățeni, sănătatea mintală este o </a:t>
            </a:r>
            <a:r>
              <a:rPr lang="vi-VN" sz="2200" b="1" dirty="0">
                <a:latin typeface="Times New Roman" pitchFamily="18" charset="0"/>
                <a:cs typeface="Times New Roman" pitchFamily="18" charset="0"/>
              </a:rPr>
              <a:t>resursă</a:t>
            </a:r>
            <a:r>
              <a:rPr lang="vi-VN" sz="2200" dirty="0">
                <a:latin typeface="Times New Roman" pitchFamily="18" charset="0"/>
                <a:cs typeface="Times New Roman" pitchFamily="18" charset="0"/>
              </a:rPr>
              <a:t> care le permite să își realizeze potențialul intelectual și emoțional și să își găsească și să-și îndeplinească rolurile în viața socială, școlară și profesională. Pentru societăți, sănătatea mintală bună a cetățenilor contribuie la prosperitate, solidaritate și justiție socială. În schimb, lipsa sănătății mintale impune costuri și pierderi multiple, cetățenilor și sistemelor sociale.</a:t>
            </a:r>
          </a:p>
          <a:p>
            <a:pPr algn="just">
              <a:lnSpc>
                <a:spcPct val="115000"/>
              </a:lnSpc>
              <a:spcAft>
                <a:spcPts val="1000"/>
              </a:spcAft>
            </a:pPr>
            <a:endParaRPr lang="ro-RO" sz="2000" b="1" dirty="0">
              <a:solidFill>
                <a:schemeClr val="tx1"/>
              </a:solidFill>
              <a:latin typeface="Calibri" pitchFamily="34" charset="0"/>
              <a:cs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850106"/>
          </a:xfrm>
        </p:spPr>
        <p:txBody>
          <a:bodyPr>
            <a:noAutofit/>
          </a:bodyPr>
          <a:lstStyle/>
          <a:p>
            <a:pPr algn="ctr">
              <a:spcAft>
                <a:spcPts val="0"/>
              </a:spcAft>
            </a:pPr>
            <a:r>
              <a:rPr lang="ro-RO" sz="1800" b="1" dirty="0">
                <a:solidFill>
                  <a:schemeClr val="tx1"/>
                </a:solidFill>
                <a:effectLst/>
                <a:latin typeface="Times New Roman"/>
                <a:ea typeface="Calibri"/>
              </a:rPr>
              <a:t>Prevalența depresiei și a sentimentelor de singurătate, pe țări</a:t>
            </a:r>
            <a:endParaRPr lang="ro-RO" sz="1800" dirty="0"/>
          </a:p>
        </p:txBody>
      </p:sp>
      <p:sp>
        <p:nvSpPr>
          <p:cNvPr id="5" name="Dreptunghi 4"/>
          <p:cNvSpPr/>
          <p:nvPr/>
        </p:nvSpPr>
        <p:spPr>
          <a:xfrm rot="10800000" flipV="1">
            <a:off x="1619672" y="5419382"/>
            <a:ext cx="6912768" cy="830997"/>
          </a:xfrm>
          <a:prstGeom prst="rect">
            <a:avLst/>
          </a:prstGeom>
        </p:spPr>
        <p:txBody>
          <a:bodyPr wrap="square">
            <a:spAutoFit/>
          </a:bodyPr>
          <a:lstStyle/>
          <a:p>
            <a:pPr algn="just">
              <a:spcAft>
                <a:spcPts val="0"/>
              </a:spcAft>
            </a:pPr>
            <a:r>
              <a:rPr lang="ro-RO" sz="1200" dirty="0">
                <a:solidFill>
                  <a:srgbClr val="000000"/>
                </a:solidFill>
                <a:latin typeface="Times New Roman"/>
                <a:ea typeface="Calibri"/>
              </a:rPr>
              <a:t>Sursa: </a:t>
            </a:r>
            <a:r>
              <a:rPr lang="en-US" sz="1200" dirty="0">
                <a:solidFill>
                  <a:srgbClr val="000000"/>
                </a:solidFill>
                <a:latin typeface="Times New Roman"/>
                <a:ea typeface="Calibri"/>
              </a:rPr>
              <a:t>Study by </a:t>
            </a:r>
            <a:r>
              <a:rPr lang="en-US" sz="1200" dirty="0" err="1">
                <a:solidFill>
                  <a:srgbClr val="000000"/>
                </a:solidFill>
                <a:latin typeface="Times New Roman"/>
                <a:ea typeface="Calibri"/>
              </a:rPr>
              <a:t>Josefine</a:t>
            </a:r>
            <a:r>
              <a:rPr lang="en-US" sz="1200" dirty="0">
                <a:solidFill>
                  <a:srgbClr val="000000"/>
                </a:solidFill>
                <a:latin typeface="Times New Roman"/>
                <a:ea typeface="Calibri"/>
              </a:rPr>
              <a:t> </a:t>
            </a:r>
            <a:r>
              <a:rPr lang="en-US" sz="1200" dirty="0" err="1">
                <a:solidFill>
                  <a:srgbClr val="000000"/>
                </a:solidFill>
                <a:latin typeface="Times New Roman"/>
                <a:ea typeface="Calibri"/>
              </a:rPr>
              <a:t>Atzendorf</a:t>
            </a:r>
            <a:r>
              <a:rPr lang="en-US" sz="1200" dirty="0">
                <a:solidFill>
                  <a:srgbClr val="000000"/>
                </a:solidFill>
                <a:latin typeface="Times New Roman"/>
                <a:ea typeface="Calibri"/>
              </a:rPr>
              <a:t> and Stefan Gruber (2021). The Mental Well-being of Older Adults after the First Wave of COVID-19. SHARE Working Paper Series 63-2021 </a:t>
            </a:r>
            <a:r>
              <a:rPr lang="en-US" sz="1200" dirty="0" err="1">
                <a:solidFill>
                  <a:srgbClr val="000000"/>
                </a:solidFill>
                <a:latin typeface="Times New Roman"/>
                <a:ea typeface="Calibri"/>
              </a:rPr>
              <a:t>Doi</a:t>
            </a:r>
            <a:r>
              <a:rPr lang="en-US" sz="1200" dirty="0">
                <a:solidFill>
                  <a:srgbClr val="000000"/>
                </a:solidFill>
                <a:latin typeface="Times New Roman"/>
                <a:ea typeface="Calibri"/>
              </a:rPr>
              <a:t>: 10.17617/2.3292887</a:t>
            </a:r>
          </a:p>
          <a:p>
            <a:pPr algn="just">
              <a:spcAft>
                <a:spcPts val="0"/>
              </a:spcAft>
            </a:pPr>
            <a:r>
              <a:rPr lang="en-US" sz="1200" dirty="0">
                <a:solidFill>
                  <a:srgbClr val="000000"/>
                </a:solidFill>
                <a:latin typeface="Times New Roman"/>
                <a:ea typeface="Calibri"/>
              </a:rPr>
              <a:t>http://www.share-project.org/share-publications/share-working-paper-series.html</a:t>
            </a:r>
          </a:p>
          <a:p>
            <a:pPr algn="just">
              <a:spcAft>
                <a:spcPts val="0"/>
              </a:spcAft>
            </a:pPr>
            <a:endParaRPr lang="ro-RO" sz="1200" dirty="0">
              <a:effectLst/>
              <a:latin typeface="Times New Roman"/>
              <a:ea typeface="Times New Roman"/>
            </a:endParaRPr>
          </a:p>
        </p:txBody>
      </p:sp>
      <p:pic>
        <p:nvPicPr>
          <p:cNvPr id="6" name="Picture 2"/>
          <p:cNvPicPr>
            <a:picLocks noGrp="1"/>
          </p:cNvPicPr>
          <p:nvPr>
            <p:ph idx="1"/>
          </p:nvPr>
        </p:nvPicPr>
        <p:blipFill>
          <a:blip r:embed="rId2"/>
          <a:stretch>
            <a:fillRect/>
          </a:stretch>
        </p:blipFill>
        <p:spPr>
          <a:xfrm>
            <a:off x="683568" y="1484784"/>
            <a:ext cx="7848872" cy="3744415"/>
          </a:xfrm>
          <a:prstGeom prst="rect">
            <a:avLst/>
          </a:prstGeom>
        </p:spPr>
      </p:pic>
    </p:spTree>
    <p:extLst>
      <p:ext uri="{BB962C8B-B14F-4D97-AF65-F5344CB8AC3E}">
        <p14:creationId xmlns:p14="http://schemas.microsoft.com/office/powerpoint/2010/main" val="1586050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11560" y="1052736"/>
            <a:ext cx="8136904" cy="5027389"/>
          </a:xfrm>
        </p:spPr>
        <p:txBody>
          <a:bodyPr>
            <a:normAutofit lnSpcReduction="10000"/>
          </a:bodyPr>
          <a:lstStyle/>
          <a:p>
            <a:pPr algn="just"/>
            <a:r>
              <a:rPr lang="vi-VN" sz="1400" dirty="0">
                <a:latin typeface="Times New Roman" pitchFamily="18" charset="0"/>
                <a:ea typeface="Times New Roman"/>
                <a:cs typeface="Times New Roman" pitchFamily="18" charset="0"/>
              </a:rPr>
              <a:t>La nivel global, populația îmbătrânește rapid. Între anii 2015 și 2050, procentul populației lumii cu vârsta peste 60 de ani se va dubla aproape, de la 12% la 22%, potrivit Organizației Mondiale a Sănătății. În termeni absoluți, aceasta este o creștere așteptată de la 900 de milioane la 2 miliarde de persoane cu vârsta peste 60 de ani. </a:t>
            </a:r>
            <a:endParaRPr lang="ro-RO" sz="1400" dirty="0">
              <a:latin typeface="Times New Roman" pitchFamily="18" charset="0"/>
              <a:ea typeface="Times New Roman"/>
              <a:cs typeface="Times New Roman" pitchFamily="18" charset="0"/>
            </a:endParaRPr>
          </a:p>
          <a:p>
            <a:pPr algn="just"/>
            <a:r>
              <a:rPr lang="vi-VN" sz="1400" dirty="0">
                <a:latin typeface="Times New Roman" pitchFamily="18" charset="0"/>
                <a:ea typeface="Times New Roman"/>
                <a:cs typeface="Times New Roman" pitchFamily="18" charset="0"/>
              </a:rPr>
              <a:t>Oamenii în vârstă se confruntă cu o serie de provocări ale sănătății somatice, dar și psihice, care trebuie recunoscute, iar sănătatea mintală este la fel de importantă la vârste mai înaintate ca în orice alt moment al vieții.</a:t>
            </a:r>
            <a:endParaRPr lang="ro-RO" sz="1400" dirty="0">
              <a:latin typeface="Times New Roman" pitchFamily="18" charset="0"/>
              <a:ea typeface="Times New Roman"/>
              <a:cs typeface="Times New Roman" pitchFamily="18" charset="0"/>
            </a:endParaRPr>
          </a:p>
          <a:p>
            <a:pPr algn="just"/>
            <a:r>
              <a:rPr lang="vi-VN" sz="1400" dirty="0">
                <a:latin typeface="Times New Roman" pitchFamily="18" charset="0"/>
                <a:ea typeface="Times New Roman"/>
                <a:cs typeface="Times New Roman" pitchFamily="18" charset="0"/>
              </a:rPr>
              <a:t>Tulburările mentale și neurologice în rândul adulților în vârstă reprezintă 6,6% din dizabilitatea totală (DALY) pentru această grupă de vârstă.</a:t>
            </a:r>
            <a:endParaRPr lang="ro-RO" sz="1400" dirty="0">
              <a:latin typeface="Times New Roman" pitchFamily="18" charset="0"/>
              <a:ea typeface="Times New Roman"/>
              <a:cs typeface="Times New Roman" pitchFamily="18" charset="0"/>
            </a:endParaRPr>
          </a:p>
          <a:p>
            <a:pPr algn="just"/>
            <a:r>
              <a:rPr lang="vi-VN" sz="1400" dirty="0">
                <a:latin typeface="Times New Roman" pitchFamily="18" charset="0"/>
                <a:ea typeface="Times New Roman"/>
                <a:cs typeface="Times New Roman" pitchFamily="18" charset="0"/>
              </a:rPr>
              <a:t>Peste 20% dintre adulții în vârstă de 60 de ani și peste suferă de o tulburare mentală sau neurologică, iar 6,6% din totalul dizabilităților (anii de viață ajustată pentru dizabilitate - DALY) în rândul persoanelor cu vârsta peste 60 de ani este atribuită tulburărilor mentale și neurologice. Aceste tulburări la persoanele în vârstă reprezintă 17,4% din anii de viață trăiți cu dizabilitate</a:t>
            </a:r>
            <a:r>
              <a:rPr lang="ro-RO" sz="1400" dirty="0">
                <a:latin typeface="Times New Roman" pitchFamily="18" charset="0"/>
                <a:ea typeface="Times New Roman"/>
                <a:cs typeface="Times New Roman" pitchFamily="18" charset="0"/>
              </a:rPr>
              <a:t> </a:t>
            </a:r>
            <a:r>
              <a:rPr lang="vi-VN" sz="1400" dirty="0">
                <a:latin typeface="Times New Roman" pitchFamily="18" charset="0"/>
                <a:ea typeface="Times New Roman"/>
                <a:cs typeface="Times New Roman" pitchFamily="18" charset="0"/>
              </a:rPr>
              <a:t>(YLD).</a:t>
            </a:r>
            <a:endParaRPr lang="ro-RO" sz="1400" dirty="0">
              <a:latin typeface="Times New Roman" pitchFamily="18" charset="0"/>
              <a:ea typeface="Times New Roman"/>
              <a:cs typeface="Times New Roman" pitchFamily="18" charset="0"/>
            </a:endParaRPr>
          </a:p>
          <a:p>
            <a:pPr algn="just"/>
            <a:r>
              <a:rPr lang="vi-VN" sz="1400" dirty="0">
                <a:latin typeface="Times New Roman" pitchFamily="18" charset="0"/>
                <a:ea typeface="Times New Roman"/>
                <a:cs typeface="Times New Roman" pitchFamily="18" charset="0"/>
              </a:rPr>
              <a:t>Cele mai frecvente tulburări mentale și neurologice din această grupă de vârstă sunt demența și depresia, care afectează aproximativ 5%</a:t>
            </a:r>
            <a:r>
              <a:rPr lang="ro-RO" sz="1400" dirty="0">
                <a:latin typeface="Times New Roman" pitchFamily="18" charset="0"/>
                <a:ea typeface="Times New Roman"/>
                <a:cs typeface="Times New Roman" pitchFamily="18" charset="0"/>
              </a:rPr>
              <a:t>,</a:t>
            </a:r>
            <a:r>
              <a:rPr lang="vi-VN" sz="1400" dirty="0">
                <a:latin typeface="Times New Roman" pitchFamily="18" charset="0"/>
                <a:ea typeface="Times New Roman"/>
                <a:cs typeface="Times New Roman" pitchFamily="18" charset="0"/>
              </a:rPr>
              <a:t> respectiv</a:t>
            </a:r>
            <a:r>
              <a:rPr lang="ro-RO" sz="1400" dirty="0">
                <a:latin typeface="Times New Roman" pitchFamily="18" charset="0"/>
                <a:ea typeface="Times New Roman"/>
                <a:cs typeface="Times New Roman" pitchFamily="18" charset="0"/>
              </a:rPr>
              <a:t> </a:t>
            </a:r>
            <a:r>
              <a:rPr lang="vi-VN" sz="1400" dirty="0">
                <a:latin typeface="Times New Roman" pitchFamily="18" charset="0"/>
                <a:ea typeface="Times New Roman"/>
                <a:cs typeface="Times New Roman" pitchFamily="18" charset="0"/>
              </a:rPr>
              <a:t>7% din populația mai în vârstă a lumii. Tulburările de anxietate afectează 3,8% din populația în vârstă, problemele legate de consumul de substanțe afectează aproape 1% și aproximativ un sfert din decesele cauzate de auto-vătămare aparțin persoanelor cu vârsta de 60 de ani sau peste. Problemele legate de abuzul de substanțe în rândul persoanelor în vârstă sunt adesea trecute cu vederea sau diagnosticate greșit.</a:t>
            </a:r>
            <a:endParaRPr lang="ro-RO" sz="1400" dirty="0">
              <a:latin typeface="Times New Roman" pitchFamily="18" charset="0"/>
              <a:ea typeface="Times New Roman"/>
              <a:cs typeface="Times New Roman" pitchFamily="18" charset="0"/>
            </a:endParaRPr>
          </a:p>
          <a:p>
            <a:pPr algn="just"/>
            <a:r>
              <a:rPr lang="vi-VN" sz="1400" dirty="0">
                <a:latin typeface="Times New Roman" pitchFamily="18" charset="0"/>
                <a:ea typeface="Times New Roman"/>
                <a:cs typeface="Times New Roman" pitchFamily="18" charset="0"/>
              </a:rPr>
              <a:t>Problemele de sănătate mintală sunt insuficient identificate de profesioniștii din domeniul sănătății și de persoanele în vârstă, iar stigmatul pus de aceste afecțiuni îi face pe oameni reticenți </a:t>
            </a:r>
            <a:r>
              <a:rPr lang="ro-RO" sz="1400" dirty="0">
                <a:latin typeface="Times New Roman" pitchFamily="18" charset="0"/>
                <a:ea typeface="Times New Roman"/>
                <a:cs typeface="Times New Roman" pitchFamily="18" charset="0"/>
              </a:rPr>
              <a:t>în a</a:t>
            </a:r>
            <a:r>
              <a:rPr lang="vi-VN" sz="1400" dirty="0">
                <a:latin typeface="Times New Roman" pitchFamily="18" charset="0"/>
                <a:ea typeface="Times New Roman"/>
                <a:cs typeface="Times New Roman" pitchFamily="18" charset="0"/>
              </a:rPr>
              <a:t> c</a:t>
            </a:r>
            <a:r>
              <a:rPr lang="ro-RO" sz="1400" dirty="0">
                <a:latin typeface="Times New Roman" pitchFamily="18" charset="0"/>
                <a:ea typeface="Times New Roman"/>
                <a:cs typeface="Times New Roman" pitchFamily="18" charset="0"/>
              </a:rPr>
              <a:t>ă</a:t>
            </a:r>
            <a:r>
              <a:rPr lang="vi-VN" sz="1400" dirty="0">
                <a:latin typeface="Times New Roman" pitchFamily="18" charset="0"/>
                <a:ea typeface="Times New Roman"/>
                <a:cs typeface="Times New Roman" pitchFamily="18" charset="0"/>
              </a:rPr>
              <a:t>ut</a:t>
            </a:r>
            <a:r>
              <a:rPr lang="ro-RO" sz="1400" dirty="0">
                <a:latin typeface="Times New Roman" pitchFamily="18" charset="0"/>
                <a:ea typeface="Times New Roman"/>
                <a:cs typeface="Times New Roman" pitchFamily="18" charset="0"/>
              </a:rPr>
              <a:t>a</a:t>
            </a:r>
            <a:r>
              <a:rPr lang="vi-VN" sz="1400" dirty="0">
                <a:latin typeface="Times New Roman" pitchFamily="18" charset="0"/>
                <a:ea typeface="Times New Roman"/>
                <a:cs typeface="Times New Roman" pitchFamily="18" charset="0"/>
              </a:rPr>
              <a:t> ajutor</a:t>
            </a:r>
            <a:r>
              <a:rPr lang="ro-RO" sz="1400" dirty="0">
                <a:latin typeface="Times New Roman" pitchFamily="18" charset="0"/>
                <a:ea typeface="Times New Roman"/>
                <a:cs typeface="Times New Roman" pitchFamily="18" charset="0"/>
              </a:rPr>
              <a:t>.</a:t>
            </a:r>
          </a:p>
          <a:p>
            <a:pPr algn="just"/>
            <a:endParaRPr lang="ro-RO" sz="1400" dirty="0">
              <a:latin typeface="Times New Roman" pitchFamily="18" charset="0"/>
              <a:ea typeface="Times New Roman"/>
              <a:cs typeface="Times New Roman" pitchFamily="18" charset="0"/>
            </a:endParaRPr>
          </a:p>
          <a:p>
            <a:pPr marL="109728" indent="0" algn="just">
              <a:buNone/>
            </a:pPr>
            <a:r>
              <a:rPr lang="ro-RO" sz="1400" dirty="0">
                <a:latin typeface="Times New Roman" pitchFamily="18" charset="0"/>
                <a:ea typeface="Times New Roman"/>
                <a:cs typeface="Times New Roman" pitchFamily="18" charset="0"/>
              </a:rPr>
              <a:t>Sursa:  Raport OMS, 2017, https://www.who.int/news-room/fact-sheets/detail/mental-health-of-older-adults</a:t>
            </a:r>
          </a:p>
          <a:p>
            <a:pPr marL="109728" indent="0">
              <a:buNone/>
            </a:pPr>
            <a:endParaRPr lang="ro-RO" sz="1400" dirty="0">
              <a:latin typeface="Times New Roman" pitchFamily="18" charset="0"/>
              <a:cs typeface="Times New Roman" pitchFamily="18" charset="0"/>
            </a:endParaRPr>
          </a:p>
        </p:txBody>
      </p:sp>
      <p:sp>
        <p:nvSpPr>
          <p:cNvPr id="2" name="Titlu 1"/>
          <p:cNvSpPr>
            <a:spLocks noGrp="1"/>
          </p:cNvSpPr>
          <p:nvPr>
            <p:ph type="title"/>
          </p:nvPr>
        </p:nvSpPr>
        <p:spPr>
          <a:xfrm>
            <a:off x="457200" y="274638"/>
            <a:ext cx="8229600" cy="778098"/>
          </a:xfrm>
        </p:spPr>
        <p:txBody>
          <a:bodyPr>
            <a:normAutofit fontScale="90000"/>
          </a:bodyPr>
          <a:lstStyle/>
          <a:p>
            <a:pPr algn="ctr">
              <a:spcAft>
                <a:spcPts val="0"/>
              </a:spcAft>
            </a:pPr>
            <a:br>
              <a:rPr lang="ro-RO" sz="2400" b="1" dirty="0">
                <a:effectLst/>
                <a:latin typeface="Times New Roman"/>
                <a:ea typeface="Times New Roman"/>
              </a:rPr>
            </a:br>
            <a:r>
              <a:rPr lang="ro-RO" sz="2400" b="1" dirty="0">
                <a:solidFill>
                  <a:schemeClr val="tx1"/>
                </a:solidFill>
                <a:effectLst/>
                <a:latin typeface="Times New Roman"/>
                <a:ea typeface="Times New Roman"/>
              </a:rPr>
              <a:t>Depresia la vârstnici</a:t>
            </a:r>
            <a:br>
              <a:rPr lang="ro-RO" sz="2400" dirty="0">
                <a:solidFill>
                  <a:schemeClr val="tx1"/>
                </a:solidFill>
                <a:effectLst/>
                <a:latin typeface="Times New Roman"/>
                <a:ea typeface="Times New Roman"/>
              </a:rPr>
            </a:br>
            <a:endParaRPr lang="ro-RO" sz="2400" dirty="0">
              <a:solidFill>
                <a:schemeClr val="tx1"/>
              </a:solidFill>
            </a:endParaRPr>
          </a:p>
        </p:txBody>
      </p:sp>
    </p:spTree>
    <p:extLst>
      <p:ext uri="{BB962C8B-B14F-4D97-AF65-F5344CB8AC3E}">
        <p14:creationId xmlns:p14="http://schemas.microsoft.com/office/powerpoint/2010/main" val="2133825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04800" y="836712"/>
            <a:ext cx="8686800" cy="5472608"/>
          </a:xfrm>
        </p:spPr>
        <p:txBody>
          <a:bodyPr>
            <a:noAutofit/>
          </a:bodyPr>
          <a:lstStyle/>
          <a:p>
            <a:pPr indent="0" algn="ctr">
              <a:buNone/>
            </a:pPr>
            <a:r>
              <a:rPr lang="en-US" sz="1400" dirty="0">
                <a:latin typeface="Times New Roman"/>
                <a:ea typeface="Times New Roman"/>
              </a:rPr>
              <a:t>	</a:t>
            </a:r>
            <a:endParaRPr lang="ro-RO" sz="1400" b="1" dirty="0">
              <a:latin typeface="Times New Roman"/>
            </a:endParaRPr>
          </a:p>
          <a:p>
            <a:pPr marL="651510" indent="-285750" algn="just"/>
            <a:r>
              <a:rPr lang="vi-VN" sz="1400" dirty="0">
                <a:latin typeface="Times New Roman" pitchFamily="18" charset="0"/>
                <a:cs typeface="Times New Roman" pitchFamily="18" charset="0"/>
              </a:rPr>
              <a:t>Pot exista mai mulți factori de risc pentru probleme de sănătate mintală în orice moment al vieții. Persoanele în vârstă pot prezenta factori de stres comuni tuturor persoanelor, dar și factori de stres care sunt mai frecvenți în această etapă a vieții, cum ar fi pierderea semnificativă a abilităților, scăderea progresivă a capacității funcționale.</a:t>
            </a:r>
            <a:r>
              <a:rPr lang="ro-RO" sz="1400" dirty="0">
                <a:latin typeface="Times New Roman" pitchFamily="18" charset="0"/>
                <a:cs typeface="Times New Roman" pitchFamily="18" charset="0"/>
              </a:rPr>
              <a:t> A</a:t>
            </a:r>
            <a:r>
              <a:rPr lang="vi-VN" sz="1400" dirty="0">
                <a:latin typeface="Times New Roman" pitchFamily="18" charset="0"/>
                <a:cs typeface="Times New Roman" pitchFamily="18" charset="0"/>
              </a:rPr>
              <a:t>dulții în vârstă pot prezenta mobilitate redusă, dureri cronice, fragilitate sau alte probleme de sănătate, care necesită o îngrijire pe termen lung. </a:t>
            </a:r>
            <a:endParaRPr lang="ro-RO" sz="1400" dirty="0">
              <a:latin typeface="Times New Roman" pitchFamily="18" charset="0"/>
              <a:cs typeface="Times New Roman" pitchFamily="18" charset="0"/>
            </a:endParaRPr>
          </a:p>
          <a:p>
            <a:pPr marL="651510" indent="-285750" algn="just"/>
            <a:r>
              <a:rPr lang="ro-RO" sz="1400" dirty="0">
                <a:latin typeface="Times New Roman" pitchFamily="18" charset="0"/>
                <a:cs typeface="Times New Roman" pitchFamily="18" charset="0"/>
              </a:rPr>
              <a:t>P</a:t>
            </a:r>
            <a:r>
              <a:rPr lang="vi-VN" sz="1400" dirty="0">
                <a:latin typeface="Times New Roman" pitchFamily="18" charset="0"/>
                <a:cs typeface="Times New Roman" pitchFamily="18" charset="0"/>
              </a:rPr>
              <a:t>ersoanele în vârstă sunt mai susceptibile de a experimenta evenimente negative, precum doliul sau scăderea statutului socio-economic odată cu pensionarea. Toți acești factori de stres pot duce la izolare, singurătate sau suferință psihologică la persoanele în vârstă</a:t>
            </a:r>
            <a:r>
              <a:rPr lang="ro-RO" sz="1400" dirty="0">
                <a:latin typeface="Times New Roman" pitchFamily="18" charset="0"/>
                <a:cs typeface="Times New Roman" pitchFamily="18" charset="0"/>
              </a:rPr>
              <a:t>.</a:t>
            </a:r>
          </a:p>
          <a:p>
            <a:pPr marL="651510" indent="-285750" algn="just"/>
            <a:r>
              <a:rPr lang="vi-VN" sz="1400" dirty="0">
                <a:latin typeface="Times New Roman" pitchFamily="18" charset="0"/>
                <a:cs typeface="Times New Roman" pitchFamily="18" charset="0"/>
              </a:rPr>
              <a:t>Sănătatea mintală are un impact semnificativ asupra sănătății fizice și invers. De exemplu, adulții în vârstă cu diferite afecțiuni somatice, cum ar fi bolile cardiace, au rate mai mari de depresie decât persoanele sănătoase.  </a:t>
            </a:r>
            <a:r>
              <a:rPr lang="ro-RO" sz="1400" dirty="0">
                <a:latin typeface="Times New Roman" pitchFamily="18" charset="0"/>
                <a:cs typeface="Times New Roman" pitchFamily="18" charset="0"/>
              </a:rPr>
              <a:t>D</a:t>
            </a:r>
            <a:r>
              <a:rPr lang="vi-VN" sz="1400" dirty="0">
                <a:latin typeface="Times New Roman" pitchFamily="18" charset="0"/>
                <a:cs typeface="Times New Roman" pitchFamily="18" charset="0"/>
              </a:rPr>
              <a:t>epresia netratată la o persoană în vârstă cu boli cardiace poate afecta negativ evoluția afecțiunii. </a:t>
            </a:r>
            <a:endParaRPr lang="ro-RO" sz="1400" dirty="0">
              <a:latin typeface="Times New Roman" pitchFamily="18" charset="0"/>
              <a:cs typeface="Times New Roman" pitchFamily="18" charset="0"/>
            </a:endParaRPr>
          </a:p>
          <a:p>
            <a:pPr marL="651510" indent="-285750" algn="just"/>
            <a:r>
              <a:rPr lang="vi-VN" sz="1400" dirty="0">
                <a:latin typeface="Times New Roman" pitchFamily="18" charset="0"/>
                <a:cs typeface="Times New Roman" pitchFamily="18" charset="0"/>
              </a:rPr>
              <a:t>Aproape un sfert din adulţii în vârstă de peste 60 de ani prezintă simptome de depresie majoră, minoră sau disforie. Vârstnicii raportează mai frecvent scăderea capacităţii de a trăi emoţii decât dispoziţie depresivă. Simptomele cardinale de depresie lipsesc adesea la vârstnicii cu depresie. Aceştia raportează mai frecvent acuze somatice, nelinişte sau retard psihomotor. </a:t>
            </a:r>
            <a:endParaRPr lang="ro-RO" sz="1400" dirty="0">
              <a:latin typeface="Times New Roman" pitchFamily="18" charset="0"/>
              <a:cs typeface="Times New Roman" pitchFamily="18" charset="0"/>
            </a:endParaRPr>
          </a:p>
          <a:p>
            <a:pPr marL="651510" indent="-285750" algn="just"/>
            <a:r>
              <a:rPr lang="ro-RO" sz="1400" dirty="0">
                <a:latin typeface="Times New Roman" pitchFamily="18" charset="0"/>
                <a:cs typeface="Times New Roman" pitchFamily="18" charset="0"/>
              </a:rPr>
              <a:t>Declinul memoriei este una din principalele acuze ale vârstnicului cu depresie.</a:t>
            </a:r>
          </a:p>
          <a:p>
            <a:pPr marL="651510" indent="-285750" algn="just"/>
            <a:r>
              <a:rPr lang="vi-VN" sz="1400" dirty="0">
                <a:latin typeface="Times New Roman" pitchFamily="18" charset="0"/>
                <a:cs typeface="Times New Roman" pitchFamily="18" charset="0"/>
              </a:rPr>
              <a:t>La pacienţii vârstnici, simptomele de depresie se asociază cu durerea. Prezenţa durerii, cauzele acesteia (artroze, osteoporoză, fibromialgie, afecţiuni degenerative ale coloanei vertebrale, neuropatii periferice etc.) şi </a:t>
            </a:r>
            <a:r>
              <a:rPr lang="ro-RO" sz="1400" dirty="0">
                <a:latin typeface="Times New Roman" pitchFamily="18" charset="0"/>
                <a:cs typeface="Times New Roman" pitchFamily="18" charset="0"/>
              </a:rPr>
              <a:t>concentrarea</a:t>
            </a:r>
            <a:r>
              <a:rPr lang="vi-VN" sz="1400" dirty="0">
                <a:latin typeface="Times New Roman" pitchFamily="18" charset="0"/>
                <a:cs typeface="Times New Roman" pitchFamily="18" charset="0"/>
              </a:rPr>
              <a:t> pe tratarea substratului somatic al durerii întârzie identificarea şi tratarea depresiei la vârstnic.</a:t>
            </a:r>
            <a:endParaRPr lang="ro-RO" sz="1400" dirty="0">
              <a:latin typeface="Times New Roman" pitchFamily="18" charset="0"/>
              <a:cs typeface="Times New Roman" pitchFamily="18" charset="0"/>
            </a:endParaRPr>
          </a:p>
          <a:p>
            <a:pPr marL="651510" indent="-285750" algn="just"/>
            <a:r>
              <a:rPr lang="vi-VN" sz="1400" dirty="0">
                <a:latin typeface="Times New Roman" pitchFamily="18" charset="0"/>
                <a:cs typeface="Times New Roman" pitchFamily="18" charset="0"/>
              </a:rPr>
              <a:t>Rezistența la tratament a depresiei vârstnicului crește non-aderența la tratamentul afecțiunilor somatice comorbide, dizabilitatea, afectarea cognitivă, povara pentru aparținători/îngrijitori, riscul de mortalitate, inclusiv prin suicid</a:t>
            </a:r>
            <a:r>
              <a:rPr lang="ro-RO" sz="1400" dirty="0">
                <a:latin typeface="Times New Roman" pitchFamily="18" charset="0"/>
                <a:cs typeface="Times New Roman" pitchFamily="18" charset="0"/>
              </a:rPr>
              <a:t>.</a:t>
            </a:r>
          </a:p>
        </p:txBody>
      </p:sp>
      <p:sp>
        <p:nvSpPr>
          <p:cNvPr id="2" name="Titlu 1"/>
          <p:cNvSpPr>
            <a:spLocks noGrp="1"/>
          </p:cNvSpPr>
          <p:nvPr>
            <p:ph type="title"/>
          </p:nvPr>
        </p:nvSpPr>
        <p:spPr>
          <a:xfrm>
            <a:off x="304800" y="457200"/>
            <a:ext cx="8686800" cy="379512"/>
          </a:xfrm>
        </p:spPr>
        <p:txBody>
          <a:bodyPr>
            <a:normAutofit fontScale="90000"/>
          </a:bodyPr>
          <a:lstStyle/>
          <a:p>
            <a:pPr algn="ctr"/>
            <a:r>
              <a:rPr lang="ro-RO" sz="2400" b="1" dirty="0">
                <a:solidFill>
                  <a:srgbClr val="242852"/>
                </a:solidFill>
                <a:effectLst/>
                <a:latin typeface="Times New Roman"/>
                <a:ea typeface="Times New Roman"/>
              </a:rPr>
              <a:t>Depresia la </a:t>
            </a:r>
            <a:r>
              <a:rPr lang="ro-RO" sz="2400" dirty="0">
                <a:solidFill>
                  <a:srgbClr val="242852"/>
                </a:solidFill>
                <a:effectLst/>
                <a:latin typeface="Times New Roman"/>
                <a:ea typeface="Times New Roman"/>
              </a:rPr>
              <a:t>vârstnici</a:t>
            </a:r>
            <a:endParaRPr lang="ro-RO" dirty="0"/>
          </a:p>
        </p:txBody>
      </p:sp>
    </p:spTree>
    <p:extLst>
      <p:ext uri="{BB962C8B-B14F-4D97-AF65-F5344CB8AC3E}">
        <p14:creationId xmlns:p14="http://schemas.microsoft.com/office/powerpoint/2010/main" val="442030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827584" y="1484784"/>
            <a:ext cx="7344816" cy="4536504"/>
          </a:xfrm>
        </p:spPr>
        <p:txBody>
          <a:bodyPr>
            <a:normAutofit/>
          </a:bodyPr>
          <a:lstStyle/>
          <a:p>
            <a:pPr algn="just"/>
            <a:r>
              <a:rPr lang="vi-VN" sz="1400" dirty="0">
                <a:latin typeface="Times New Roman" pitchFamily="18" charset="0"/>
                <a:ea typeface="Times New Roman"/>
                <a:cs typeface="Times New Roman" pitchFamily="18" charset="0"/>
              </a:rPr>
              <a:t>Decesele prin sinucidere sunt în continuare mai frecvente la vârstnici decât la alte grupe de vârstă; apropiații interpretează drept preocupări firești unele indicii de iminență suicidară (împărțirea bunurilor, încheierea unor proiecte, discuții frecvente despre moarte, sensul vieții, stare de liniște și seninătate instalată brusc), ceea ce îngreunează prevenția suicidului la vârstnici</a:t>
            </a:r>
            <a:r>
              <a:rPr lang="ro-RO" sz="1400" dirty="0">
                <a:latin typeface="Times New Roman" pitchFamily="18" charset="0"/>
                <a:ea typeface="Times New Roman"/>
                <a:cs typeface="Times New Roman" pitchFamily="18" charset="0"/>
              </a:rPr>
              <a:t>.</a:t>
            </a:r>
          </a:p>
          <a:p>
            <a:pPr algn="just"/>
            <a:r>
              <a:rPr lang="vi-VN" sz="1400" dirty="0">
                <a:latin typeface="Times New Roman" pitchFamily="18" charset="0"/>
                <a:ea typeface="Times New Roman"/>
                <a:cs typeface="Times New Roman" pitchFamily="18" charset="0"/>
              </a:rPr>
              <a:t> Persoanele în vârstă cu simptome depresive au o capacitate de funcționare mai redusă comparativ cu </a:t>
            </a:r>
            <a:r>
              <a:rPr lang="vi-VN" sz="1300" dirty="0">
                <a:latin typeface="Times New Roman" pitchFamily="18" charset="0"/>
                <a:cs typeface="Times New Roman" pitchFamily="18" charset="0"/>
              </a:rPr>
              <a:t>persoanele</a:t>
            </a:r>
            <a:r>
              <a:rPr lang="vi-VN" sz="1400" dirty="0">
                <a:latin typeface="Times New Roman" pitchFamily="18" charset="0"/>
                <a:ea typeface="Times New Roman"/>
                <a:cs typeface="Times New Roman" pitchFamily="18" charset="0"/>
              </a:rPr>
              <a:t> cu afecțiuni cronice, precum boli pulmonare, hipertensiune sau diabet. </a:t>
            </a:r>
            <a:endParaRPr lang="ro-RO" sz="1400" dirty="0">
              <a:latin typeface="Times New Roman" pitchFamily="18" charset="0"/>
              <a:ea typeface="Times New Roman"/>
              <a:cs typeface="Times New Roman" pitchFamily="18" charset="0"/>
            </a:endParaRPr>
          </a:p>
          <a:p>
            <a:pPr algn="just"/>
            <a:r>
              <a:rPr lang="vi-VN" sz="1400" dirty="0">
                <a:latin typeface="Times New Roman" pitchFamily="18" charset="0"/>
                <a:ea typeface="Times New Roman"/>
                <a:cs typeface="Times New Roman" pitchFamily="18" charset="0"/>
              </a:rPr>
              <a:t>Pandemia COVID-19 a avut un impact major asupra vârstnicilor care prezintă un risc mai mare de dezvoltare de simptome mai severe ale bolii și o rată de mortalitate mai mare. Acest risc crescut se datorează în parte modificărilor legate de vârstă în ceea ce privește sistemul imunitar, care îngreunează lupta împotriva infecțiilor. De asemenea, vârstnicii înregistrează și alte probleme de sănătate, în special afecțiuni cardiovasculare, cerebrovasculare, cancere, care fac și mai dificilă lupta cu acest nou virus. </a:t>
            </a:r>
            <a:endParaRPr lang="ro-RO" sz="1400" dirty="0">
              <a:latin typeface="Times New Roman" pitchFamily="18" charset="0"/>
              <a:ea typeface="Times New Roman"/>
              <a:cs typeface="Times New Roman" pitchFamily="18" charset="0"/>
            </a:endParaRPr>
          </a:p>
          <a:p>
            <a:pPr algn="just"/>
            <a:r>
              <a:rPr lang="vi-VN" sz="1400" dirty="0">
                <a:latin typeface="Times New Roman" pitchFamily="18" charset="0"/>
                <a:ea typeface="Times New Roman"/>
                <a:cs typeface="Times New Roman" pitchFamily="18" charset="0"/>
              </a:rPr>
              <a:t>Stresul, dificultățile economice și sociale, izolarea impusă de autorități în scopul prevenirii și reducerii răspândirii virusului, afectează sănătatea mintală, exacerbând afecțiunile neurologice și psihice existente, cum ar fi depresia, anxietatea, declinul cognitiv. Persoanele vârstnice, care locuiesc singure și care au contacte sociale limitate reprezintă o categorie de populație la risc de a dezvolta simptome depresive și anxioase</a:t>
            </a:r>
            <a:r>
              <a:rPr lang="ro-RO" sz="1400" dirty="0">
                <a:latin typeface="Times New Roman" pitchFamily="18" charset="0"/>
                <a:ea typeface="Times New Roman"/>
                <a:cs typeface="Times New Roman" pitchFamily="18" charset="0"/>
              </a:rPr>
              <a:t>.</a:t>
            </a:r>
          </a:p>
          <a:p>
            <a:pPr algn="just"/>
            <a:endParaRPr lang="ro-RO" sz="1400" dirty="0">
              <a:latin typeface="Times New Roman" pitchFamily="18" charset="0"/>
              <a:ea typeface="Times New Roman"/>
              <a:cs typeface="Times New Roman" pitchFamily="18" charset="0"/>
            </a:endParaRPr>
          </a:p>
        </p:txBody>
      </p:sp>
      <p:sp>
        <p:nvSpPr>
          <p:cNvPr id="2" name="Titlu 1"/>
          <p:cNvSpPr>
            <a:spLocks noGrp="1"/>
          </p:cNvSpPr>
          <p:nvPr>
            <p:ph type="title"/>
          </p:nvPr>
        </p:nvSpPr>
        <p:spPr/>
        <p:txBody>
          <a:bodyPr/>
          <a:lstStyle/>
          <a:p>
            <a:pPr algn="ctr"/>
            <a:r>
              <a:rPr lang="ro-RO" sz="2200" b="1" dirty="0">
                <a:solidFill>
                  <a:srgbClr val="242852"/>
                </a:solidFill>
                <a:effectLst/>
                <a:latin typeface="Times New Roman"/>
                <a:ea typeface="Times New Roman"/>
              </a:rPr>
              <a:t>Depresia </a:t>
            </a:r>
            <a:r>
              <a:rPr lang="ro-RO" sz="2200" dirty="0">
                <a:solidFill>
                  <a:srgbClr val="242852"/>
                </a:solidFill>
                <a:effectLst/>
                <a:latin typeface="Times New Roman"/>
                <a:ea typeface="Times New Roman"/>
              </a:rPr>
              <a:t>la vârstnici</a:t>
            </a:r>
            <a:endParaRPr lang="ro-RO" dirty="0"/>
          </a:p>
        </p:txBody>
      </p:sp>
    </p:spTree>
    <p:extLst>
      <p:ext uri="{BB962C8B-B14F-4D97-AF65-F5344CB8AC3E}">
        <p14:creationId xmlns:p14="http://schemas.microsoft.com/office/powerpoint/2010/main" val="1266594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04800" y="1340768"/>
            <a:ext cx="8686800" cy="4739357"/>
          </a:xfrm>
        </p:spPr>
        <p:txBody>
          <a:bodyPr>
            <a:normAutofit fontScale="62500" lnSpcReduction="20000"/>
          </a:bodyPr>
          <a:lstStyle/>
          <a:p>
            <a:r>
              <a:rPr lang="ro-RO" sz="3400" b="1" dirty="0">
                <a:latin typeface="Times New Roman" pitchFamily="18" charset="0"/>
                <a:cs typeface="Times New Roman" pitchFamily="18" charset="0"/>
              </a:rPr>
              <a:t>Tema</a:t>
            </a:r>
            <a:r>
              <a:rPr lang="ro-RO" b="1" dirty="0">
                <a:latin typeface="Times New Roman" pitchFamily="18" charset="0"/>
                <a:cs typeface="Times New Roman" pitchFamily="18" charset="0"/>
              </a:rPr>
              <a:t>: </a:t>
            </a:r>
            <a:r>
              <a:rPr lang="ro-RO" sz="3800" dirty="0">
                <a:latin typeface="Times New Roman" pitchFamily="18" charset="0"/>
                <a:cs typeface="Times New Roman" pitchFamily="18" charset="0"/>
              </a:rPr>
              <a:t>Sănătate mintală</a:t>
            </a:r>
          </a:p>
          <a:p>
            <a:pPr marL="0" indent="0">
              <a:buNone/>
            </a:pPr>
            <a:endParaRPr lang="ro-RO" sz="3800" dirty="0">
              <a:latin typeface="Times New Roman" pitchFamily="18" charset="0"/>
              <a:cs typeface="Times New Roman" pitchFamily="18" charset="0"/>
            </a:endParaRPr>
          </a:p>
          <a:p>
            <a:pPr algn="just"/>
            <a:r>
              <a:rPr lang="ro-RO" sz="3400" b="1" dirty="0">
                <a:latin typeface="Times New Roman" panose="02020603050405020304" pitchFamily="18" charset="0"/>
                <a:cs typeface="Times New Roman" pitchFamily="18" charset="0"/>
              </a:rPr>
              <a:t>Scopul</a:t>
            </a:r>
            <a:r>
              <a:rPr lang="ro-RO" sz="3400" dirty="0">
                <a:latin typeface="Times New Roman" panose="02020603050405020304" pitchFamily="18" charset="0"/>
                <a:cs typeface="Times New Roman" pitchFamily="18" charset="0"/>
              </a:rPr>
              <a:t> campaniei: </a:t>
            </a:r>
            <a:r>
              <a:rPr lang="ro-RO" sz="3400" dirty="0">
                <a:latin typeface="Times New Roman" panose="02020603050405020304" pitchFamily="18" charset="0"/>
                <a:ea typeface="SimSun"/>
                <a:cs typeface="Times New Roman" pitchFamily="18" charset="0"/>
              </a:rPr>
              <a:t>creșterea nivelului de informare și conștientizare a vârstnicilor, aparținătorilor acestora și a profesioniștilor din domeniul medical privind problematica sănătății mintale</a:t>
            </a:r>
          </a:p>
          <a:p>
            <a:pPr algn="just"/>
            <a:endParaRPr lang="ro-RO" sz="3400" dirty="0">
              <a:latin typeface="Times New Roman" panose="02020603050405020304" pitchFamily="18" charset="0"/>
              <a:ea typeface="SimSun"/>
              <a:cs typeface="Times New Roman" pitchFamily="18" charset="0"/>
            </a:endParaRPr>
          </a:p>
          <a:p>
            <a:pPr algn="just"/>
            <a:r>
              <a:rPr lang="ro-RO" sz="3400" b="1" dirty="0">
                <a:latin typeface="Times New Roman" panose="02020603050405020304" pitchFamily="18" charset="0"/>
                <a:ea typeface="SimSun"/>
                <a:cs typeface="Times New Roman" pitchFamily="18" charset="0"/>
              </a:rPr>
              <a:t>Obiectivele</a:t>
            </a:r>
            <a:r>
              <a:rPr lang="ro-RO" sz="3400" dirty="0">
                <a:latin typeface="Times New Roman" panose="02020603050405020304" pitchFamily="18" charset="0"/>
                <a:ea typeface="SimSun"/>
                <a:cs typeface="Times New Roman" pitchFamily="18" charset="0"/>
              </a:rPr>
              <a:t> campaniei:</a:t>
            </a:r>
            <a:endParaRPr lang="ro-RO" sz="3400" dirty="0">
              <a:latin typeface="Times New Roman" panose="02020603050405020304" pitchFamily="18" charset="0"/>
              <a:cs typeface="Times New Roman" pitchFamily="18" charset="0"/>
            </a:endParaRPr>
          </a:p>
          <a:p>
            <a:pPr lvl="0" algn="just">
              <a:lnSpc>
                <a:spcPct val="115000"/>
              </a:lnSpc>
              <a:buFont typeface="Times New Roman"/>
              <a:buChar char="-"/>
            </a:pPr>
            <a:r>
              <a:rPr lang="ro-RO" sz="3400" dirty="0">
                <a:latin typeface="Times New Roman" panose="02020603050405020304" pitchFamily="18" charset="0"/>
                <a:ea typeface="SimSun"/>
                <a:cs typeface="Times New Roman" panose="02020603050405020304" pitchFamily="18" charset="0"/>
              </a:rPr>
              <a:t>informarea populaţiei privind importanța identificării și intervenției timpurii în cazul tulburărilor  mintale, </a:t>
            </a:r>
          </a:p>
          <a:p>
            <a:pPr lvl="0" algn="just">
              <a:lnSpc>
                <a:spcPct val="115000"/>
              </a:lnSpc>
              <a:buFont typeface="Times New Roman"/>
              <a:buChar char="-"/>
            </a:pPr>
            <a:r>
              <a:rPr lang="ro-RO" sz="3400" dirty="0">
                <a:latin typeface="Times New Roman" panose="02020603050405020304" pitchFamily="18" charset="0"/>
                <a:ea typeface="SimSun"/>
                <a:cs typeface="Times New Roman" panose="02020603050405020304" pitchFamily="18" charset="0"/>
              </a:rPr>
              <a:t>conştientizarea şi promovarea unei mai bune înţelegeri a impactului tulburărilor mintale asupra vieţii oamenilor,</a:t>
            </a:r>
          </a:p>
          <a:p>
            <a:pPr lvl="0" algn="just">
              <a:lnSpc>
                <a:spcPct val="115000"/>
              </a:lnSpc>
              <a:buFont typeface="Times New Roman"/>
              <a:buChar char="-"/>
            </a:pPr>
            <a:r>
              <a:rPr lang="ro-RO" sz="3400" dirty="0">
                <a:latin typeface="Times New Roman" panose="02020603050405020304" pitchFamily="18" charset="0"/>
                <a:ea typeface="SimSun"/>
                <a:cs typeface="Times New Roman" panose="02020603050405020304" pitchFamily="18" charset="0"/>
              </a:rPr>
              <a:t>creșterea accesului grupurilor țintă la informații   pentru îmbunătățirea îngrijirilor și înlăturarea stigmatizării persoanelor cu  tulburări  mintale.</a:t>
            </a:r>
          </a:p>
        </p:txBody>
      </p:sp>
    </p:spTree>
    <p:extLst>
      <p:ext uri="{BB962C8B-B14F-4D97-AF65-F5344CB8AC3E}">
        <p14:creationId xmlns:p14="http://schemas.microsoft.com/office/powerpoint/2010/main" val="1977652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644456"/>
            <a:ext cx="8064896" cy="4235301"/>
          </a:xfrm>
        </p:spPr>
        <p:txBody>
          <a:bodyPr/>
          <a:lstStyle/>
          <a:p>
            <a:pPr marL="495300" indent="-495300" algn="ctr">
              <a:buNone/>
              <a:defRPr/>
            </a:pPr>
            <a:endParaRPr lang="en-US" b="1" dirty="0">
              <a:latin typeface="Times New Roman" pitchFamily="18" charset="0"/>
              <a:cs typeface="Times New Roman" pitchFamily="18" charset="0"/>
            </a:endParaRPr>
          </a:p>
          <a:p>
            <a:pPr marL="495300" indent="-495300" algn="ctr">
              <a:buNone/>
              <a:defRPr/>
            </a:pPr>
            <a:r>
              <a:rPr lang="ro-RO" b="1" dirty="0">
                <a:latin typeface="Times New Roman" pitchFamily="18" charset="0"/>
                <a:cs typeface="Times New Roman" pitchFamily="18" charset="0"/>
              </a:rPr>
              <a:t>luna IANUARIE 20</a:t>
            </a:r>
            <a:r>
              <a:rPr lang="en-US" b="1" dirty="0">
                <a:latin typeface="Times New Roman" pitchFamily="18" charset="0"/>
                <a:cs typeface="Times New Roman" pitchFamily="18" charset="0"/>
              </a:rPr>
              <a:t>2</a:t>
            </a:r>
            <a:r>
              <a:rPr lang="ro-RO" b="1" dirty="0">
                <a:latin typeface="Times New Roman" pitchFamily="18" charset="0"/>
                <a:cs typeface="Times New Roman" pitchFamily="18" charset="0"/>
              </a:rPr>
              <a:t>2</a:t>
            </a:r>
            <a:endParaRPr lang="ro-RO" sz="2400" b="1" dirty="0">
              <a:latin typeface="Times New Roman" pitchFamily="18" charset="0"/>
              <a:cs typeface="Times New Roman" pitchFamily="18" charset="0"/>
            </a:endParaRPr>
          </a:p>
          <a:p>
            <a:pPr marL="495300" indent="-495300">
              <a:buNone/>
              <a:defRPr/>
            </a:pPr>
            <a:endParaRPr lang="ro-RO" sz="2400" b="1" dirty="0">
              <a:latin typeface="Times New Roman" pitchFamily="18" charset="0"/>
              <a:cs typeface="Times New Roman" pitchFamily="18" charset="0"/>
            </a:endParaRPr>
          </a:p>
          <a:p>
            <a:pPr marL="495300" indent="-495300">
              <a:buNone/>
              <a:defRPr/>
            </a:pPr>
            <a:r>
              <a:rPr lang="ro-RO" sz="2400" b="1" dirty="0">
                <a:latin typeface="Times New Roman" pitchFamily="18" charset="0"/>
                <a:cs typeface="Times New Roman" pitchFamily="18" charset="0"/>
              </a:rPr>
              <a:t>SLOGANUL</a:t>
            </a:r>
            <a:r>
              <a:rPr lang="ro-RO" b="1" dirty="0">
                <a:latin typeface="Times New Roman" pitchFamily="18" charset="0"/>
                <a:cs typeface="Times New Roman" pitchFamily="18" charset="0"/>
              </a:rPr>
              <a:t> campaniei:</a:t>
            </a:r>
          </a:p>
          <a:p>
            <a:pPr marL="495300" indent="-495300">
              <a:buNone/>
              <a:defRPr/>
            </a:pPr>
            <a:endParaRPr lang="ro-RO" b="1" dirty="0">
              <a:latin typeface="Times New Roman" pitchFamily="18" charset="0"/>
              <a:cs typeface="Times New Roman" pitchFamily="18" charset="0"/>
            </a:endParaRPr>
          </a:p>
          <a:p>
            <a:pPr marL="495300" indent="-495300" algn="ctr">
              <a:buNone/>
              <a:defRPr/>
            </a:pPr>
            <a:r>
              <a:rPr lang="ro-RO" b="1" i="1" dirty="0">
                <a:latin typeface="Times New Roman"/>
                <a:ea typeface="SimSun"/>
              </a:rPr>
              <a:t>„</a:t>
            </a:r>
            <a:r>
              <a:rPr lang="vi-VN" b="1" i="1" dirty="0">
                <a:latin typeface="Times New Roman"/>
                <a:ea typeface="SimSun"/>
              </a:rPr>
              <a:t>Sănătatea mintală este o prioritate. </a:t>
            </a:r>
            <a:endParaRPr lang="ro-RO" b="1" i="1" dirty="0">
              <a:latin typeface="Times New Roman"/>
              <a:ea typeface="SimSun"/>
            </a:endParaRPr>
          </a:p>
          <a:p>
            <a:pPr marL="495300" indent="-495300" algn="ctr">
              <a:buNone/>
              <a:defRPr/>
            </a:pPr>
            <a:r>
              <a:rPr lang="vi-VN" b="1" i="1" dirty="0">
                <a:latin typeface="Times New Roman"/>
                <a:ea typeface="SimSun"/>
              </a:rPr>
              <a:t>Protejați sănătatea mintală!”</a:t>
            </a:r>
            <a:endParaRPr lang="ro-RO" b="1" dirty="0">
              <a:latin typeface="Times New Roman" pitchFamily="18" charset="0"/>
              <a:cs typeface="Times New Roman" pitchFamily="18" charset="0"/>
            </a:endParaRPr>
          </a:p>
          <a:p>
            <a:endParaRPr lang="en-US" b="1" dirty="0"/>
          </a:p>
        </p:txBody>
      </p:sp>
      <p:sp>
        <p:nvSpPr>
          <p:cNvPr id="2" name="Title 1"/>
          <p:cNvSpPr>
            <a:spLocks noGrp="1"/>
          </p:cNvSpPr>
          <p:nvPr>
            <p:ph type="title"/>
          </p:nvPr>
        </p:nvSpPr>
        <p:spPr>
          <a:xfrm>
            <a:off x="119216" y="1006624"/>
            <a:ext cx="8686800" cy="838200"/>
          </a:xfrm>
        </p:spPr>
        <p:txBody>
          <a:bodyPr>
            <a:normAutofit/>
          </a:bodyPr>
          <a:lstStyle/>
          <a:p>
            <a:pPr algn="ctr"/>
            <a:r>
              <a:rPr lang="ro-RO" sz="2400" b="1" dirty="0">
                <a:ln w="500">
                  <a:solidFill>
                    <a:schemeClr val="tx2">
                      <a:shade val="20000"/>
                      <a:satMod val="120000"/>
                    </a:schemeClr>
                  </a:solidFill>
                </a:ln>
                <a:latin typeface="Times New Roman" pitchFamily="18" charset="0"/>
                <a:cs typeface="Times New Roman" pitchFamily="18" charset="0"/>
              </a:rPr>
              <a:t>PERIOADA DE DERULARE A CAMPANIEI</a:t>
            </a:r>
            <a:br>
              <a:rPr lang="ro-RO"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0150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p:ph type="body" sz="half" idx="1"/>
          </p:nvPr>
        </p:nvSpPr>
        <p:spPr>
          <a:xfrm>
            <a:off x="571500" y="928688"/>
            <a:ext cx="7489825" cy="5072062"/>
          </a:xfrm>
        </p:spPr>
        <p:txBody>
          <a:bodyPr>
            <a:normAutofit/>
          </a:bodyPr>
          <a:lstStyle/>
          <a:p>
            <a:pPr marL="495300" indent="-495300" eaLnBrk="1" hangingPunct="1">
              <a:buFont typeface="Wingdings 2" pitchFamily="18" charset="2"/>
              <a:buNone/>
              <a:defRPr/>
            </a:pPr>
            <a:endParaRPr lang="ro-RO" sz="2000" b="1" dirty="0">
              <a:solidFill>
                <a:schemeClr val="tx2"/>
              </a:solidFill>
              <a:latin typeface="+mj-lt"/>
            </a:endParaRPr>
          </a:p>
          <a:p>
            <a:pPr marL="495300" indent="-495300" eaLnBrk="1" hangingPunct="1">
              <a:buFont typeface="Wingdings 2" pitchFamily="18" charset="2"/>
              <a:buNone/>
              <a:defRPr/>
            </a:pPr>
            <a:endParaRPr lang="ro-RO" dirty="0"/>
          </a:p>
          <a:p>
            <a:pPr marL="0" indent="0" algn="just">
              <a:lnSpc>
                <a:spcPct val="115000"/>
              </a:lnSpc>
              <a:spcAft>
                <a:spcPts val="0"/>
              </a:spcAft>
              <a:buNone/>
            </a:pPr>
            <a:r>
              <a:rPr lang="ro-RO" sz="2800" b="1" dirty="0">
                <a:latin typeface="Times New Roman"/>
                <a:ea typeface="Calibri"/>
                <a:cs typeface="Times New Roman"/>
              </a:rPr>
              <a:t>Grupuri țintă </a:t>
            </a:r>
            <a:r>
              <a:rPr lang="ro-RO" sz="2800" dirty="0">
                <a:latin typeface="Times New Roman"/>
                <a:ea typeface="Calibri"/>
                <a:cs typeface="Times New Roman"/>
              </a:rPr>
              <a:t>identificate pentru campanie:</a:t>
            </a:r>
            <a:endParaRPr lang="ro-RO" sz="2800" dirty="0">
              <a:latin typeface="Calibri"/>
              <a:ea typeface="Calibri"/>
              <a:cs typeface="Times New Roman"/>
            </a:endParaRPr>
          </a:p>
          <a:p>
            <a:pPr algn="just">
              <a:lnSpc>
                <a:spcPct val="115000"/>
              </a:lnSpc>
              <a:spcAft>
                <a:spcPts val="0"/>
              </a:spcAft>
            </a:pPr>
            <a:endParaRPr lang="ro-RO" sz="2800" dirty="0">
              <a:latin typeface="Calibri"/>
              <a:ea typeface="Calibri"/>
              <a:cs typeface="Times New Roman"/>
            </a:endParaRPr>
          </a:p>
          <a:p>
            <a:pPr algn="just">
              <a:lnSpc>
                <a:spcPct val="115000"/>
              </a:lnSpc>
              <a:spcAft>
                <a:spcPts val="0"/>
              </a:spcAft>
            </a:pPr>
            <a:r>
              <a:rPr lang="ro-RO" sz="2800" dirty="0">
                <a:latin typeface="Times New Roman"/>
                <a:ea typeface="Calibri"/>
                <a:cs typeface="Times New Roman"/>
              </a:rPr>
              <a:t>Vârstnicii și aparținătorii acestora;</a:t>
            </a:r>
          </a:p>
          <a:p>
            <a:pPr algn="just">
              <a:lnSpc>
                <a:spcPct val="115000"/>
              </a:lnSpc>
              <a:spcAft>
                <a:spcPts val="0"/>
              </a:spcAft>
            </a:pPr>
            <a:r>
              <a:rPr lang="ro-RO" sz="2800" dirty="0">
                <a:latin typeface="Times New Roman"/>
                <a:ea typeface="Calibri"/>
                <a:cs typeface="Times New Roman"/>
              </a:rPr>
              <a:t>Profesioniștii din domeniul medical.</a:t>
            </a:r>
            <a:endParaRPr lang="ro-RO" sz="2600" dirty="0">
              <a:latin typeface="Calibri" pitchFamily="34" charset="0"/>
              <a:cs typeface="Calibri" pitchFamily="34" charset="0"/>
            </a:endParaRPr>
          </a:p>
        </p:txBody>
      </p:sp>
      <p:sp>
        <p:nvSpPr>
          <p:cNvPr id="4" name="Rectangle 2"/>
          <p:cNvSpPr txBox="1">
            <a:spLocks/>
          </p:cNvSpPr>
          <p:nvPr/>
        </p:nvSpPr>
        <p:spPr bwMode="auto">
          <a:xfrm>
            <a:off x="1714480" y="428604"/>
            <a:ext cx="5929354" cy="571504"/>
          </a:xfrm>
          <a:prstGeom prst="rect">
            <a:avLst/>
          </a:prstGeom>
        </p:spPr>
        <p:txBody>
          <a:bodyPr lIns="45720" tIns="0" rIns="45720" bIns="0" anchor="b"/>
          <a:lstStyle/>
          <a:p>
            <a:pPr algn="ctr">
              <a:defRPr/>
            </a:pPr>
            <a:br>
              <a:rPr lang="en-US" sz="2400" b="1" dirty="0">
                <a:latin typeface="Book Antiqua" pitchFamily="18" charset="0"/>
                <a:ea typeface="+mj-ea"/>
                <a:cs typeface="+mj-cs"/>
              </a:rPr>
            </a:br>
            <a:br>
              <a:rPr lang="en-US" sz="2400" b="1" dirty="0">
                <a:latin typeface="Book Antiqua" pitchFamily="18" charset="0"/>
                <a:ea typeface="+mj-ea"/>
                <a:cs typeface="+mj-cs"/>
              </a:rPr>
            </a:br>
            <a:br>
              <a:rPr lang="ro-RO" sz="2400" b="1" dirty="0">
                <a:latin typeface="Book Antiqua" pitchFamily="18" charset="0"/>
                <a:ea typeface="+mj-ea"/>
                <a:cs typeface="+mj-cs"/>
              </a:rPr>
            </a:br>
            <a:br>
              <a:rPr lang="ro-RO" sz="2400" b="1" dirty="0">
                <a:latin typeface="Book Antiqua" pitchFamily="18" charset="0"/>
                <a:ea typeface="+mj-ea"/>
                <a:cs typeface="+mj-cs"/>
              </a:rPr>
            </a:br>
            <a:endParaRPr lang="ro-RO" sz="2800" b="1" cap="all" dirty="0">
              <a:ln w="500">
                <a:solidFill>
                  <a:schemeClr val="tx2">
                    <a:shade val="20000"/>
                    <a:satMod val="120000"/>
                  </a:schemeClr>
                </a:solidFill>
              </a:ln>
              <a:effectLst>
                <a:reflection blurRad="12700" stA="48000" endA="300" endPos="55000" dir="5400000" sy="-90000" algn="bl" rotWithShape="0"/>
              </a:effectLst>
              <a:latin typeface="Book Antiqua" pitchFamily="18" charset="0"/>
              <a:ea typeface="+mj-ea"/>
              <a:cs typeface="+mj-cs"/>
            </a:endParaRPr>
          </a:p>
        </p:txBody>
      </p:sp>
    </p:spTree>
    <p:extLst>
      <p:ext uri="{BB962C8B-B14F-4D97-AF65-F5344CB8AC3E}">
        <p14:creationId xmlns:p14="http://schemas.microsoft.com/office/powerpoint/2010/main" val="4263765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251520" y="188640"/>
            <a:ext cx="8568952" cy="864096"/>
          </a:xfrm>
        </p:spPr>
        <p:txBody>
          <a:bodyPr wrap="square" numCol="1" compatLnSpc="1">
            <a:prstTxWarp prst="textNoShape">
              <a:avLst/>
            </a:prstTxWarp>
            <a:noAutofit/>
          </a:bodyPr>
          <a:lstStyle/>
          <a:p>
            <a:pPr algn="ctr"/>
            <a:r>
              <a:rPr lang="ro-RO" sz="2000" b="1" dirty="0">
                <a:latin typeface="Times New Roman" pitchFamily="18" charset="0"/>
                <a:cs typeface="Times New Roman" pitchFamily="18" charset="0"/>
              </a:rPr>
              <a:t>Mesajele principale ale campaniei pentru profesioniștii din </a:t>
            </a:r>
            <a:br>
              <a:rPr lang="en-US" sz="2000" b="1" dirty="0">
                <a:latin typeface="Times New Roman" pitchFamily="18" charset="0"/>
                <a:cs typeface="Times New Roman" pitchFamily="18" charset="0"/>
              </a:rPr>
            </a:br>
            <a:r>
              <a:rPr lang="ro-RO" sz="2000" b="1" dirty="0">
                <a:latin typeface="Times New Roman" pitchFamily="18" charset="0"/>
                <a:cs typeface="Times New Roman" pitchFamily="18" charset="0"/>
              </a:rPr>
              <a:t>DOMENIUL MEDICAL</a:t>
            </a:r>
            <a:br>
              <a:rPr lang="ro-RO" sz="2000" b="1" dirty="0">
                <a:latin typeface="Calibri" panose="020F0502020204030204" pitchFamily="34" charset="0"/>
                <a:cs typeface="Calibri" panose="020F0502020204030204" pitchFamily="34" charset="0"/>
              </a:rPr>
            </a:br>
            <a:endParaRPr lang="ro-RO" sz="2000" b="1" cap="none" dirty="0">
              <a:latin typeface="Calibri" panose="020F0502020204030204" pitchFamily="34" charset="0"/>
              <a:cs typeface="Calibri" panose="020F0502020204030204" pitchFamily="34" charset="0"/>
            </a:endParaRPr>
          </a:p>
        </p:txBody>
      </p:sp>
      <p:sp>
        <p:nvSpPr>
          <p:cNvPr id="10242" name="Rectangle 3"/>
          <p:cNvSpPr>
            <a:spLocks noGrp="1"/>
          </p:cNvSpPr>
          <p:nvPr>
            <p:ph type="body" sz="half" idx="1"/>
          </p:nvPr>
        </p:nvSpPr>
        <p:spPr>
          <a:xfrm>
            <a:off x="683568" y="980729"/>
            <a:ext cx="8051436" cy="5688632"/>
          </a:xfrm>
        </p:spPr>
        <p:txBody>
          <a:bodyPr>
            <a:noAutofit/>
          </a:bodyPr>
          <a:lstStyle/>
          <a:p>
            <a:pPr lvl="0" algn="just"/>
            <a:r>
              <a:rPr lang="ro-RO" sz="1600" dirty="0">
                <a:latin typeface="Times New Roman" pitchFamily="18" charset="0"/>
                <a:cs typeface="Times New Roman" pitchFamily="18" charset="0"/>
              </a:rPr>
              <a:t>Furnizați pacienților vârstnici de informații despre problematica sănătății mintale;</a:t>
            </a:r>
            <a:endParaRPr lang="en-GB" sz="1600" dirty="0">
              <a:latin typeface="Times New Roman" pitchFamily="18" charset="0"/>
              <a:cs typeface="Times New Roman" pitchFamily="18" charset="0"/>
            </a:endParaRPr>
          </a:p>
          <a:p>
            <a:pPr lvl="0" algn="just"/>
            <a:r>
              <a:rPr lang="ro-RO" sz="1600" dirty="0">
                <a:latin typeface="Times New Roman" pitchFamily="18" charset="0"/>
                <a:cs typeface="Times New Roman" pitchFamily="18" charset="0"/>
              </a:rPr>
              <a:t>Participați la activități de cercetare și promovare a dovezilor științifice despre intervenții eficace pentru persoanele vârstnice afectate de boli mintale; </a:t>
            </a:r>
            <a:endParaRPr lang="en-GB" sz="1600" dirty="0">
              <a:latin typeface="Times New Roman" pitchFamily="18" charset="0"/>
              <a:cs typeface="Times New Roman" pitchFamily="18" charset="0"/>
            </a:endParaRPr>
          </a:p>
          <a:p>
            <a:pPr lvl="0" algn="just"/>
            <a:r>
              <a:rPr lang="ro-RO" sz="1600" dirty="0">
                <a:latin typeface="Times New Roman" pitchFamily="18" charset="0"/>
                <a:cs typeface="Times New Roman" pitchFamily="18" charset="0"/>
              </a:rPr>
              <a:t>Participați la îmbunătățirea strategiei naționale privind sănătatea mintală a vârstnicilor și la punerea în aplicare a programului național de sănătate mintală;</a:t>
            </a:r>
            <a:endParaRPr lang="en-GB" sz="1600" dirty="0">
              <a:latin typeface="Times New Roman" pitchFamily="18" charset="0"/>
              <a:cs typeface="Times New Roman" pitchFamily="18" charset="0"/>
            </a:endParaRPr>
          </a:p>
          <a:p>
            <a:pPr lvl="0" algn="just"/>
            <a:r>
              <a:rPr lang="ro-RO" sz="1600" dirty="0">
                <a:latin typeface="Times New Roman" pitchFamily="18" charset="0"/>
                <a:cs typeface="Times New Roman" pitchFamily="18" charset="0"/>
              </a:rPr>
              <a:t>Sprijiniți elaborarea și punerea în aplicare a ghidurilor și politicilor privind sănătatea mintală a vârstnicilor;</a:t>
            </a:r>
            <a:endParaRPr lang="en-GB" sz="1600" dirty="0">
              <a:latin typeface="Times New Roman" pitchFamily="18" charset="0"/>
              <a:cs typeface="Times New Roman" pitchFamily="18" charset="0"/>
            </a:endParaRPr>
          </a:p>
          <a:p>
            <a:pPr lvl="0" algn="just"/>
            <a:r>
              <a:rPr lang="ro-RO" sz="1600" dirty="0">
                <a:latin typeface="Times New Roman" pitchFamily="18" charset="0"/>
                <a:cs typeface="Times New Roman" pitchFamily="18" charset="0"/>
              </a:rPr>
              <a:t>Organizați mai bine îngrijirile prin gestionarea sarcinilor și coordonarea timpului necesar îngrijirilor vârstnicilor;</a:t>
            </a:r>
            <a:endParaRPr lang="en-GB" sz="1600" dirty="0">
              <a:latin typeface="Times New Roman" pitchFamily="18" charset="0"/>
              <a:cs typeface="Times New Roman" pitchFamily="18" charset="0"/>
            </a:endParaRPr>
          </a:p>
          <a:p>
            <a:pPr lvl="0" algn="just"/>
            <a:r>
              <a:rPr lang="ro-RO" sz="1600" dirty="0">
                <a:latin typeface="Times New Roman" pitchFamily="18" charset="0"/>
                <a:cs typeface="Times New Roman" pitchFamily="18" charset="0"/>
              </a:rPr>
              <a:t>Asigurați accesul la tratamente (inclusiv telepsihiatria) și îngrijiri de calitate pentru vârstnicii afectați de boli mintale;</a:t>
            </a:r>
            <a:endParaRPr lang="en-GB" sz="1600" dirty="0">
              <a:latin typeface="Times New Roman" pitchFamily="18" charset="0"/>
              <a:cs typeface="Times New Roman" pitchFamily="18" charset="0"/>
            </a:endParaRPr>
          </a:p>
          <a:p>
            <a:pPr lvl="0" algn="just"/>
            <a:r>
              <a:rPr lang="ro-RO" sz="1600" dirty="0">
                <a:latin typeface="Times New Roman" pitchFamily="18" charset="0"/>
                <a:cs typeface="Times New Roman" pitchFamily="18" charset="0"/>
              </a:rPr>
              <a:t>Colaborați cu organizațiile de sprijin al bolnavilor;</a:t>
            </a:r>
            <a:endParaRPr lang="en-GB" sz="1600" dirty="0">
              <a:latin typeface="Times New Roman" pitchFamily="18" charset="0"/>
              <a:cs typeface="Times New Roman" pitchFamily="18" charset="0"/>
            </a:endParaRPr>
          </a:p>
          <a:p>
            <a:pPr lvl="0" algn="just"/>
            <a:r>
              <a:rPr lang="ro-RO" sz="1600" dirty="0">
                <a:latin typeface="Times New Roman" pitchFamily="18" charset="0"/>
                <a:cs typeface="Times New Roman" pitchFamily="18" charset="0"/>
              </a:rPr>
              <a:t>Comunicați despre problematica sănătății mintale a vârstnicilor prin mijloacele social media;</a:t>
            </a:r>
          </a:p>
          <a:p>
            <a:pPr lvl="0" algn="just"/>
            <a:r>
              <a:rPr lang="ro-RO" sz="1600" dirty="0">
                <a:latin typeface="Times New Roman" pitchFamily="18" charset="0"/>
                <a:cs typeface="Times New Roman" pitchFamily="18" charset="0"/>
              </a:rPr>
              <a:t>Utilizați s</a:t>
            </a:r>
            <a:r>
              <a:rPr lang="vi-VN" sz="1600" dirty="0">
                <a:latin typeface="Times New Roman" pitchFamily="18" charset="0"/>
                <a:cs typeface="Times New Roman" pitchFamily="18" charset="0"/>
              </a:rPr>
              <a:t>etul de instrumente</a:t>
            </a:r>
            <a:r>
              <a:rPr lang="ro-RO" sz="1600" dirty="0">
                <a:latin typeface="Times New Roman" pitchFamily="18" charset="0"/>
                <a:cs typeface="Times New Roman" pitchFamily="18" charset="0"/>
              </a:rPr>
              <a:t> OMS</a:t>
            </a:r>
            <a:r>
              <a:rPr lang="vi-VN" sz="1600" dirty="0">
                <a:latin typeface="Times New Roman" pitchFamily="18" charset="0"/>
                <a:cs typeface="Times New Roman" pitchFamily="18" charset="0"/>
              </a:rPr>
              <a:t> </a:t>
            </a:r>
            <a:r>
              <a:rPr lang="vi-VN" sz="1600" b="1" i="1" dirty="0">
                <a:latin typeface="Times New Roman" pitchFamily="18" charset="0"/>
                <a:cs typeface="Times New Roman" pitchFamily="18" charset="0"/>
              </a:rPr>
              <a:t>„Living with the Times” </a:t>
            </a:r>
            <a:r>
              <a:rPr lang="ro-RO" sz="1600" dirty="0">
                <a:latin typeface="Times New Roman" pitchFamily="18" charset="0"/>
                <a:cs typeface="Times New Roman" pitchFamily="18" charset="0"/>
              </a:rPr>
              <a:t>care</a:t>
            </a:r>
            <a:r>
              <a:rPr lang="ro-RO" sz="1600" b="1" i="1" dirty="0">
                <a:latin typeface="Times New Roman" pitchFamily="18" charset="0"/>
                <a:cs typeface="Times New Roman" pitchFamily="18" charset="0"/>
              </a:rPr>
              <a:t> </a:t>
            </a:r>
            <a:r>
              <a:rPr lang="vi-VN" sz="1600" dirty="0">
                <a:latin typeface="Times New Roman" pitchFamily="18" charset="0"/>
                <a:cs typeface="Times New Roman" pitchFamily="18" charset="0"/>
              </a:rPr>
              <a:t>conține afișe ilustrate cu mesaje cheie pentru vârstnici despre cum să-și mențină sănătatea mintală în timpul pandemiei COVID-19</a:t>
            </a:r>
            <a:r>
              <a:rPr lang="ro-RO" sz="1600" dirty="0">
                <a:latin typeface="Times New Roman" pitchFamily="18" charset="0"/>
                <a:cs typeface="Times New Roman" pitchFamily="18" charset="0"/>
              </a:rPr>
              <a:t>;</a:t>
            </a:r>
          </a:p>
          <a:p>
            <a:pPr lvl="0" algn="just"/>
            <a:r>
              <a:rPr lang="ro-RO" sz="1600" dirty="0">
                <a:latin typeface="Times New Roman" pitchFamily="18" charset="0"/>
                <a:cs typeface="Times New Roman" pitchFamily="18" charset="0"/>
              </a:rPr>
              <a:t>Folosiți </a:t>
            </a:r>
            <a:r>
              <a:rPr lang="vi-VN" sz="1600" dirty="0">
                <a:latin typeface="Times New Roman" pitchFamily="18" charset="0"/>
                <a:cs typeface="Times New Roman" pitchFamily="18" charset="0"/>
              </a:rPr>
              <a:t>ghid</a:t>
            </a:r>
            <a:r>
              <a:rPr lang="ro-RO" sz="1600" dirty="0">
                <a:latin typeface="Times New Roman" pitchFamily="18" charset="0"/>
                <a:cs typeface="Times New Roman" pitchFamily="18" charset="0"/>
              </a:rPr>
              <a:t>ului</a:t>
            </a:r>
            <a:r>
              <a:rPr lang="vi-VN" sz="1600" dirty="0">
                <a:latin typeface="Times New Roman" pitchFamily="18" charset="0"/>
                <a:cs typeface="Times New Roman" pitchFamily="18" charset="0"/>
              </a:rPr>
              <a:t> </a:t>
            </a:r>
            <a:r>
              <a:rPr lang="ro-RO" sz="1600" dirty="0">
                <a:latin typeface="Times New Roman" pitchFamily="18" charset="0"/>
                <a:cs typeface="Times New Roman" pitchFamily="18" charset="0"/>
              </a:rPr>
              <a:t>OMS și al UIT (</a:t>
            </a:r>
            <a:r>
              <a:rPr lang="vi-VN" sz="1600" dirty="0">
                <a:latin typeface="Times New Roman" pitchFamily="18" charset="0"/>
                <a:cs typeface="Times New Roman" pitchFamily="18" charset="0"/>
              </a:rPr>
              <a:t>Uniunea Internațională a Telecomunicațiilor</a:t>
            </a:r>
            <a:r>
              <a:rPr lang="ro-RO" sz="1600" dirty="0">
                <a:latin typeface="Times New Roman" pitchFamily="18" charset="0"/>
                <a:cs typeface="Times New Roman" pitchFamily="18" charset="0"/>
              </a:rPr>
              <a:t>), </a:t>
            </a:r>
            <a:r>
              <a:rPr lang="vi-VN" sz="1600" dirty="0">
                <a:latin typeface="Times New Roman" pitchFamily="18" charset="0"/>
                <a:cs typeface="Times New Roman" pitchFamily="18" charset="0"/>
              </a:rPr>
              <a:t>privind introducerea programelor de reducere a riscului de demență și a programelor de asistență pentru îngrijitorii care utilizează tehnologia mobilă</a:t>
            </a:r>
            <a:r>
              <a:rPr lang="ro-RO" sz="1600" dirty="0">
                <a:latin typeface="Times New Roman" pitchFamily="18" charset="0"/>
                <a:cs typeface="Times New Roman" pitchFamily="18" charset="0"/>
              </a:rPr>
              <a:t> (m</a:t>
            </a:r>
            <a:r>
              <a:rPr lang="vi-VN" sz="1600" dirty="0">
                <a:latin typeface="Times New Roman" pitchFamily="18" charset="0"/>
                <a:cs typeface="Times New Roman" pitchFamily="18" charset="0"/>
              </a:rPr>
              <a:t>anualul </a:t>
            </a:r>
            <a:r>
              <a:rPr lang="vi-VN" sz="1600" b="1" i="1" dirty="0">
                <a:latin typeface="Times New Roman" pitchFamily="18" charset="0"/>
                <a:cs typeface="Times New Roman" pitchFamily="18" charset="0"/>
              </a:rPr>
              <a:t>mDementia</a:t>
            </a:r>
            <a:r>
              <a:rPr lang="ro-RO" sz="1600" dirty="0">
                <a:latin typeface="Times New Roman" pitchFamily="18" charset="0"/>
                <a:cs typeface="Times New Roman" pitchFamily="18" charset="0"/>
              </a:rPr>
              <a:t>, </a:t>
            </a:r>
            <a:r>
              <a:rPr lang="vi-VN" sz="1600" dirty="0">
                <a:latin typeface="Times New Roman" pitchFamily="18" charset="0"/>
                <a:cs typeface="Times New Roman" pitchFamily="18" charset="0"/>
              </a:rPr>
              <a:t>program</a:t>
            </a:r>
            <a:r>
              <a:rPr lang="ro-RO" sz="1600" dirty="0">
                <a:latin typeface="Times New Roman" pitchFamily="18" charset="0"/>
                <a:cs typeface="Times New Roman" pitchFamily="18" charset="0"/>
              </a:rPr>
              <a:t>ul </a:t>
            </a:r>
            <a:r>
              <a:rPr lang="vi-VN" sz="1600" b="1" i="1" dirty="0">
                <a:latin typeface="Times New Roman" pitchFamily="18" charset="0"/>
                <a:cs typeface="Times New Roman" pitchFamily="18" charset="0"/>
              </a:rPr>
              <a:t>mHealth</a:t>
            </a:r>
            <a:r>
              <a:rPr lang="ro-RO" sz="1600" b="1" i="1" dirty="0">
                <a:latin typeface="Times New Roman" pitchFamily="18" charset="0"/>
                <a:cs typeface="Times New Roman" pitchFamily="18" charset="0"/>
              </a:rPr>
              <a:t>).</a:t>
            </a:r>
            <a:r>
              <a:rPr lang="en-US" sz="1100" dirty="0">
                <a:hlinkClick r:id="rId2"/>
              </a:rPr>
              <a:t> Be Healthy Be Mobile: </a:t>
            </a:r>
            <a:r>
              <a:rPr lang="en-US" sz="1100" dirty="0" err="1">
                <a:hlinkClick r:id="rId2"/>
              </a:rPr>
              <a:t>mDementia</a:t>
            </a:r>
            <a:r>
              <a:rPr lang="en-US" sz="1100" dirty="0">
                <a:hlinkClick r:id="rId2"/>
              </a:rPr>
              <a:t> (who.int)</a:t>
            </a:r>
            <a:r>
              <a:rPr lang="ro-RO" sz="1100" dirty="0"/>
              <a:t> si </a:t>
            </a:r>
            <a:r>
              <a:rPr lang="en-US" sz="1100" dirty="0">
                <a:hlinkClick r:id="rId3"/>
              </a:rPr>
              <a:t>Risk reduction of cognitive decline and dementia (who.int)</a:t>
            </a:r>
            <a:endParaRPr lang="en-GB" sz="1600" dirty="0">
              <a:latin typeface="Times New Roman" pitchFamily="18" charset="0"/>
              <a:cs typeface="Times New Roman" pitchFamily="18" charset="0"/>
            </a:endParaRPr>
          </a:p>
          <a:p>
            <a:pPr algn="just">
              <a:buClrTx/>
              <a:buSzPct val="100000"/>
            </a:pPr>
            <a:endParaRPr lang="ro-RO" sz="1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0156353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125760"/>
            <a:ext cx="8147248" cy="926976"/>
          </a:xfrm>
        </p:spPr>
        <p:txBody>
          <a:bodyPr/>
          <a:lstStyle/>
          <a:p>
            <a:pPr algn="ctr"/>
            <a:r>
              <a:rPr lang="ro-RO" sz="2400" b="1" dirty="0">
                <a:solidFill>
                  <a:srgbClr val="242852"/>
                </a:solidFill>
                <a:latin typeface="Times New Roman" pitchFamily="18" charset="0"/>
                <a:cs typeface="Times New Roman" pitchFamily="18" charset="0"/>
              </a:rPr>
              <a:t>Mesajele principale ale campaniei pentru VÂRSTNICI ȘI APARȚINĂTORI</a:t>
            </a:r>
            <a:endParaRPr lang="ro-RO" dirty="0">
              <a:latin typeface="Times New Roman" pitchFamily="18" charset="0"/>
              <a:cs typeface="Times New Roman" pitchFamily="18" charset="0"/>
            </a:endParaRPr>
          </a:p>
        </p:txBody>
      </p:sp>
      <p:sp>
        <p:nvSpPr>
          <p:cNvPr id="3" name="Substituent text 2"/>
          <p:cNvSpPr>
            <a:spLocks noGrp="1"/>
          </p:cNvSpPr>
          <p:nvPr>
            <p:ph type="body" sz="half" idx="1"/>
          </p:nvPr>
        </p:nvSpPr>
        <p:spPr>
          <a:xfrm>
            <a:off x="251520" y="1052736"/>
            <a:ext cx="8640960" cy="5679504"/>
          </a:xfrm>
        </p:spPr>
        <p:txBody>
          <a:bodyPr>
            <a:normAutofit fontScale="55000" lnSpcReduction="20000"/>
          </a:bodyPr>
          <a:lstStyle/>
          <a:p>
            <a:pPr lvl="0" algn="just"/>
            <a:r>
              <a:rPr lang="fr-FR" dirty="0" err="1">
                <a:latin typeface="Times New Roman" pitchFamily="18" charset="0"/>
                <a:cs typeface="Times New Roman" pitchFamily="18" charset="0"/>
              </a:rPr>
              <a:t>Bolile</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mintale</a:t>
            </a:r>
            <a:r>
              <a:rPr lang="fr-FR" dirty="0">
                <a:latin typeface="Times New Roman" pitchFamily="18" charset="0"/>
                <a:cs typeface="Times New Roman" pitchFamily="18" charset="0"/>
              </a:rPr>
              <a:t> pot </a:t>
            </a:r>
            <a:r>
              <a:rPr lang="fr-FR" dirty="0" err="1">
                <a:latin typeface="Times New Roman" pitchFamily="18" charset="0"/>
                <a:cs typeface="Times New Roman" pitchFamily="18" charset="0"/>
              </a:rPr>
              <a:t>afecta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persoane</a:t>
            </a:r>
            <a:r>
              <a:rPr lang="fr-FR" dirty="0">
                <a:latin typeface="Times New Roman" pitchFamily="18" charset="0"/>
                <a:cs typeface="Times New Roman" pitchFamily="18" charset="0"/>
              </a:rPr>
              <a:t> de </a:t>
            </a:r>
            <a:r>
              <a:rPr lang="fr-FR" dirty="0" err="1">
                <a:latin typeface="Times New Roman" pitchFamily="18" charset="0"/>
                <a:cs typeface="Times New Roman" pitchFamily="18" charset="0"/>
              </a:rPr>
              <a:t>toate</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vârstele</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și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categoriile</a:t>
            </a:r>
            <a:r>
              <a:rPr lang="fr-FR" dirty="0">
                <a:latin typeface="Times New Roman" pitchFamily="18" charset="0"/>
                <a:cs typeface="Times New Roman" pitchFamily="18" charset="0"/>
              </a:rPr>
              <a:t> sociale.</a:t>
            </a:r>
            <a:endParaRPr lang="en-GB" sz="1600" dirty="0">
              <a:latin typeface="Times New Roman" pitchFamily="18" charset="0"/>
              <a:cs typeface="Times New Roman" pitchFamily="18" charset="0"/>
            </a:endParaRPr>
          </a:p>
          <a:p>
            <a:pPr lvl="0" algn="just"/>
            <a:r>
              <a:rPr lang="fr-FR" dirty="0" err="1">
                <a:latin typeface="Times New Roman" pitchFamily="18" charset="0"/>
                <a:cs typeface="Times New Roman" pitchFamily="18" charset="0"/>
              </a:rPr>
              <a:t>Pentru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bolile</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mintale</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există</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tratamente</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eficiente</a:t>
            </a:r>
            <a:r>
              <a:rPr lang="fr-FR" dirty="0">
                <a:latin typeface="Times New Roman" pitchFamily="18" charset="0"/>
                <a:cs typeface="Times New Roman" pitchFamily="18" charset="0"/>
              </a:rPr>
              <a:t>.</a:t>
            </a:r>
            <a:endParaRPr lang="en-GB" sz="1600" dirty="0">
              <a:latin typeface="Times New Roman" pitchFamily="18" charset="0"/>
              <a:cs typeface="Times New Roman" pitchFamily="18" charset="0"/>
            </a:endParaRPr>
          </a:p>
          <a:p>
            <a:pPr lvl="0" algn="just"/>
            <a:r>
              <a:rPr lang="ro-RO" dirty="0">
                <a:latin typeface="Times New Roman" pitchFamily="18" charset="0"/>
                <a:cs typeface="Times New Roman" pitchFamily="18" charset="0"/>
              </a:rPr>
              <a:t>Informați-vă despre semnele, simptomele și comportamentele specifice bolilor mintale la vârstnici. Pot fi cele precum: </a:t>
            </a:r>
          </a:p>
          <a:p>
            <a:pPr lvl="1" algn="just"/>
            <a:r>
              <a:rPr lang="vi-VN" sz="2500" dirty="0">
                <a:latin typeface="Times New Roman" pitchFamily="18" charset="0"/>
                <a:cs typeface="Times New Roman" pitchFamily="18" charset="0"/>
              </a:rPr>
              <a:t>tulburări de somn, în special insomnii nocturne</a:t>
            </a:r>
            <a:r>
              <a:rPr lang="ro-RO" sz="2500" dirty="0">
                <a:latin typeface="Times New Roman" pitchFamily="18" charset="0"/>
                <a:cs typeface="Times New Roman" pitchFamily="18" charset="0"/>
              </a:rPr>
              <a:t>;</a:t>
            </a:r>
            <a:endParaRPr lang="vi-VN" sz="2500" dirty="0">
              <a:latin typeface="Times New Roman" pitchFamily="18" charset="0"/>
              <a:cs typeface="Times New Roman" pitchFamily="18" charset="0"/>
            </a:endParaRPr>
          </a:p>
          <a:p>
            <a:pPr lvl="1" algn="just"/>
            <a:r>
              <a:rPr lang="vi-VN" sz="2500" dirty="0">
                <a:latin typeface="Times New Roman" pitchFamily="18" charset="0"/>
                <a:cs typeface="Times New Roman" pitchFamily="18" charset="0"/>
              </a:rPr>
              <a:t>tulburări ale apetitului, inapetență și scăderea ponderală</a:t>
            </a:r>
            <a:r>
              <a:rPr lang="ro-RO" sz="2500" dirty="0">
                <a:latin typeface="Times New Roman" pitchFamily="18" charset="0"/>
                <a:cs typeface="Times New Roman" pitchFamily="18" charset="0"/>
              </a:rPr>
              <a:t>;</a:t>
            </a:r>
            <a:endParaRPr lang="vi-VN" sz="2500" dirty="0">
              <a:latin typeface="Times New Roman" pitchFamily="18" charset="0"/>
              <a:cs typeface="Times New Roman" pitchFamily="18" charset="0"/>
            </a:endParaRPr>
          </a:p>
          <a:p>
            <a:pPr lvl="1" algn="just"/>
            <a:r>
              <a:rPr lang="vi-VN" sz="2500" dirty="0">
                <a:latin typeface="Times New Roman" pitchFamily="18" charset="0"/>
                <a:cs typeface="Times New Roman" pitchFamily="18" charset="0"/>
              </a:rPr>
              <a:t>simptome algice: cap, abdomen, spate, articulații, extremități, torace, zona uro</a:t>
            </a:r>
            <a:r>
              <a:rPr lang="ro-RO" sz="2500" dirty="0" err="1">
                <a:latin typeface="Times New Roman" pitchFamily="18" charset="0"/>
                <a:cs typeface="Times New Roman" pitchFamily="18" charset="0"/>
              </a:rPr>
              <a:t>-genitală</a:t>
            </a:r>
            <a:r>
              <a:rPr lang="ro-RO" sz="2500" dirty="0">
                <a:latin typeface="Times New Roman" pitchFamily="18" charset="0"/>
                <a:cs typeface="Times New Roman" pitchFamily="18" charset="0"/>
              </a:rPr>
              <a:t>;</a:t>
            </a:r>
          </a:p>
          <a:p>
            <a:pPr lvl="1" algn="just"/>
            <a:r>
              <a:rPr lang="vi-VN" sz="2500" dirty="0">
                <a:latin typeface="Times New Roman" pitchFamily="18" charset="0"/>
                <a:cs typeface="Times New Roman" pitchFamily="18" charset="0"/>
              </a:rPr>
              <a:t>simptome cutanate: mâncărimi, arsuri, furnicături, amorțeli, frisoane</a:t>
            </a:r>
            <a:r>
              <a:rPr lang="ro-RO" sz="2500" dirty="0">
                <a:latin typeface="Times New Roman" pitchFamily="18" charset="0"/>
                <a:cs typeface="Times New Roman" pitchFamily="18" charset="0"/>
              </a:rPr>
              <a:t>;</a:t>
            </a:r>
            <a:endParaRPr lang="vi-VN" sz="2500" dirty="0">
              <a:latin typeface="Times New Roman" pitchFamily="18" charset="0"/>
              <a:cs typeface="Times New Roman" pitchFamily="18" charset="0"/>
            </a:endParaRPr>
          </a:p>
          <a:p>
            <a:pPr lvl="1" algn="just"/>
            <a:r>
              <a:rPr lang="vi-VN" sz="2500" dirty="0">
                <a:latin typeface="Times New Roman" pitchFamily="18" charset="0"/>
                <a:cs typeface="Times New Roman" pitchFamily="18" charset="0"/>
              </a:rPr>
              <a:t>simptome gastrointestinale: greață, meteorism, vărsături, modificări de tranzi</a:t>
            </a:r>
            <a:r>
              <a:rPr lang="ro-RO" sz="2500" dirty="0">
                <a:latin typeface="Times New Roman" pitchFamily="18" charset="0"/>
                <a:cs typeface="Times New Roman" pitchFamily="18" charset="0"/>
              </a:rPr>
              <a:t>t;</a:t>
            </a:r>
            <a:endParaRPr lang="vi-VN" sz="2500" dirty="0">
              <a:latin typeface="Times New Roman" pitchFamily="18" charset="0"/>
              <a:cs typeface="Times New Roman" pitchFamily="18" charset="0"/>
            </a:endParaRPr>
          </a:p>
          <a:p>
            <a:pPr lvl="1" algn="just"/>
            <a:r>
              <a:rPr lang="vi-VN" sz="2500" dirty="0">
                <a:latin typeface="Times New Roman" pitchFamily="18" charset="0"/>
                <a:cs typeface="Times New Roman" pitchFamily="18" charset="0"/>
              </a:rPr>
              <a:t>simptome pseudoneurologice: dificultăți de deglutiție, parestezii, nod în gât, afonie, diplopie, amețeli</a:t>
            </a:r>
            <a:r>
              <a:rPr lang="ro-RO" sz="2500" dirty="0">
                <a:latin typeface="Times New Roman" pitchFamily="18" charset="0"/>
                <a:cs typeface="Times New Roman" pitchFamily="18" charset="0"/>
              </a:rPr>
              <a:t>;</a:t>
            </a:r>
            <a:endParaRPr lang="vi-VN" sz="2500" dirty="0">
              <a:latin typeface="Times New Roman" pitchFamily="18" charset="0"/>
              <a:cs typeface="Times New Roman" pitchFamily="18" charset="0"/>
            </a:endParaRPr>
          </a:p>
          <a:p>
            <a:pPr lvl="1" algn="just"/>
            <a:r>
              <a:rPr lang="vi-VN" sz="2500" dirty="0">
                <a:latin typeface="Times New Roman" pitchFamily="18" charset="0"/>
                <a:cs typeface="Times New Roman" pitchFamily="18" charset="0"/>
              </a:rPr>
              <a:t>senzație de disconfort la respirație</a:t>
            </a:r>
            <a:r>
              <a:rPr lang="ro-RO" sz="2500" dirty="0">
                <a:latin typeface="Times New Roman" pitchFamily="18" charset="0"/>
                <a:cs typeface="Times New Roman" pitchFamily="18" charset="0"/>
              </a:rPr>
              <a:t>, </a:t>
            </a:r>
            <a:r>
              <a:rPr lang="vi-VN" sz="2500" dirty="0">
                <a:latin typeface="Times New Roman" pitchFamily="18" charset="0"/>
                <a:cs typeface="Times New Roman" pitchFamily="18" charset="0"/>
              </a:rPr>
              <a:t>palpitații</a:t>
            </a:r>
            <a:r>
              <a:rPr lang="ro-RO" sz="2500" dirty="0">
                <a:latin typeface="Times New Roman" pitchFamily="18" charset="0"/>
                <a:cs typeface="Times New Roman" pitchFamily="18" charset="0"/>
              </a:rPr>
              <a:t>;</a:t>
            </a:r>
          </a:p>
          <a:p>
            <a:pPr lvl="1" algn="just"/>
            <a:r>
              <a:rPr lang="ro-RO" sz="2500" dirty="0" err="1">
                <a:latin typeface="Times New Roman" pitchFamily="18" charset="0"/>
                <a:cs typeface="Times New Roman" pitchFamily="18" charset="0"/>
              </a:rPr>
              <a:t>a</a:t>
            </a:r>
            <a:r>
              <a:rPr lang="fr-FR" sz="2500" dirty="0" err="1">
                <a:latin typeface="Times New Roman" pitchFamily="18" charset="0"/>
                <a:cs typeface="Times New Roman" pitchFamily="18" charset="0"/>
              </a:rPr>
              <a:t>nxietate</a:t>
            </a:r>
            <a:r>
              <a:rPr lang="ro-RO" sz="2500" dirty="0">
                <a:latin typeface="Times New Roman" pitchFamily="18" charset="0"/>
                <a:cs typeface="Times New Roman" pitchFamily="18" charset="0"/>
              </a:rPr>
              <a:t>;</a:t>
            </a:r>
            <a:r>
              <a:rPr lang="fr-FR" sz="2500" dirty="0">
                <a:latin typeface="Times New Roman" pitchFamily="18" charset="0"/>
                <a:cs typeface="Times New Roman" pitchFamily="18" charset="0"/>
              </a:rPr>
              <a:t> </a:t>
            </a:r>
            <a:endParaRPr lang="ro-RO" sz="2500" dirty="0">
              <a:latin typeface="Times New Roman" pitchFamily="18" charset="0"/>
              <a:cs typeface="Times New Roman" pitchFamily="18" charset="0"/>
            </a:endParaRPr>
          </a:p>
          <a:p>
            <a:pPr lvl="1" algn="just"/>
            <a:r>
              <a:rPr lang="fr-FR" sz="2500" dirty="0" err="1">
                <a:latin typeface="Times New Roman" pitchFamily="18" charset="0"/>
                <a:cs typeface="Times New Roman" pitchFamily="18" charset="0"/>
              </a:rPr>
              <a:t>pierderi</a:t>
            </a:r>
            <a:r>
              <a:rPr lang="fr-FR" sz="2500" dirty="0">
                <a:latin typeface="Times New Roman" pitchFamily="18" charset="0"/>
                <a:cs typeface="Times New Roman" pitchFamily="18" charset="0"/>
              </a:rPr>
              <a:t> de </a:t>
            </a:r>
            <a:r>
              <a:rPr lang="fr-FR" sz="2500" dirty="0" err="1">
                <a:latin typeface="Times New Roman" pitchFamily="18" charset="0"/>
                <a:cs typeface="Times New Roman" pitchFamily="18" charset="0"/>
              </a:rPr>
              <a:t>memorie</a:t>
            </a:r>
            <a:r>
              <a:rPr lang="ro-RO" sz="2500" dirty="0">
                <a:latin typeface="Times New Roman" pitchFamily="18" charset="0"/>
                <a:cs typeface="Times New Roman" pitchFamily="18" charset="0"/>
              </a:rPr>
              <a:t>;</a:t>
            </a:r>
            <a:r>
              <a:rPr lang="fr-FR" sz="2500" dirty="0">
                <a:latin typeface="Times New Roman" pitchFamily="18" charset="0"/>
                <a:cs typeface="Times New Roman" pitchFamily="18" charset="0"/>
              </a:rPr>
              <a:t> </a:t>
            </a:r>
            <a:endParaRPr lang="ro-RO" sz="2500" dirty="0">
              <a:latin typeface="Times New Roman" pitchFamily="18" charset="0"/>
              <a:cs typeface="Times New Roman" pitchFamily="18" charset="0"/>
            </a:endParaRPr>
          </a:p>
          <a:p>
            <a:pPr lvl="1" algn="just"/>
            <a:r>
              <a:rPr lang="fr-FR" sz="2500" dirty="0" err="1">
                <a:latin typeface="Times New Roman" pitchFamily="18" charset="0"/>
                <a:cs typeface="Times New Roman" pitchFamily="18" charset="0"/>
              </a:rPr>
              <a:t>diﬁcultăți</a:t>
            </a:r>
            <a:r>
              <a:rPr lang="fr-FR" sz="2500" dirty="0">
                <a:latin typeface="Times New Roman" pitchFamily="18" charset="0"/>
                <a:cs typeface="Times New Roman" pitchFamily="18" charset="0"/>
              </a:rPr>
              <a:t> </a:t>
            </a:r>
            <a:r>
              <a:rPr lang="fr-FR" sz="2500" dirty="0" err="1">
                <a:latin typeface="Times New Roman" pitchFamily="18" charset="0"/>
                <a:cs typeface="Times New Roman" pitchFamily="18" charset="0"/>
              </a:rPr>
              <a:t>în</a:t>
            </a:r>
            <a:r>
              <a:rPr lang="fr-FR" sz="2500" dirty="0">
                <a:latin typeface="Times New Roman" pitchFamily="18" charset="0"/>
                <a:cs typeface="Times New Roman" pitchFamily="18" charset="0"/>
              </a:rPr>
              <a:t> </a:t>
            </a:r>
            <a:r>
              <a:rPr lang="fr-FR" sz="2500" dirty="0" err="1">
                <a:latin typeface="Times New Roman" pitchFamily="18" charset="0"/>
                <a:cs typeface="Times New Roman" pitchFamily="18" charset="0"/>
              </a:rPr>
              <a:t>îndeplinirea</a:t>
            </a:r>
            <a:r>
              <a:rPr lang="fr-FR" sz="2500" dirty="0">
                <a:latin typeface="Times New Roman" pitchFamily="18" charset="0"/>
                <a:cs typeface="Times New Roman" pitchFamily="18" charset="0"/>
              </a:rPr>
              <a:t> </a:t>
            </a:r>
            <a:r>
              <a:rPr lang="fr-FR" sz="2500" dirty="0" err="1">
                <a:latin typeface="Times New Roman" pitchFamily="18" charset="0"/>
                <a:cs typeface="Times New Roman" pitchFamily="18" charset="0"/>
              </a:rPr>
              <a:t>îndatoririlor</a:t>
            </a:r>
            <a:r>
              <a:rPr lang="ro-RO" sz="2500" dirty="0">
                <a:latin typeface="Times New Roman" pitchFamily="18" charset="0"/>
                <a:cs typeface="Times New Roman" pitchFamily="18" charset="0"/>
              </a:rPr>
              <a:t>;</a:t>
            </a:r>
            <a:r>
              <a:rPr lang="fr-FR" sz="2500" dirty="0">
                <a:latin typeface="Times New Roman" pitchFamily="18" charset="0"/>
                <a:cs typeface="Times New Roman" pitchFamily="18" charset="0"/>
              </a:rPr>
              <a:t> </a:t>
            </a:r>
            <a:endParaRPr lang="ro-RO" sz="2500" dirty="0">
              <a:latin typeface="Times New Roman" pitchFamily="18" charset="0"/>
              <a:cs typeface="Times New Roman" pitchFamily="18" charset="0"/>
            </a:endParaRPr>
          </a:p>
          <a:p>
            <a:pPr lvl="1" algn="just"/>
            <a:r>
              <a:rPr lang="fr-FR" sz="2500" dirty="0" err="1">
                <a:latin typeface="Times New Roman" pitchFamily="18" charset="0"/>
                <a:cs typeface="Times New Roman" pitchFamily="18" charset="0"/>
              </a:rPr>
              <a:t>dezorientare</a:t>
            </a:r>
            <a:r>
              <a:rPr lang="fr-FR" sz="2500" dirty="0">
                <a:latin typeface="Times New Roman" pitchFamily="18" charset="0"/>
                <a:cs typeface="Times New Roman" pitchFamily="18" charset="0"/>
              </a:rPr>
              <a:t>  temporo-</a:t>
            </a:r>
            <a:r>
              <a:rPr lang="fr-FR" sz="2500" dirty="0" err="1">
                <a:latin typeface="Times New Roman" pitchFamily="18" charset="0"/>
                <a:cs typeface="Times New Roman" pitchFamily="18" charset="0"/>
              </a:rPr>
              <a:t>spațială</a:t>
            </a:r>
            <a:r>
              <a:rPr lang="fr-FR" sz="2500" dirty="0">
                <a:latin typeface="Times New Roman" pitchFamily="18" charset="0"/>
                <a:cs typeface="Times New Roman" pitchFamily="18" charset="0"/>
              </a:rPr>
              <a:t>.</a:t>
            </a:r>
            <a:endParaRPr lang="ro-RO" sz="2500" dirty="0">
              <a:latin typeface="Times New Roman" pitchFamily="18" charset="0"/>
              <a:cs typeface="Times New Roman" pitchFamily="18" charset="0"/>
            </a:endParaRPr>
          </a:p>
          <a:p>
            <a:pPr lvl="1" algn="just"/>
            <a:endParaRPr lang="en-GB" sz="1400" dirty="0">
              <a:latin typeface="Times New Roman" pitchFamily="18" charset="0"/>
              <a:cs typeface="Times New Roman" pitchFamily="18" charset="0"/>
            </a:endParaRPr>
          </a:p>
          <a:p>
            <a:pPr lvl="0" algn="just"/>
            <a:r>
              <a:rPr lang="fr-FR" dirty="0" err="1">
                <a:latin typeface="Times New Roman" pitchFamily="18" charset="0"/>
                <a:cs typeface="Times New Roman" pitchFamily="18" charset="0"/>
              </a:rPr>
              <a:t>Adresați-vă</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specialiștilor</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în</a:t>
            </a:r>
            <a:r>
              <a:rPr lang="fr-FR" dirty="0">
                <a:latin typeface="Times New Roman" pitchFamily="18" charset="0"/>
                <a:cs typeface="Times New Roman" pitchFamily="18" charset="0"/>
              </a:rPr>
              <a:t> care </a:t>
            </a:r>
            <a:r>
              <a:rPr lang="fr-FR" dirty="0" err="1">
                <a:latin typeface="Times New Roman" pitchFamily="18" charset="0"/>
                <a:cs typeface="Times New Roman" pitchFamily="18" charset="0"/>
              </a:rPr>
              <a:t>aveți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încredere</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medici</a:t>
            </a:r>
            <a:r>
              <a:rPr lang="fr-FR" dirty="0">
                <a:latin typeface="Times New Roman" pitchFamily="18" charset="0"/>
                <a:cs typeface="Times New Roman" pitchFamily="18" charset="0"/>
              </a:rPr>
              <a:t> de </a:t>
            </a:r>
            <a:r>
              <a:rPr lang="fr-FR" dirty="0" err="1">
                <a:latin typeface="Times New Roman" pitchFamily="18" charset="0"/>
                <a:cs typeface="Times New Roman" pitchFamily="18" charset="0"/>
              </a:rPr>
              <a:t>familie</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psihologi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medici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psihiatri</a:t>
            </a:r>
            <a:r>
              <a:rPr lang="fr-FR" dirty="0">
                <a:latin typeface="Times New Roman" pitchFamily="18" charset="0"/>
                <a:cs typeface="Times New Roman" pitchFamily="18" charset="0"/>
              </a:rPr>
              <a:t>).</a:t>
            </a:r>
            <a:endParaRPr lang="en-GB" sz="1600" dirty="0">
              <a:latin typeface="Times New Roman" pitchFamily="18" charset="0"/>
              <a:cs typeface="Times New Roman" pitchFamily="18" charset="0"/>
            </a:endParaRPr>
          </a:p>
          <a:p>
            <a:pPr lvl="0" algn="just"/>
            <a:r>
              <a:rPr lang="fr-FR" dirty="0" err="1">
                <a:latin typeface="Times New Roman" pitchFamily="18" charset="0"/>
                <a:cs typeface="Times New Roman" pitchFamily="18" charset="0"/>
              </a:rPr>
              <a:t>Solicitați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în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cabinetul</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medicului</a:t>
            </a:r>
            <a:r>
              <a:rPr lang="fr-FR" dirty="0">
                <a:latin typeface="Times New Roman" pitchFamily="18" charset="0"/>
                <a:cs typeface="Times New Roman" pitchFamily="18" charset="0"/>
              </a:rPr>
              <a:t> de </a:t>
            </a:r>
            <a:r>
              <a:rPr lang="fr-FR" dirty="0" err="1">
                <a:latin typeface="Times New Roman" pitchFamily="18" charset="0"/>
                <a:cs typeface="Times New Roman" pitchFamily="18" charset="0"/>
              </a:rPr>
              <a:t>familie</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aplicarea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testelor</a:t>
            </a:r>
            <a:r>
              <a:rPr lang="fr-FR" dirty="0">
                <a:latin typeface="Times New Roman" pitchFamily="18" charset="0"/>
                <a:cs typeface="Times New Roman" pitchFamily="18" charset="0"/>
              </a:rPr>
              <a:t> de screening.  </a:t>
            </a:r>
            <a:endParaRPr lang="en-GB" sz="1600" dirty="0">
              <a:latin typeface="Times New Roman" pitchFamily="18" charset="0"/>
              <a:cs typeface="Times New Roman" pitchFamily="18" charset="0"/>
            </a:endParaRPr>
          </a:p>
          <a:p>
            <a:pPr lvl="0" algn="just"/>
            <a:r>
              <a:rPr lang="ro-RO" dirty="0">
                <a:latin typeface="Times New Roman" pitchFamily="18" charset="0"/>
                <a:cs typeface="Times New Roman" pitchFamily="18" charset="0"/>
              </a:rPr>
              <a:t>Informați-vă despre problematica sănătății mintale  la adresa:</a:t>
            </a:r>
            <a:endParaRPr lang="en-GB" sz="1600" dirty="0">
              <a:latin typeface="Times New Roman" pitchFamily="18" charset="0"/>
              <a:cs typeface="Times New Roman" pitchFamily="18" charset="0"/>
            </a:endParaRPr>
          </a:p>
          <a:p>
            <a:pPr algn="just"/>
            <a:r>
              <a:rPr lang="ro-RO" sz="2400" u="sng" dirty="0">
                <a:latin typeface="Times New Roman" pitchFamily="18" charset="0"/>
                <a:cs typeface="Times New Roman" pitchFamily="18" charset="0"/>
                <a:hlinkClick r:id="rId2"/>
              </a:rPr>
              <a:t>https://insp.gov.ro/sites/cnepss/sanatate-mintala/</a:t>
            </a:r>
            <a:r>
              <a:rPr lang="ro-RO" sz="2400" dirty="0">
                <a:latin typeface="Times New Roman" pitchFamily="18" charset="0"/>
                <a:cs typeface="Times New Roman" pitchFamily="18" charset="0"/>
              </a:rPr>
              <a:t> </a:t>
            </a:r>
            <a:r>
              <a:rPr lang="ro-RO" dirty="0">
                <a:latin typeface="Times New Roman" pitchFamily="18" charset="0"/>
                <a:cs typeface="Times New Roman" pitchFamily="18" charset="0"/>
              </a:rPr>
              <a:t>și la medicul de familie despre </a:t>
            </a:r>
            <a:r>
              <a:rPr lang="fr-FR" dirty="0" err="1">
                <a:latin typeface="Times New Roman" pitchFamily="18" charset="0"/>
                <a:cs typeface="Times New Roman" pitchFamily="18" charset="0"/>
              </a:rPr>
              <a:t>drepturile</a:t>
            </a:r>
            <a:r>
              <a:rPr lang="fr-FR" dirty="0">
                <a:latin typeface="Times New Roman" pitchFamily="18" charset="0"/>
                <a:cs typeface="Times New Roman" pitchFamily="18" charset="0"/>
              </a:rPr>
              <a:t> dv. </a:t>
            </a:r>
            <a:r>
              <a:rPr lang="fr-FR" dirty="0" err="1">
                <a:latin typeface="Times New Roman" pitchFamily="18" charset="0"/>
                <a:cs typeface="Times New Roman" pitchFamily="18" charset="0"/>
              </a:rPr>
              <a:t>și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modalitățile</a:t>
            </a:r>
            <a:r>
              <a:rPr lang="fr-FR" dirty="0">
                <a:latin typeface="Times New Roman" pitchFamily="18" charset="0"/>
                <a:cs typeface="Times New Roman" pitchFamily="18" charset="0"/>
              </a:rPr>
              <a:t> de a </a:t>
            </a:r>
            <a:r>
              <a:rPr lang="fr-FR" dirty="0" err="1">
                <a:latin typeface="Times New Roman" pitchFamily="18" charset="0"/>
                <a:cs typeface="Times New Roman" pitchFamily="18" charset="0"/>
              </a:rPr>
              <a:t>beneficia</a:t>
            </a:r>
            <a:r>
              <a:rPr lang="fr-FR" dirty="0">
                <a:latin typeface="Times New Roman" pitchFamily="18" charset="0"/>
                <a:cs typeface="Times New Roman" pitchFamily="18" charset="0"/>
              </a:rPr>
              <a:t> de </a:t>
            </a:r>
            <a:r>
              <a:rPr lang="fr-FR" dirty="0" err="1">
                <a:latin typeface="Times New Roman" pitchFamily="18" charset="0"/>
                <a:cs typeface="Times New Roman" pitchFamily="18" charset="0"/>
              </a:rPr>
              <a:t>servicii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psihologice</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și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psihiatrice</a:t>
            </a:r>
            <a:r>
              <a:rPr lang="fr-FR" dirty="0">
                <a:latin typeface="Times New Roman" pitchFamily="18" charset="0"/>
                <a:cs typeface="Times New Roman" pitchFamily="18" charset="0"/>
              </a:rPr>
              <a:t>.</a:t>
            </a:r>
            <a:endParaRPr lang="en-GB" sz="1600" dirty="0">
              <a:latin typeface="Times New Roman" pitchFamily="18" charset="0"/>
              <a:cs typeface="Times New Roman" pitchFamily="18" charset="0"/>
            </a:endParaRPr>
          </a:p>
          <a:p>
            <a:pPr algn="just"/>
            <a:r>
              <a:rPr lang="ro-RO" dirty="0">
                <a:latin typeface="Times New Roman" pitchFamily="18" charset="0"/>
                <a:cs typeface="Times New Roman" pitchFamily="18" charset="0"/>
              </a:rPr>
              <a:t>Informați-vă asupra drepturilor sociale ale pacienților cu boli mintale! </a:t>
            </a:r>
            <a:endParaRPr lang="en-GB" dirty="0">
              <a:latin typeface="Times New Roman" pitchFamily="18" charset="0"/>
              <a:cs typeface="Times New Roman" pitchFamily="18" charset="0"/>
            </a:endParaRPr>
          </a:p>
          <a:p>
            <a:pPr algn="just"/>
            <a:r>
              <a:rPr lang="ro-RO" dirty="0">
                <a:latin typeface="Times New Roman" pitchFamily="18" charset="0"/>
                <a:cs typeface="Times New Roman" pitchFamily="18" charset="0"/>
              </a:rPr>
              <a:t> Alăturați-vă organizațiilor de sprijin al bolnavilor, existente!</a:t>
            </a:r>
            <a:endParaRPr lang="en-GB" dirty="0">
              <a:latin typeface="Times New Roman" pitchFamily="18" charset="0"/>
              <a:cs typeface="Times New Roman" pitchFamily="18" charset="0"/>
            </a:endParaRPr>
          </a:p>
          <a:p>
            <a:pPr lvl="0" algn="just"/>
            <a:r>
              <a:rPr lang="ro-RO" dirty="0">
                <a:latin typeface="Times New Roman" pitchFamily="18" charset="0"/>
                <a:cs typeface="Times New Roman" pitchFamily="18" charset="0"/>
              </a:rPr>
              <a:t>Fiți toleranți, arătați bunătate, nu izolați persoanele cu probleme de sănătate mintală, discutați cu acestea, înțelegeți, nu criticați, oferiți ajutor, respectați! </a:t>
            </a:r>
          </a:p>
          <a:p>
            <a:pPr lvl="0" algn="just"/>
            <a:endParaRPr lang="en-GB" dirty="0">
              <a:latin typeface="Times New Roman" pitchFamily="18" charset="0"/>
              <a:cs typeface="Times New Roman" pitchFamily="18" charset="0"/>
            </a:endParaRPr>
          </a:p>
          <a:p>
            <a:endParaRPr lang="en-GB" sz="1800" dirty="0"/>
          </a:p>
          <a:p>
            <a:endParaRPr lang="ro-RO" dirty="0"/>
          </a:p>
        </p:txBody>
      </p:sp>
    </p:spTree>
    <p:extLst>
      <p:ext uri="{BB962C8B-B14F-4D97-AF65-F5344CB8AC3E}">
        <p14:creationId xmlns:p14="http://schemas.microsoft.com/office/powerpoint/2010/main" val="790615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p:txBody>
          <a:bodyPr>
            <a:normAutofit lnSpcReduction="10000"/>
          </a:bodyPr>
          <a:lstStyle/>
          <a:p>
            <a:pPr marL="109728" indent="0">
              <a:buNone/>
            </a:pPr>
            <a:r>
              <a:rPr lang="vi-VN" sz="2400" dirty="0">
                <a:latin typeface="Times New Roman" pitchFamily="18" charset="0"/>
                <a:cs typeface="Times New Roman" pitchFamily="18" charset="0"/>
              </a:rPr>
              <a:t>Soluții pentru menținerea sănătății mintale:</a:t>
            </a:r>
            <a:endParaRPr lang="ro-RO" sz="2400" dirty="0">
              <a:latin typeface="Times New Roman" pitchFamily="18" charset="0"/>
              <a:cs typeface="Times New Roman" pitchFamily="18" charset="0"/>
            </a:endParaRPr>
          </a:p>
          <a:p>
            <a:pPr marL="109728" indent="0">
              <a:buNone/>
            </a:pPr>
            <a:endParaRPr lang="vi-VN" sz="2400" dirty="0">
              <a:latin typeface="Times New Roman" pitchFamily="18" charset="0"/>
              <a:cs typeface="Times New Roman" pitchFamily="18" charset="0"/>
            </a:endParaRPr>
          </a:p>
          <a:p>
            <a:pPr algn="just"/>
            <a:r>
              <a:rPr lang="ro-RO" sz="2000" dirty="0">
                <a:latin typeface="Times New Roman" pitchFamily="18" charset="0"/>
                <a:cs typeface="Times New Roman" pitchFamily="18" charset="0"/>
              </a:rPr>
              <a:t> Renunțarea la </a:t>
            </a:r>
            <a:r>
              <a:rPr lang="vi-VN" sz="2000" dirty="0">
                <a:latin typeface="Times New Roman" pitchFamily="18" charset="0"/>
                <a:cs typeface="Times New Roman" pitchFamily="18" charset="0"/>
              </a:rPr>
              <a:t>fumat, </a:t>
            </a:r>
            <a:r>
              <a:rPr lang="ro-RO" sz="2000" dirty="0">
                <a:latin typeface="Times New Roman" pitchFamily="18" charset="0"/>
                <a:cs typeface="Times New Roman" pitchFamily="18" charset="0"/>
              </a:rPr>
              <a:t>evitarea</a:t>
            </a:r>
            <a:r>
              <a:rPr lang="vi-VN" sz="2000" dirty="0">
                <a:latin typeface="Times New Roman" pitchFamily="18" charset="0"/>
                <a:cs typeface="Times New Roman" pitchFamily="18" charset="0"/>
              </a:rPr>
              <a:t> consumului de alcool </a:t>
            </a:r>
            <a:r>
              <a:rPr lang="ro-RO" sz="2000" dirty="0">
                <a:latin typeface="Times New Roman" pitchFamily="18" charset="0"/>
                <a:cs typeface="Times New Roman" pitchFamily="18" charset="0"/>
              </a:rPr>
              <a:t>și a</a:t>
            </a:r>
            <a:r>
              <a:rPr lang="vi-VN" sz="2000" dirty="0">
                <a:latin typeface="Times New Roman" pitchFamily="18" charset="0"/>
                <a:cs typeface="Times New Roman" pitchFamily="18" charset="0"/>
              </a:rPr>
              <a:t> substanțe</a:t>
            </a:r>
            <a:r>
              <a:rPr lang="ro-RO" sz="2000" dirty="0">
                <a:latin typeface="Times New Roman" pitchFamily="18" charset="0"/>
                <a:cs typeface="Times New Roman" pitchFamily="18" charset="0"/>
              </a:rPr>
              <a:t>lor</a:t>
            </a:r>
            <a:r>
              <a:rPr lang="vi-VN" sz="2000" dirty="0">
                <a:latin typeface="Times New Roman" pitchFamily="18" charset="0"/>
                <a:cs typeface="Times New Roman" pitchFamily="18" charset="0"/>
              </a:rPr>
              <a:t> toxice;</a:t>
            </a:r>
          </a:p>
          <a:p>
            <a:pPr algn="just"/>
            <a:r>
              <a:rPr lang="vi-VN" sz="2000" dirty="0">
                <a:latin typeface="Times New Roman" pitchFamily="18" charset="0"/>
                <a:cs typeface="Times New Roman" pitchFamily="18" charset="0"/>
              </a:rPr>
              <a:t>Îmbunătățirea </a:t>
            </a:r>
            <a:r>
              <a:rPr lang="ro-RO" sz="2000" dirty="0">
                <a:latin typeface="Times New Roman" pitchFamily="18" charset="0"/>
                <a:cs typeface="Times New Roman" pitchFamily="18" charset="0"/>
              </a:rPr>
              <a:t>regimului de </a:t>
            </a:r>
            <a:r>
              <a:rPr lang="vi-VN" sz="2000" dirty="0">
                <a:latin typeface="Times New Roman" pitchFamily="18" charset="0"/>
                <a:cs typeface="Times New Roman" pitchFamily="18" charset="0"/>
              </a:rPr>
              <a:t>somn;</a:t>
            </a:r>
          </a:p>
          <a:p>
            <a:pPr algn="just"/>
            <a:r>
              <a:rPr lang="vi-VN" sz="2000" dirty="0">
                <a:latin typeface="Times New Roman" pitchFamily="18" charset="0"/>
                <a:cs typeface="Times New Roman" pitchFamily="18" charset="0"/>
              </a:rPr>
              <a:t>Sport și mișcare;</a:t>
            </a:r>
            <a:endParaRPr lang="ro-RO" sz="2000" dirty="0">
              <a:latin typeface="Times New Roman" pitchFamily="18" charset="0"/>
              <a:cs typeface="Times New Roman" pitchFamily="18" charset="0"/>
            </a:endParaRPr>
          </a:p>
          <a:p>
            <a:pPr algn="just"/>
            <a:r>
              <a:rPr lang="ro-RO" sz="2000" dirty="0">
                <a:latin typeface="Times New Roman" pitchFamily="18" charset="0"/>
                <a:cs typeface="Times New Roman" pitchFamily="18" charset="0"/>
              </a:rPr>
              <a:t>Abordarea unei gândiri pozitive;</a:t>
            </a:r>
            <a:endParaRPr lang="vi-VN" sz="2000" dirty="0">
              <a:latin typeface="Times New Roman" pitchFamily="18" charset="0"/>
              <a:cs typeface="Times New Roman" pitchFamily="18" charset="0"/>
            </a:endParaRPr>
          </a:p>
          <a:p>
            <a:pPr algn="just"/>
            <a:r>
              <a:rPr lang="vi-VN" sz="2000" dirty="0">
                <a:latin typeface="Times New Roman" pitchFamily="18" charset="0"/>
                <a:cs typeface="Times New Roman" pitchFamily="18" charset="0"/>
              </a:rPr>
              <a:t>Asigurarea unei diete adecvate prin informare, educație: mai puțin zahăr, mai multe fibre, suplimentarea cu vitamine, minerale, îmbunătățirea dietei cu grăsimi nesaturate acizi grași omega-3</a:t>
            </a:r>
            <a:r>
              <a:rPr lang="ro-RO" sz="2000" dirty="0">
                <a:latin typeface="Times New Roman" pitchFamily="18" charset="0"/>
                <a:cs typeface="Times New Roman" pitchFamily="18" charset="0"/>
              </a:rPr>
              <a:t>/6 (p</a:t>
            </a:r>
            <a:r>
              <a:rPr lang="vi-VN" sz="2000" dirty="0">
                <a:latin typeface="Times New Roman" pitchFamily="18" charset="0"/>
                <a:cs typeface="Times New Roman" pitchFamily="18" charset="0"/>
              </a:rPr>
              <a:t>roporția ideală a acizilor grași esențial</a:t>
            </a:r>
            <a:r>
              <a:rPr lang="ro-RO" sz="2000" dirty="0">
                <a:latin typeface="Times New Roman" pitchFamily="18" charset="0"/>
                <a:cs typeface="Times New Roman" pitchFamily="18" charset="0"/>
              </a:rPr>
              <a:t>i </a:t>
            </a:r>
            <a:r>
              <a:rPr lang="vi-VN" sz="2000" dirty="0">
                <a:latin typeface="Times New Roman" pitchFamily="18" charset="0"/>
                <a:cs typeface="Times New Roman" pitchFamily="18" charset="0"/>
              </a:rPr>
              <a:t>Omega</a:t>
            </a:r>
            <a:r>
              <a:rPr lang="ro-RO" sz="2000" dirty="0">
                <a:latin typeface="Times New Roman" pitchFamily="18" charset="0"/>
                <a:cs typeface="Times New Roman" pitchFamily="18" charset="0"/>
              </a:rPr>
              <a:t> </a:t>
            </a:r>
            <a:r>
              <a:rPr lang="vi-VN" sz="1800" dirty="0">
                <a:latin typeface="Times New Roman" pitchFamily="18" charset="0"/>
                <a:cs typeface="Times New Roman" pitchFamily="18" charset="0"/>
              </a:rPr>
              <a:t>3</a:t>
            </a:r>
            <a:r>
              <a:rPr lang="ro-RO" sz="2000" dirty="0">
                <a:latin typeface="Times New Roman" pitchFamily="18" charset="0"/>
                <a:cs typeface="Times New Roman" pitchFamily="18" charset="0"/>
              </a:rPr>
              <a:t>/</a:t>
            </a:r>
            <a:r>
              <a:rPr lang="vi-VN" sz="2000" dirty="0">
                <a:latin typeface="Times New Roman" pitchFamily="18" charset="0"/>
                <a:cs typeface="Times New Roman" pitchFamily="18" charset="0"/>
              </a:rPr>
              <a:t>Omega</a:t>
            </a:r>
            <a:r>
              <a:rPr lang="ro-RO" sz="2000" dirty="0">
                <a:latin typeface="Times New Roman" pitchFamily="18" charset="0"/>
                <a:cs typeface="Times New Roman" pitchFamily="18" charset="0"/>
              </a:rPr>
              <a:t> </a:t>
            </a:r>
            <a:r>
              <a:rPr lang="ro-RO" sz="1800" dirty="0">
                <a:latin typeface="Times New Roman" pitchFamily="18" charset="0"/>
                <a:cs typeface="Times New Roman" pitchFamily="18" charset="0"/>
              </a:rPr>
              <a:t>6</a:t>
            </a:r>
            <a:r>
              <a:rPr lang="vi-VN" sz="2000" dirty="0">
                <a:latin typeface="Times New Roman" pitchFamily="18" charset="0"/>
                <a:cs typeface="Times New Roman" pitchFamily="18" charset="0"/>
              </a:rPr>
              <a:t>=4</a:t>
            </a:r>
            <a:r>
              <a:rPr lang="ro-RO" sz="2000" dirty="0">
                <a:latin typeface="Times New Roman" pitchFamily="18" charset="0"/>
                <a:cs typeface="Times New Roman" pitchFamily="18" charset="0"/>
              </a:rPr>
              <a:t> / </a:t>
            </a:r>
            <a:r>
              <a:rPr lang="vi-VN" sz="2000" dirty="0">
                <a:latin typeface="Times New Roman" pitchFamily="18" charset="0"/>
                <a:cs typeface="Times New Roman" pitchFamily="18" charset="0"/>
              </a:rPr>
              <a:t>1</a:t>
            </a:r>
            <a:r>
              <a:rPr lang="ro-RO" sz="2000" dirty="0">
                <a:latin typeface="Times New Roman" pitchFamily="18" charset="0"/>
                <a:cs typeface="Times New Roman" pitchFamily="18" charset="0"/>
              </a:rPr>
              <a:t>)</a:t>
            </a:r>
            <a:endParaRPr lang="vi-VN" sz="2000" dirty="0">
              <a:latin typeface="Times New Roman" pitchFamily="18" charset="0"/>
              <a:cs typeface="Times New Roman" pitchFamily="18" charset="0"/>
            </a:endParaRPr>
          </a:p>
          <a:p>
            <a:pPr algn="just"/>
            <a:r>
              <a:rPr lang="vi-VN" sz="2000" dirty="0">
                <a:latin typeface="Times New Roman" pitchFamily="18" charset="0"/>
                <a:cs typeface="Times New Roman" pitchFamily="18" charset="0"/>
              </a:rPr>
              <a:t>Abordări psihoterapeutice și psihosociale: informare, educație, terapii fizice, socializare, susținere / conectare </a:t>
            </a:r>
          </a:p>
          <a:p>
            <a:endParaRPr lang="ro-RO" sz="1400" dirty="0">
              <a:latin typeface="Times New Roman" pitchFamily="18" charset="0"/>
              <a:cs typeface="Times New Roman" pitchFamily="18" charset="0"/>
            </a:endParaRPr>
          </a:p>
        </p:txBody>
      </p:sp>
      <p:sp>
        <p:nvSpPr>
          <p:cNvPr id="3" name="Titlu 2"/>
          <p:cNvSpPr>
            <a:spLocks noGrp="1"/>
          </p:cNvSpPr>
          <p:nvPr>
            <p:ph type="title"/>
          </p:nvPr>
        </p:nvSpPr>
        <p:spPr/>
        <p:txBody>
          <a:bodyPr>
            <a:normAutofit/>
          </a:bodyPr>
          <a:lstStyle/>
          <a:p>
            <a:pPr algn="ctr"/>
            <a:r>
              <a:rPr lang="ro-RO" sz="2400" dirty="0">
                <a:latin typeface="Times New Roman" pitchFamily="18" charset="0"/>
                <a:cs typeface="Times New Roman" pitchFamily="18" charset="0"/>
              </a:rPr>
              <a:t>Mesajele principale ale campaniei pentru VÂRSTNICI ȘI APARȚINĂTORI</a:t>
            </a:r>
          </a:p>
        </p:txBody>
      </p:sp>
    </p:spTree>
    <p:extLst>
      <p:ext uri="{BB962C8B-B14F-4D97-AF65-F5344CB8AC3E}">
        <p14:creationId xmlns:p14="http://schemas.microsoft.com/office/powerpoint/2010/main" val="185403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95536" y="1124744"/>
            <a:ext cx="8686800" cy="5400600"/>
          </a:xfrm>
        </p:spPr>
        <p:txBody>
          <a:bodyPr/>
          <a:lstStyle/>
          <a:p>
            <a:endParaRPr lang="ro-RO" dirty="0"/>
          </a:p>
          <a:p>
            <a:endParaRPr lang="ro-RO" dirty="0"/>
          </a:p>
          <a:p>
            <a:endParaRPr lang="ro-RO" dirty="0"/>
          </a:p>
        </p:txBody>
      </p:sp>
      <p:sp>
        <p:nvSpPr>
          <p:cNvPr id="2" name="Dreptunghi 1"/>
          <p:cNvSpPr/>
          <p:nvPr/>
        </p:nvSpPr>
        <p:spPr>
          <a:xfrm>
            <a:off x="1259632" y="1124744"/>
            <a:ext cx="6120680" cy="923330"/>
          </a:xfrm>
          <a:prstGeom prst="rect">
            <a:avLst/>
          </a:prstGeom>
        </p:spPr>
        <p:txBody>
          <a:bodyPr wrap="square">
            <a:spAutoFit/>
          </a:bodyPr>
          <a:lstStyle/>
          <a:p>
            <a:pPr algn="ctr">
              <a:spcAft>
                <a:spcPts val="0"/>
              </a:spcAft>
            </a:pPr>
            <a:r>
              <a:rPr lang="ro-RO" b="1" dirty="0">
                <a:solidFill>
                  <a:srgbClr val="000000"/>
                </a:solidFill>
                <a:latin typeface="Times New Roman" pitchFamily="18" charset="0"/>
                <a:ea typeface="Times New Roman"/>
                <a:cs typeface="Times New Roman" pitchFamily="18" charset="0"/>
              </a:rPr>
              <a:t>Prevalența (rate la %</a:t>
            </a:r>
            <a:r>
              <a:rPr lang="ro-RO" sz="1400" b="1" dirty="0">
                <a:solidFill>
                  <a:srgbClr val="000000"/>
                </a:solidFill>
                <a:latin typeface="Times New Roman" pitchFamily="18" charset="0"/>
                <a:ea typeface="Times New Roman"/>
                <a:cs typeface="Times New Roman" pitchFamily="18" charset="0"/>
              </a:rPr>
              <a:t>000</a:t>
            </a:r>
            <a:r>
              <a:rPr lang="ro-RO" b="1" dirty="0">
                <a:solidFill>
                  <a:srgbClr val="000000"/>
                </a:solidFill>
                <a:latin typeface="Times New Roman" pitchFamily="18" charset="0"/>
                <a:ea typeface="Times New Roman"/>
                <a:cs typeface="Times New Roman" pitchFamily="18" charset="0"/>
              </a:rPr>
              <a:t> de loc.)  tulburărilor mintale și de comportament cod ICD 10 F00-F99, în România, în perioada 2009-2019</a:t>
            </a:r>
            <a:endParaRPr lang="ro-RO" dirty="0">
              <a:effectLst/>
              <a:latin typeface="Times New Roman" pitchFamily="18" charset="0"/>
              <a:ea typeface="Times New Roman"/>
              <a:cs typeface="Times New Roman" pitchFamily="18" charset="0"/>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graphicFrame>
        <p:nvGraphicFramePr>
          <p:cNvPr id="10" name="Obiect 9"/>
          <p:cNvGraphicFramePr>
            <a:graphicFrameLocks/>
          </p:cNvGraphicFramePr>
          <p:nvPr>
            <p:extLst>
              <p:ext uri="{D42A27DB-BD31-4B8C-83A1-F6EECF244321}">
                <p14:modId xmlns:p14="http://schemas.microsoft.com/office/powerpoint/2010/main" val="1787290128"/>
              </p:ext>
            </p:extLst>
          </p:nvPr>
        </p:nvGraphicFramePr>
        <p:xfrm>
          <a:off x="1547664" y="2048074"/>
          <a:ext cx="6264696" cy="3188022"/>
        </p:xfrm>
        <a:graphic>
          <a:graphicData uri="http://schemas.openxmlformats.org/presentationml/2006/ole">
            <mc:AlternateContent xmlns:mc="http://schemas.openxmlformats.org/markup-compatibility/2006">
              <mc:Choice xmlns:v="urn:schemas-microsoft-com:vml" Requires="v">
                <p:oleObj spid="_x0000_s1225" name="Chart" r:id="rId3" imgW="4572396" imgH="2743438" progId="Excel.Chart.8">
                  <p:embed/>
                </p:oleObj>
              </mc:Choice>
              <mc:Fallback>
                <p:oleObj name="Chart" r:id="rId3" imgW="4572396" imgH="2743438" progId="Excel.Chart.8">
                  <p:embed/>
                  <p:pic>
                    <p:nvPicPr>
                      <p:cNvPr id="0" name="Diagramă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048074"/>
                        <a:ext cx="6264696" cy="3188022"/>
                      </a:xfrm>
                      <a:prstGeom prst="rect">
                        <a:avLst/>
                      </a:prstGeom>
                      <a:noFill/>
                    </p:spPr>
                  </p:pic>
                </p:oleObj>
              </mc:Fallback>
            </mc:AlternateContent>
          </a:graphicData>
        </a:graphic>
      </p:graphicFrame>
      <p:sp>
        <p:nvSpPr>
          <p:cNvPr id="11" name="Rectangle 3"/>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13" name="Dreptunghi 12"/>
          <p:cNvSpPr/>
          <p:nvPr/>
        </p:nvSpPr>
        <p:spPr>
          <a:xfrm>
            <a:off x="3851920" y="5085184"/>
            <a:ext cx="1949573" cy="615553"/>
          </a:xfrm>
          <a:prstGeom prst="rect">
            <a:avLst/>
          </a:prstGeom>
        </p:spPr>
        <p:txBody>
          <a:bodyPr wrap="none">
            <a:spAutoFit/>
          </a:bodyPr>
          <a:lstStyle/>
          <a:p>
            <a:endParaRPr lang="en-US" dirty="0"/>
          </a:p>
          <a:p>
            <a:r>
              <a:rPr lang="ro-RO" sz="1600" dirty="0">
                <a:latin typeface="Times New Roman" pitchFamily="18" charset="0"/>
                <a:cs typeface="Times New Roman" pitchFamily="18" charset="0"/>
              </a:rPr>
              <a:t>Sursa: CNSISP-INSP</a:t>
            </a:r>
          </a:p>
        </p:txBody>
      </p:sp>
    </p:spTree>
    <p:extLst>
      <p:ext uri="{BB962C8B-B14F-4D97-AF65-F5344CB8AC3E}">
        <p14:creationId xmlns:p14="http://schemas.microsoft.com/office/powerpoint/2010/main" val="1311935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04800" y="1554162"/>
            <a:ext cx="8686800" cy="4755157"/>
          </a:xfrm>
        </p:spPr>
        <p:txBody>
          <a:bodyPr>
            <a:normAutofit fontScale="25000" lnSpcReduction="20000"/>
          </a:bodyPr>
          <a:lstStyle/>
          <a:p>
            <a:pPr lvl="0" algn="just">
              <a:lnSpc>
                <a:spcPct val="115000"/>
              </a:lnSpc>
              <a:buFont typeface="Symbol"/>
              <a:buChar char=""/>
            </a:pPr>
            <a:r>
              <a:rPr lang="ro-RO" sz="7200" dirty="0">
                <a:solidFill>
                  <a:srgbClr val="000000"/>
                </a:solidFill>
                <a:latin typeface="Times New Roman"/>
                <a:ea typeface="Calibri"/>
                <a:cs typeface="Times New Roman"/>
              </a:rPr>
              <a:t>Faceți pauze de la vizionare, citire sau ascultare de știri despre pandemie, deoarece prin repetare, pot deveni supărătoare!</a:t>
            </a:r>
            <a:endParaRPr lang="ro-RO" sz="7200" dirty="0">
              <a:latin typeface="Calibri"/>
              <a:ea typeface="Calibri"/>
              <a:cs typeface="Times New Roman"/>
            </a:endParaRPr>
          </a:p>
          <a:p>
            <a:pPr lvl="0" algn="just">
              <a:lnSpc>
                <a:spcPct val="115000"/>
              </a:lnSpc>
              <a:buFont typeface="Symbol"/>
              <a:buChar char=""/>
            </a:pPr>
            <a:r>
              <a:rPr lang="ro-RO" sz="7200" dirty="0">
                <a:solidFill>
                  <a:srgbClr val="000000"/>
                </a:solidFill>
                <a:latin typeface="Times New Roman"/>
                <a:ea typeface="Calibri"/>
                <a:cs typeface="Times New Roman"/>
              </a:rPr>
              <a:t>Aveți grijă de corpul dumneavoastră!</a:t>
            </a:r>
            <a:endParaRPr lang="ro-RO" sz="7200" dirty="0">
              <a:latin typeface="Calibri"/>
              <a:ea typeface="Calibri"/>
              <a:cs typeface="Times New Roman"/>
            </a:endParaRPr>
          </a:p>
          <a:p>
            <a:pPr lvl="0" algn="just">
              <a:lnSpc>
                <a:spcPct val="115000"/>
              </a:lnSpc>
              <a:buFont typeface="Symbol"/>
              <a:buChar char=""/>
            </a:pPr>
            <a:r>
              <a:rPr lang="ro-RO" sz="7200" dirty="0">
                <a:solidFill>
                  <a:srgbClr val="000000"/>
                </a:solidFill>
                <a:latin typeface="Times New Roman"/>
                <a:ea typeface="Calibri"/>
                <a:cs typeface="Times New Roman"/>
              </a:rPr>
              <a:t>Respirați adânc, meditați, gândiți pozitiv!</a:t>
            </a:r>
            <a:endParaRPr lang="ro-RO" sz="7200" dirty="0">
              <a:latin typeface="Calibri"/>
              <a:ea typeface="Calibri"/>
              <a:cs typeface="Times New Roman"/>
            </a:endParaRPr>
          </a:p>
          <a:p>
            <a:pPr lvl="0" algn="just">
              <a:lnSpc>
                <a:spcPct val="115000"/>
              </a:lnSpc>
              <a:buFont typeface="Symbol"/>
              <a:buChar char=""/>
            </a:pPr>
            <a:r>
              <a:rPr lang="ro-RO" sz="7200" dirty="0">
                <a:solidFill>
                  <a:srgbClr val="000000"/>
                </a:solidFill>
                <a:latin typeface="Times New Roman"/>
                <a:ea typeface="Calibri"/>
                <a:cs typeface="Times New Roman"/>
              </a:rPr>
              <a:t>Încercați să mâncați mese sănătoase, echilibrate!</a:t>
            </a:r>
            <a:endParaRPr lang="ro-RO" sz="7200" dirty="0">
              <a:latin typeface="Calibri"/>
              <a:ea typeface="Calibri"/>
              <a:cs typeface="Times New Roman"/>
            </a:endParaRPr>
          </a:p>
          <a:p>
            <a:pPr lvl="0" algn="just">
              <a:lnSpc>
                <a:spcPct val="115000"/>
              </a:lnSpc>
              <a:buFont typeface="Symbol"/>
              <a:buChar char=""/>
            </a:pPr>
            <a:r>
              <a:rPr lang="ro-RO" sz="7200" dirty="0">
                <a:solidFill>
                  <a:srgbClr val="000000"/>
                </a:solidFill>
                <a:latin typeface="Times New Roman"/>
                <a:ea typeface="Calibri"/>
                <a:cs typeface="Times New Roman"/>
              </a:rPr>
              <a:t>Faceți exerciții fizice în mod regulat, dormiți mai mult!</a:t>
            </a:r>
            <a:endParaRPr lang="ro-RO" sz="7200" dirty="0">
              <a:latin typeface="Calibri"/>
              <a:ea typeface="Calibri"/>
              <a:cs typeface="Times New Roman"/>
            </a:endParaRPr>
          </a:p>
          <a:p>
            <a:pPr lvl="0" algn="just">
              <a:lnSpc>
                <a:spcPct val="115000"/>
              </a:lnSpc>
              <a:buFont typeface="Symbol"/>
              <a:buChar char=""/>
            </a:pPr>
            <a:r>
              <a:rPr lang="ro-RO" sz="7200" dirty="0">
                <a:solidFill>
                  <a:srgbClr val="000000"/>
                </a:solidFill>
                <a:latin typeface="Times New Roman"/>
                <a:ea typeface="Calibri"/>
                <a:cs typeface="Times New Roman"/>
              </a:rPr>
              <a:t>Evitați  consumul de alcool și droguri!</a:t>
            </a:r>
            <a:endParaRPr lang="ro-RO" sz="7200" dirty="0">
              <a:latin typeface="Calibri"/>
              <a:ea typeface="Calibri"/>
              <a:cs typeface="Times New Roman"/>
            </a:endParaRPr>
          </a:p>
          <a:p>
            <a:pPr lvl="0" algn="just">
              <a:lnSpc>
                <a:spcPct val="115000"/>
              </a:lnSpc>
              <a:buFont typeface="Symbol"/>
              <a:buChar char=""/>
            </a:pPr>
            <a:r>
              <a:rPr lang="ro-RO" sz="7200" dirty="0">
                <a:solidFill>
                  <a:srgbClr val="000000"/>
                </a:solidFill>
                <a:latin typeface="Times New Roman"/>
                <a:ea typeface="Calibri"/>
                <a:cs typeface="Times New Roman"/>
              </a:rPr>
              <a:t>Faceți-vă timp să vă relaxați. Încercați să faceți și alte activități care vă plac!</a:t>
            </a:r>
            <a:endParaRPr lang="ro-RO" sz="7200" dirty="0">
              <a:latin typeface="Calibri"/>
              <a:ea typeface="Calibri"/>
              <a:cs typeface="Times New Roman"/>
            </a:endParaRPr>
          </a:p>
          <a:p>
            <a:pPr lvl="0" algn="just">
              <a:lnSpc>
                <a:spcPct val="115000"/>
              </a:lnSpc>
              <a:buFont typeface="Symbol"/>
              <a:buChar char=""/>
            </a:pPr>
            <a:r>
              <a:rPr lang="ro-RO" sz="7200" dirty="0">
                <a:solidFill>
                  <a:srgbClr val="000000"/>
                </a:solidFill>
                <a:latin typeface="Times New Roman"/>
                <a:ea typeface="Calibri"/>
                <a:cs typeface="Times New Roman"/>
              </a:rPr>
              <a:t>Conectați-vă cu alții. Vorbiți cu oameni de încredere despre preocupările dumneavoastră și cum vă simțiți! </a:t>
            </a:r>
            <a:endParaRPr lang="ro-RO" sz="7200" dirty="0">
              <a:latin typeface="Calibri"/>
              <a:ea typeface="Calibri"/>
              <a:cs typeface="Times New Roman"/>
            </a:endParaRPr>
          </a:p>
          <a:p>
            <a:pPr lvl="0" algn="just">
              <a:lnSpc>
                <a:spcPct val="115000"/>
              </a:lnSpc>
              <a:buFont typeface="Symbol"/>
              <a:buChar char=""/>
            </a:pPr>
            <a:r>
              <a:rPr lang="ro-RO" sz="7200" dirty="0">
                <a:solidFill>
                  <a:srgbClr val="000000"/>
                </a:solidFill>
                <a:latin typeface="Times New Roman"/>
                <a:ea typeface="Calibri"/>
                <a:cs typeface="Times New Roman"/>
              </a:rPr>
              <a:t>Apelați la medic dacă stresul influențează  negativ activitățile zilnice, timp de câteva zile la rând!</a:t>
            </a:r>
            <a:endParaRPr lang="ro-RO" sz="7200" dirty="0">
              <a:latin typeface="Calibri"/>
              <a:ea typeface="Calibri"/>
              <a:cs typeface="Times New Roman"/>
            </a:endParaRPr>
          </a:p>
          <a:p>
            <a:pPr lvl="0" algn="just">
              <a:lnSpc>
                <a:spcPct val="115000"/>
              </a:lnSpc>
              <a:spcAft>
                <a:spcPts val="1000"/>
              </a:spcAft>
              <a:buFont typeface="Symbol"/>
              <a:buChar char=""/>
            </a:pPr>
            <a:r>
              <a:rPr lang="ro-RO" sz="7200" dirty="0">
                <a:solidFill>
                  <a:srgbClr val="000000"/>
                </a:solidFill>
                <a:latin typeface="Times New Roman"/>
                <a:ea typeface="Calibri"/>
                <a:cs typeface="Times New Roman"/>
              </a:rPr>
              <a:t>Persoanele cu condiții preexistente de boli mintale trebuie să continue tratamentul și să fie conștiente de simptomele noi sau de agravarea acestora!</a:t>
            </a:r>
            <a:endParaRPr lang="ro-RO" sz="7200" dirty="0">
              <a:latin typeface="Calibri"/>
              <a:ea typeface="Calibri"/>
              <a:cs typeface="Times New Roman"/>
            </a:endParaRPr>
          </a:p>
          <a:p>
            <a:pPr marL="457200" algn="just">
              <a:lnSpc>
                <a:spcPct val="115000"/>
              </a:lnSpc>
              <a:spcAft>
                <a:spcPts val="1000"/>
              </a:spcAft>
            </a:pPr>
            <a:endParaRPr lang="ro-RO" sz="7200" dirty="0">
              <a:latin typeface="Calibri"/>
              <a:ea typeface="Calibri"/>
              <a:cs typeface="Times New Roman"/>
            </a:endParaRPr>
          </a:p>
          <a:p>
            <a:endParaRPr lang="ro-RO" dirty="0"/>
          </a:p>
        </p:txBody>
      </p:sp>
      <p:sp>
        <p:nvSpPr>
          <p:cNvPr id="2" name="Titlu 1"/>
          <p:cNvSpPr>
            <a:spLocks noGrp="1"/>
          </p:cNvSpPr>
          <p:nvPr>
            <p:ph type="title"/>
          </p:nvPr>
        </p:nvSpPr>
        <p:spPr/>
        <p:txBody>
          <a:bodyPr>
            <a:normAutofit/>
          </a:bodyPr>
          <a:lstStyle/>
          <a:p>
            <a:pPr algn="ctr"/>
            <a:r>
              <a:rPr lang="ro-RO" sz="2800" b="1" dirty="0">
                <a:solidFill>
                  <a:srgbClr val="000000"/>
                </a:solidFill>
                <a:effectLst/>
                <a:latin typeface="Times New Roman"/>
                <a:ea typeface="Calibri"/>
              </a:rPr>
              <a:t>Moduri de a face față stresului provocat de pandemia </a:t>
            </a:r>
            <a:r>
              <a:rPr lang="ro-RO" sz="2800" b="1" dirty="0" err="1">
                <a:solidFill>
                  <a:srgbClr val="000000"/>
                </a:solidFill>
                <a:effectLst/>
                <a:latin typeface="Times New Roman"/>
                <a:ea typeface="Calibri"/>
              </a:rPr>
              <a:t>Covid</a:t>
            </a:r>
            <a:r>
              <a:rPr lang="ro-RO" sz="2800" b="1" dirty="0">
                <a:solidFill>
                  <a:srgbClr val="000000"/>
                </a:solidFill>
                <a:effectLst/>
                <a:latin typeface="Times New Roman"/>
                <a:ea typeface="Calibri"/>
              </a:rPr>
              <a:t> 19</a:t>
            </a:r>
            <a:endParaRPr lang="ro-RO" sz="2800" dirty="0"/>
          </a:p>
        </p:txBody>
      </p:sp>
    </p:spTree>
    <p:extLst>
      <p:ext uri="{BB962C8B-B14F-4D97-AF65-F5344CB8AC3E}">
        <p14:creationId xmlns:p14="http://schemas.microsoft.com/office/powerpoint/2010/main" val="2450932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196752"/>
            <a:ext cx="7416824" cy="5040560"/>
          </a:xfrm>
        </p:spPr>
        <p:txBody>
          <a:bodyPr>
            <a:noAutofit/>
          </a:bodyPr>
          <a:lstStyle/>
          <a:p>
            <a:pPr algn="just">
              <a:buClrTx/>
              <a:buSzPct val="100000"/>
            </a:pPr>
            <a:r>
              <a:rPr lang="ro-RO" sz="2000" dirty="0">
                <a:solidFill>
                  <a:schemeClr val="tx1"/>
                </a:solidFill>
                <a:latin typeface="Times New Roman" pitchFamily="18" charset="0"/>
                <a:cs typeface="Times New Roman" pitchFamily="18" charset="0"/>
              </a:rPr>
              <a:t>Sesiuni de informare, seminarii, mese rotunde sau grupuri de lucru pentru vârstnici, aparținători și profesioniștii din domeniul medical;</a:t>
            </a:r>
          </a:p>
          <a:p>
            <a:pPr lvl="0" algn="just">
              <a:buClrTx/>
              <a:buSzPct val="100000"/>
            </a:pPr>
            <a:r>
              <a:rPr lang="ro-RO" sz="2000" dirty="0">
                <a:solidFill>
                  <a:prstClr val="black"/>
                </a:solidFill>
                <a:latin typeface="Times New Roman" pitchFamily="18" charset="0"/>
                <a:cs typeface="Times New Roman" pitchFamily="18" charset="0"/>
              </a:rPr>
              <a:t>Intervenții mass-media pentru populația țintă;</a:t>
            </a:r>
            <a:endParaRPr lang="ro-RO" sz="2000" dirty="0">
              <a:solidFill>
                <a:schemeClr val="tx1"/>
              </a:solidFill>
              <a:latin typeface="Times New Roman" pitchFamily="18" charset="0"/>
              <a:cs typeface="Times New Roman" pitchFamily="18" charset="0"/>
            </a:endParaRPr>
          </a:p>
          <a:p>
            <a:pPr algn="just">
              <a:buClrTx/>
              <a:buSzPct val="100000"/>
            </a:pPr>
            <a:r>
              <a:rPr lang="ro-RO" sz="2000" dirty="0">
                <a:solidFill>
                  <a:schemeClr val="tx1"/>
                </a:solidFill>
                <a:latin typeface="Times New Roman" pitchFamily="18" charset="0"/>
                <a:cs typeface="Times New Roman" pitchFamily="18" charset="0"/>
              </a:rPr>
              <a:t>Elaborare de  rapoarte de evaluare a nevoilor de îngrijiri ale pacienților vârstnici;</a:t>
            </a:r>
          </a:p>
          <a:p>
            <a:pPr algn="just">
              <a:buClrTx/>
              <a:buSzPct val="100000"/>
            </a:pPr>
            <a:r>
              <a:rPr lang="ro-RO" sz="2000" dirty="0">
                <a:solidFill>
                  <a:schemeClr val="tx1"/>
                </a:solidFill>
                <a:latin typeface="Times New Roman" pitchFamily="18" charset="0"/>
                <a:cs typeface="Times New Roman" pitchFamily="18" charset="0"/>
              </a:rPr>
              <a:t>Elaborarea de recomandări de îmbunătățire a accesului, organizării și coordonării îngrijirilor, care să fie transmise  autorităților responsabile;</a:t>
            </a:r>
          </a:p>
          <a:p>
            <a:pPr algn="just">
              <a:buClrTx/>
              <a:buSzPct val="100000"/>
            </a:pPr>
            <a:r>
              <a:rPr lang="ro-RO" sz="2000" dirty="0">
                <a:solidFill>
                  <a:schemeClr val="tx1"/>
                </a:solidFill>
                <a:latin typeface="Times New Roman" pitchFamily="18" charset="0"/>
                <a:cs typeface="Times New Roman" pitchFamily="18" charset="0"/>
              </a:rPr>
              <a:t>Diseminarea de materiale informative pe web site-ul DSP și persoanelor din grupurile țintă ale campaniei;</a:t>
            </a:r>
          </a:p>
          <a:p>
            <a:pPr algn="just">
              <a:buClrTx/>
              <a:buSzPct val="100000"/>
            </a:pPr>
            <a:r>
              <a:rPr lang="ro-RO" sz="2000" dirty="0">
                <a:solidFill>
                  <a:schemeClr val="tx1"/>
                </a:solidFill>
                <a:latin typeface="Times New Roman" pitchFamily="18" charset="0"/>
                <a:cs typeface="Times New Roman" pitchFamily="18" charset="0"/>
              </a:rPr>
              <a:t>Transmiterea către autoritățile responsabile a recomandărilor de îmbunătățire a accesului, organizării și coordonării îngrijirilor celor afectați de boli mintale.</a:t>
            </a:r>
          </a:p>
        </p:txBody>
      </p:sp>
      <p:sp>
        <p:nvSpPr>
          <p:cNvPr id="2" name="Title 1"/>
          <p:cNvSpPr>
            <a:spLocks noGrp="1"/>
          </p:cNvSpPr>
          <p:nvPr>
            <p:ph type="title"/>
          </p:nvPr>
        </p:nvSpPr>
        <p:spPr>
          <a:xfrm>
            <a:off x="304800" y="201588"/>
            <a:ext cx="8686800" cy="838200"/>
          </a:xfrm>
        </p:spPr>
        <p:txBody>
          <a:bodyPr>
            <a:normAutofit/>
          </a:bodyPr>
          <a:lstStyle/>
          <a:p>
            <a:pPr algn="ctr"/>
            <a:r>
              <a:rPr lang="fr-FR" sz="2400" dirty="0" err="1">
                <a:effectLst/>
                <a:latin typeface="Times New Roman" pitchFamily="18" charset="0"/>
                <a:cs typeface="Times New Roman" pitchFamily="18" charset="0"/>
              </a:rPr>
              <a:t>P</a:t>
            </a:r>
            <a:r>
              <a:rPr lang="fr-FR" sz="2400" b="1" dirty="0" err="1">
                <a:effectLst/>
                <a:latin typeface="Times New Roman" pitchFamily="18" charset="0"/>
                <a:cs typeface="Times New Roman" pitchFamily="18" charset="0"/>
              </a:rPr>
              <a:t>osibile</a:t>
            </a:r>
            <a:r>
              <a:rPr lang="fr-FR" sz="2400" b="1" dirty="0">
                <a:effectLst/>
                <a:latin typeface="Times New Roman" pitchFamily="18" charset="0"/>
                <a:cs typeface="Times New Roman" pitchFamily="18" charset="0"/>
              </a:rPr>
              <a:t> </a:t>
            </a:r>
            <a:r>
              <a:rPr lang="fr-FR" sz="2400" b="1" dirty="0" err="1">
                <a:effectLst/>
                <a:latin typeface="Times New Roman" pitchFamily="18" charset="0"/>
                <a:cs typeface="Times New Roman" pitchFamily="18" charset="0"/>
              </a:rPr>
              <a:t>activităţi</a:t>
            </a:r>
            <a:r>
              <a:rPr lang="fr-FR" sz="2400" b="1" dirty="0">
                <a:effectLst/>
                <a:latin typeface="Times New Roman" pitchFamily="18" charset="0"/>
                <a:cs typeface="Times New Roman" pitchFamily="18" charset="0"/>
              </a:rPr>
              <a:t> </a:t>
            </a:r>
            <a:r>
              <a:rPr lang="fr-FR" sz="2400" b="1" dirty="0" err="1">
                <a:effectLst/>
                <a:latin typeface="Times New Roman" pitchFamily="18" charset="0"/>
                <a:cs typeface="Times New Roman" pitchFamily="18" charset="0"/>
              </a:rPr>
              <a:t>pentru</a:t>
            </a:r>
            <a:r>
              <a:rPr lang="fr-FR" sz="2400" b="1" dirty="0">
                <a:effectLst/>
                <a:latin typeface="Times New Roman" pitchFamily="18" charset="0"/>
                <a:cs typeface="Times New Roman" pitchFamily="18" charset="0"/>
              </a:rPr>
              <a:t> </a:t>
            </a:r>
            <a:r>
              <a:rPr lang="fr-FR" sz="2400" b="1" dirty="0" err="1">
                <a:effectLst/>
                <a:latin typeface="Times New Roman" pitchFamily="18" charset="0"/>
                <a:cs typeface="Times New Roman" pitchFamily="18" charset="0"/>
              </a:rPr>
              <a:t>planificare</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836205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1444472"/>
            <a:ext cx="8435280" cy="4941912"/>
          </a:xfrm>
        </p:spPr>
        <p:txBody>
          <a:bodyPr>
            <a:normAutofit fontScale="92500" lnSpcReduction="10000"/>
          </a:bodyPr>
          <a:lstStyle/>
          <a:p>
            <a:pPr marL="274320" lvl="0" indent="-274320" algn="just">
              <a:buClr>
                <a:srgbClr val="D16349"/>
              </a:buClr>
              <a:buSzPct val="85000"/>
              <a:buFont typeface="Arial" pitchFamily="34" charset="0"/>
              <a:buChar char="•"/>
            </a:pPr>
            <a:r>
              <a:rPr lang="ro-RO" sz="1800" dirty="0">
                <a:solidFill>
                  <a:schemeClr val="tx1"/>
                </a:solidFill>
                <a:latin typeface="Times New Roman" pitchFamily="18" charset="0"/>
                <a:cs typeface="Times New Roman" pitchFamily="18" charset="0"/>
              </a:rPr>
              <a:t>Societatea Naţională de Medicina Familiei: </a:t>
            </a:r>
            <a:r>
              <a:rPr lang="en-US" sz="1800" u="sng" dirty="0">
                <a:solidFill>
                  <a:schemeClr val="tx1"/>
                </a:solidFill>
                <a:latin typeface="Times New Roman" pitchFamily="18" charset="0"/>
                <a:cs typeface="Times New Roman" pitchFamily="18" charset="0"/>
                <a:hlinkClick r:id="rId2"/>
              </a:rPr>
              <a:t>https://snmf.ro/</a:t>
            </a:r>
            <a:endParaRPr lang="ro-RO" sz="1800" u="sng" dirty="0">
              <a:solidFill>
                <a:schemeClr val="tx1"/>
              </a:solidFill>
              <a:latin typeface="Times New Roman" pitchFamily="18" charset="0"/>
              <a:cs typeface="Times New Roman" pitchFamily="18" charset="0"/>
            </a:endParaRPr>
          </a:p>
          <a:p>
            <a:pPr marL="274320" lvl="0" indent="-274320" algn="just">
              <a:buClr>
                <a:srgbClr val="D16349"/>
              </a:buClr>
              <a:buSzPct val="85000"/>
              <a:buFont typeface="Arial" pitchFamily="34" charset="0"/>
              <a:buChar char="•"/>
            </a:pPr>
            <a:r>
              <a:rPr lang="en-US" sz="1800" dirty="0" err="1">
                <a:solidFill>
                  <a:schemeClr val="tx1"/>
                </a:solidFill>
                <a:latin typeface="Times New Roman" pitchFamily="18" charset="0"/>
                <a:cs typeface="Times New Roman" pitchFamily="18" charset="0"/>
              </a:rPr>
              <a:t>Organiza</a:t>
            </a:r>
            <a:r>
              <a:rPr lang="ro-RO" sz="1800" dirty="0">
                <a:solidFill>
                  <a:schemeClr val="tx1"/>
                </a:solidFill>
                <a:latin typeface="Times New Roman" pitchFamily="18" charset="0"/>
                <a:cs typeface="Times New Roman" pitchFamily="18" charset="0"/>
              </a:rPr>
              <a:t>ţii de voluntari</a:t>
            </a:r>
          </a:p>
          <a:p>
            <a:pPr marL="274320" lvl="0" indent="-274320" algn="just">
              <a:buClr>
                <a:srgbClr val="D16349"/>
              </a:buClr>
              <a:buSzPct val="85000"/>
              <a:buFont typeface="Arial" pitchFamily="34" charset="0"/>
              <a:buChar char="•"/>
            </a:pPr>
            <a:r>
              <a:rPr lang="ro-RO" sz="1800" dirty="0">
                <a:solidFill>
                  <a:schemeClr val="tx1"/>
                </a:solidFill>
                <a:latin typeface="Times New Roman" pitchFamily="18" charset="0"/>
                <a:cs typeface="Times New Roman" pitchFamily="18" charset="0"/>
              </a:rPr>
              <a:t>Organizaţii nonguvernamentale de sprijin al pacienților cu boli mintale</a:t>
            </a:r>
          </a:p>
          <a:p>
            <a:pPr marL="274320" lvl="0" indent="-274320">
              <a:buClr>
                <a:srgbClr val="D16349"/>
              </a:buClr>
              <a:buSzPct val="85000"/>
              <a:buFont typeface="Arial" pitchFamily="34" charset="0"/>
              <a:buChar char="•"/>
            </a:pPr>
            <a:r>
              <a:rPr lang="ro-RO" sz="1800" dirty="0">
                <a:solidFill>
                  <a:schemeClr val="tx1"/>
                </a:solidFill>
                <a:latin typeface="Times New Roman" pitchFamily="18" charset="0"/>
                <a:cs typeface="Times New Roman" pitchFamily="18" charset="0"/>
              </a:rPr>
              <a:t>Alianţa Română de Prevenţia Suicidului: </a:t>
            </a:r>
            <a:r>
              <a:rPr lang="ro-RO" sz="1800" dirty="0">
                <a:solidFill>
                  <a:schemeClr val="tx1"/>
                </a:solidFill>
                <a:latin typeface="Times New Roman" pitchFamily="18" charset="0"/>
                <a:cs typeface="Times New Roman" pitchFamily="18" charset="0"/>
                <a:hlinkClick r:id="rId3"/>
              </a:rPr>
              <a:t>https://www.antisuicid.com/</a:t>
            </a:r>
            <a:endParaRPr lang="ro-RO" sz="1800" dirty="0">
              <a:solidFill>
                <a:schemeClr val="tx1"/>
              </a:solidFill>
              <a:latin typeface="Times New Roman" pitchFamily="18" charset="0"/>
              <a:cs typeface="Times New Roman" pitchFamily="18" charset="0"/>
            </a:endParaRPr>
          </a:p>
          <a:p>
            <a:pPr marL="274320" lvl="0" indent="-274320" algn="just">
              <a:buClr>
                <a:srgbClr val="D16349"/>
              </a:buClr>
              <a:buSzPct val="85000"/>
              <a:buFont typeface="Arial" pitchFamily="34" charset="0"/>
              <a:buChar char="•"/>
            </a:pPr>
            <a:r>
              <a:rPr lang="ro-RO" sz="1800" dirty="0">
                <a:solidFill>
                  <a:schemeClr val="tx1"/>
                </a:solidFill>
                <a:latin typeface="Times New Roman" pitchFamily="18" charset="0"/>
                <a:cs typeface="Times New Roman" pitchFamily="18" charset="0"/>
              </a:rPr>
              <a:t>Societatea Română Alzheimer-Societatea Română de sprijin a </a:t>
            </a:r>
            <a:r>
              <a:rPr lang="en-US" sz="1800" dirty="0">
                <a:solidFill>
                  <a:schemeClr val="tx1"/>
                </a:solidFill>
                <a:latin typeface="Times New Roman" pitchFamily="18" charset="0"/>
                <a:cs typeface="Times New Roman" pitchFamily="18" charset="0"/>
              </a:rPr>
              <a:t>v</a:t>
            </a:r>
            <a:r>
              <a:rPr lang="ro-RO" sz="1800" dirty="0" err="1">
                <a:solidFill>
                  <a:schemeClr val="tx1"/>
                </a:solidFill>
                <a:latin typeface="Times New Roman" pitchFamily="18" charset="0"/>
                <a:cs typeface="Times New Roman" pitchFamily="18" charset="0"/>
              </a:rPr>
              <a:t>ârstnicilor</a:t>
            </a:r>
            <a:r>
              <a:rPr lang="ro-RO" sz="1800" dirty="0">
                <a:solidFill>
                  <a:schemeClr val="tx1"/>
                </a:solidFill>
                <a:latin typeface="Times New Roman" pitchFamily="18" charset="0"/>
                <a:cs typeface="Times New Roman" pitchFamily="18" charset="0"/>
              </a:rPr>
              <a:t> şi </a:t>
            </a:r>
            <a:r>
              <a:rPr lang="en-US" sz="1800" dirty="0" err="1">
                <a:latin typeface="Times New Roman" pitchFamily="18" charset="0"/>
                <a:cs typeface="Times New Roman" pitchFamily="18" charset="0"/>
              </a:rPr>
              <a:t>s</a:t>
            </a:r>
            <a:r>
              <a:rPr lang="ro-RO" sz="1800" dirty="0" err="1">
                <a:solidFill>
                  <a:schemeClr val="tx1"/>
                </a:solidFill>
                <a:latin typeface="Times New Roman" pitchFamily="18" charset="0"/>
                <a:cs typeface="Times New Roman" pitchFamily="18" charset="0"/>
              </a:rPr>
              <a:t>uferin</a:t>
            </a:r>
            <a:r>
              <a:rPr lang="en-US" sz="1800" dirty="0">
                <a:solidFill>
                  <a:schemeClr val="tx1"/>
                </a:solidFill>
                <a:latin typeface="Times New Roman" pitchFamily="18" charset="0"/>
                <a:cs typeface="Times New Roman" pitchFamily="18" charset="0"/>
              </a:rPr>
              <a:t>z</a:t>
            </a:r>
            <a:r>
              <a:rPr lang="ro-RO" sz="1800" dirty="0">
                <a:solidFill>
                  <a:schemeClr val="tx1"/>
                </a:solidFill>
                <a:latin typeface="Times New Roman" pitchFamily="18" charset="0"/>
                <a:cs typeface="Times New Roman" pitchFamily="18" charset="0"/>
              </a:rPr>
              <a:t>ilor de Alzheimer: </a:t>
            </a:r>
            <a:r>
              <a:rPr lang="ro-RO" sz="1800" dirty="0">
                <a:solidFill>
                  <a:schemeClr val="tx1"/>
                </a:solidFill>
                <a:latin typeface="Times New Roman" pitchFamily="18" charset="0"/>
                <a:cs typeface="Times New Roman" pitchFamily="18" charset="0"/>
                <a:hlinkClick r:id="rId4"/>
              </a:rPr>
              <a:t>https://www.alz.ro/</a:t>
            </a:r>
            <a:endParaRPr lang="ro-RO" sz="1800" dirty="0">
              <a:solidFill>
                <a:schemeClr val="tx1"/>
              </a:solidFill>
              <a:latin typeface="Times New Roman" pitchFamily="18" charset="0"/>
              <a:cs typeface="Times New Roman" pitchFamily="18" charset="0"/>
            </a:endParaRPr>
          </a:p>
          <a:p>
            <a:pPr marL="274320" lvl="0" indent="-274320" algn="just">
              <a:buClr>
                <a:srgbClr val="D16349"/>
              </a:buClr>
              <a:buSzPct val="85000"/>
              <a:buFont typeface="Arial" pitchFamily="34" charset="0"/>
              <a:buChar char="•"/>
            </a:pPr>
            <a:r>
              <a:rPr lang="vi-VN" sz="1800" dirty="0">
                <a:latin typeface="Times New Roman" pitchFamily="18" charset="0"/>
                <a:cs typeface="Times New Roman" pitchFamily="18" charset="0"/>
              </a:rPr>
              <a:t>Ministerul Educaţiei și Cercetării</a:t>
            </a:r>
          </a:p>
          <a:p>
            <a:pPr marL="274320" lvl="0" indent="-274320" algn="just">
              <a:buClr>
                <a:srgbClr val="D16349"/>
              </a:buClr>
              <a:buSzPct val="85000"/>
              <a:buFont typeface="Arial" pitchFamily="34" charset="0"/>
              <a:buChar char="•"/>
            </a:pPr>
            <a:r>
              <a:rPr lang="vi-VN" sz="1800" dirty="0">
                <a:latin typeface="Times New Roman" pitchFamily="18" charset="0"/>
                <a:cs typeface="Times New Roman" pitchFamily="18" charset="0"/>
              </a:rPr>
              <a:t>Ministerul Sănătăţii</a:t>
            </a:r>
          </a:p>
          <a:p>
            <a:pPr marL="274320" lvl="0" indent="-274320" algn="just">
              <a:buClr>
                <a:srgbClr val="D16349"/>
              </a:buClr>
              <a:buSzPct val="85000"/>
              <a:buFont typeface="Arial" pitchFamily="34" charset="0"/>
              <a:buChar char="•"/>
            </a:pPr>
            <a:r>
              <a:rPr lang="vi-VN" sz="1800" dirty="0">
                <a:latin typeface="Times New Roman" pitchFamily="18" charset="0"/>
                <a:cs typeface="Times New Roman" pitchFamily="18" charset="0"/>
              </a:rPr>
              <a:t>Ministerul Afacerilor Interne </a:t>
            </a:r>
          </a:p>
          <a:p>
            <a:pPr marL="274320" lvl="0" indent="-274320" algn="just">
              <a:buClr>
                <a:srgbClr val="D16349"/>
              </a:buClr>
              <a:buSzPct val="85000"/>
              <a:buFont typeface="Arial" pitchFamily="34" charset="0"/>
              <a:buChar char="•"/>
            </a:pPr>
            <a:r>
              <a:rPr lang="vi-VN" sz="1800" dirty="0">
                <a:latin typeface="Times New Roman" pitchFamily="18" charset="0"/>
                <a:cs typeface="Times New Roman" pitchFamily="18" charset="0"/>
              </a:rPr>
              <a:t>Ministerul Justiţiei</a:t>
            </a:r>
          </a:p>
          <a:p>
            <a:pPr marL="274320" lvl="0" indent="-274320" algn="just">
              <a:buClr>
                <a:srgbClr val="D16349"/>
              </a:buClr>
              <a:buSzPct val="85000"/>
              <a:buFont typeface="Arial" pitchFamily="34" charset="0"/>
              <a:buChar char="•"/>
            </a:pPr>
            <a:r>
              <a:rPr lang="vi-VN" sz="1800" dirty="0">
                <a:latin typeface="Times New Roman" pitchFamily="18" charset="0"/>
                <a:cs typeface="Times New Roman" pitchFamily="18" charset="0"/>
              </a:rPr>
              <a:t>Ministerul Muncii şi Protecției Sociale</a:t>
            </a:r>
          </a:p>
          <a:p>
            <a:pPr marL="274320" lvl="0" indent="-274320" algn="just">
              <a:buClr>
                <a:srgbClr val="D16349"/>
              </a:buClr>
              <a:buSzPct val="85000"/>
              <a:buFont typeface="Arial" pitchFamily="34" charset="0"/>
              <a:buChar char="•"/>
            </a:pPr>
            <a:r>
              <a:rPr lang="vi-VN" sz="1800" dirty="0">
                <a:latin typeface="Times New Roman" pitchFamily="18" charset="0"/>
                <a:cs typeface="Times New Roman" pitchFamily="18" charset="0"/>
              </a:rPr>
              <a:t>Autorităţi publice locale</a:t>
            </a:r>
          </a:p>
          <a:p>
            <a:pPr marL="274320" lvl="0" indent="-274320" algn="just">
              <a:buClr>
                <a:srgbClr val="D16349"/>
              </a:buClr>
              <a:buSzPct val="85000"/>
              <a:buFont typeface="Arial" pitchFamily="34" charset="0"/>
              <a:buChar char="•"/>
            </a:pPr>
            <a:r>
              <a:rPr lang="vi-VN" sz="1800" dirty="0">
                <a:latin typeface="Times New Roman" pitchFamily="18" charset="0"/>
                <a:cs typeface="Times New Roman" pitchFamily="18" charset="0"/>
              </a:rPr>
              <a:t>Centrul Internațional Antidrog și pentru Drepturile Omului (CIADO)</a:t>
            </a:r>
          </a:p>
          <a:p>
            <a:pPr marL="274320" lvl="0" indent="-274320" algn="just">
              <a:buClr>
                <a:srgbClr val="D16349"/>
              </a:buClr>
              <a:buSzPct val="85000"/>
              <a:buFont typeface="Arial" pitchFamily="34" charset="0"/>
              <a:buChar char="•"/>
            </a:pPr>
            <a:r>
              <a:rPr lang="vi-VN" sz="1800" dirty="0">
                <a:latin typeface="Times New Roman" pitchFamily="18" charset="0"/>
                <a:cs typeface="Times New Roman" pitchFamily="18" charset="0"/>
              </a:rPr>
              <a:t>Asociaţia de Luptă Antidrog</a:t>
            </a:r>
          </a:p>
          <a:p>
            <a:pPr marL="274320" lvl="0" indent="-274320" algn="just">
              <a:buClr>
                <a:srgbClr val="D16349"/>
              </a:buClr>
              <a:buSzPct val="85000"/>
              <a:buFont typeface="Arial" pitchFamily="34" charset="0"/>
              <a:buChar char="•"/>
            </a:pPr>
            <a:r>
              <a:rPr lang="vi-VN" sz="1800" dirty="0">
                <a:latin typeface="Times New Roman" pitchFamily="18" charset="0"/>
                <a:cs typeface="Times New Roman" pitchFamily="18" charset="0"/>
              </a:rPr>
              <a:t>Asociaţia pentru Lupta împotriva Alcoolismului şi Toxicomaniilor (ALIAT)</a:t>
            </a:r>
          </a:p>
          <a:p>
            <a:pPr marL="274320" lvl="0" indent="-274320" algn="just">
              <a:buClr>
                <a:srgbClr val="D16349"/>
              </a:buClr>
              <a:buSzPct val="85000"/>
              <a:buFont typeface="Arial" pitchFamily="34" charset="0"/>
              <a:buChar char="•"/>
            </a:pPr>
            <a:r>
              <a:rPr lang="vi-VN" sz="1800" dirty="0">
                <a:latin typeface="Times New Roman" pitchFamily="18" charset="0"/>
                <a:cs typeface="Times New Roman" pitchFamily="18" charset="0"/>
              </a:rPr>
              <a:t>Alianţa Internaţională Antidrog (AIA)</a:t>
            </a:r>
          </a:p>
          <a:p>
            <a:pPr marL="274320" lvl="0" indent="-274320" algn="just">
              <a:buClr>
                <a:srgbClr val="D16349"/>
              </a:buClr>
              <a:buSzPct val="85000"/>
              <a:buFont typeface="Arial" pitchFamily="34" charset="0"/>
              <a:buChar char="•"/>
            </a:pPr>
            <a:endParaRPr lang="vi-VN" sz="1800" dirty="0">
              <a:latin typeface="Times New Roman" pitchFamily="18" charset="0"/>
              <a:cs typeface="Times New Roman" pitchFamily="18" charset="0"/>
            </a:endParaRPr>
          </a:p>
          <a:p>
            <a:pPr marL="274320" lvl="0" indent="-274320" algn="just">
              <a:buClr>
                <a:srgbClr val="D16349"/>
              </a:buClr>
              <a:buSzPct val="85000"/>
              <a:buFont typeface="Arial" pitchFamily="34" charset="0"/>
              <a:buChar char="•"/>
            </a:pPr>
            <a:endParaRPr lang="ro-RO" sz="1800" dirty="0">
              <a:solidFill>
                <a:schemeClr val="tx1"/>
              </a:solidFill>
              <a:latin typeface="Times New Roman" pitchFamily="18" charset="0"/>
              <a:cs typeface="Times New Roman" pitchFamily="18" charset="0"/>
            </a:endParaRPr>
          </a:p>
          <a:p>
            <a:endParaRPr lang="ro-RO" sz="1200" dirty="0"/>
          </a:p>
        </p:txBody>
      </p:sp>
      <p:sp>
        <p:nvSpPr>
          <p:cNvPr id="2" name="Titlu 1"/>
          <p:cNvSpPr>
            <a:spLocks noGrp="1"/>
          </p:cNvSpPr>
          <p:nvPr>
            <p:ph type="title"/>
          </p:nvPr>
        </p:nvSpPr>
        <p:spPr/>
        <p:txBody>
          <a:bodyPr>
            <a:normAutofit/>
          </a:bodyPr>
          <a:lstStyle/>
          <a:p>
            <a:pPr algn="ctr"/>
            <a:r>
              <a:rPr lang="ro-RO" sz="2400" b="1" dirty="0">
                <a:latin typeface="Times New Roman" pitchFamily="18" charset="0"/>
                <a:cs typeface="Times New Roman" pitchFamily="18" charset="0"/>
              </a:rPr>
              <a:t>PARTENERI POSIBILI</a:t>
            </a:r>
          </a:p>
        </p:txBody>
      </p:sp>
    </p:spTree>
    <p:extLst>
      <p:ext uri="{BB962C8B-B14F-4D97-AF65-F5344CB8AC3E}">
        <p14:creationId xmlns:p14="http://schemas.microsoft.com/office/powerpoint/2010/main" val="1721365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lvl="0" fontAlgn="base">
              <a:lnSpc>
                <a:spcPct val="80000"/>
              </a:lnSpc>
              <a:spcAft>
                <a:spcPct val="0"/>
              </a:spcAft>
              <a:buClr>
                <a:srgbClr val="B4CCE2"/>
              </a:buClr>
              <a:buSzTx/>
              <a:buFontTx/>
              <a:buChar char="•"/>
            </a:pPr>
            <a:r>
              <a:rPr lang="ro-RO" sz="2000" b="1" kern="0" dirty="0">
                <a:latin typeface="Times New Roman" pitchFamily="18" charset="0"/>
                <a:cs typeface="Times New Roman" pitchFamily="18" charset="0"/>
              </a:rPr>
              <a:t>INDICATORI FIZICI:</a:t>
            </a:r>
          </a:p>
          <a:p>
            <a:pPr lvl="1" algn="just" fontAlgn="base">
              <a:lnSpc>
                <a:spcPct val="80000"/>
              </a:lnSpc>
              <a:spcAft>
                <a:spcPct val="0"/>
              </a:spcAft>
              <a:buClr>
                <a:srgbClr val="B4CCE2"/>
              </a:buClr>
              <a:buSzTx/>
              <a:buFontTx/>
              <a:buChar char="–"/>
            </a:pPr>
            <a:r>
              <a:rPr lang="ro-RO" sz="2000" kern="0" dirty="0">
                <a:latin typeface="Times New Roman" pitchFamily="18" charset="0"/>
                <a:cs typeface="Times New Roman" pitchFamily="18" charset="0"/>
              </a:rPr>
              <a:t>Număr de activități pe judeţ;</a:t>
            </a:r>
          </a:p>
          <a:p>
            <a:pPr lvl="1" algn="just" fontAlgn="base">
              <a:lnSpc>
                <a:spcPct val="80000"/>
              </a:lnSpc>
              <a:spcAft>
                <a:spcPct val="0"/>
              </a:spcAft>
              <a:buClr>
                <a:srgbClr val="B4CCE2"/>
              </a:buClr>
              <a:buSzTx/>
              <a:buFontTx/>
              <a:buChar char="–"/>
            </a:pPr>
            <a:r>
              <a:rPr lang="ro-RO" sz="2000" kern="0" dirty="0">
                <a:latin typeface="Times New Roman" pitchFamily="18" charset="0"/>
                <a:cs typeface="Times New Roman" pitchFamily="18" charset="0"/>
              </a:rPr>
              <a:t>Nr. p</a:t>
            </a:r>
            <a:r>
              <a:rPr lang="en-US" sz="2000" kern="0" dirty="0" err="1">
                <a:latin typeface="Times New Roman" pitchFamily="18" charset="0"/>
                <a:cs typeface="Times New Roman" pitchFamily="18" charset="0"/>
              </a:rPr>
              <a:t>ersonal</a:t>
            </a:r>
            <a:r>
              <a:rPr lang="en-US" sz="2000" kern="0" dirty="0">
                <a:latin typeface="Times New Roman" pitchFamily="18" charset="0"/>
                <a:cs typeface="Times New Roman" pitchFamily="18" charset="0"/>
              </a:rPr>
              <a:t> </a:t>
            </a:r>
            <a:r>
              <a:rPr lang="en-US" sz="2000" kern="0" dirty="0" err="1">
                <a:latin typeface="Times New Roman" pitchFamily="18" charset="0"/>
                <a:cs typeface="Times New Roman" pitchFamily="18" charset="0"/>
              </a:rPr>
              <a:t>propriu</a:t>
            </a:r>
            <a:r>
              <a:rPr lang="en-US" sz="2000" kern="0" dirty="0">
                <a:latin typeface="Times New Roman" pitchFamily="18" charset="0"/>
                <a:cs typeface="Times New Roman" pitchFamily="18" charset="0"/>
              </a:rPr>
              <a:t> </a:t>
            </a:r>
            <a:r>
              <a:rPr lang="en-US" sz="2000" kern="0" dirty="0" err="1">
                <a:latin typeface="Times New Roman" pitchFamily="18" charset="0"/>
                <a:cs typeface="Times New Roman" pitchFamily="18" charset="0"/>
              </a:rPr>
              <a:t>implicat</a:t>
            </a:r>
            <a:r>
              <a:rPr lang="en-US" sz="2000" kern="0" dirty="0">
                <a:latin typeface="Times New Roman" pitchFamily="18" charset="0"/>
                <a:cs typeface="Times New Roman" pitchFamily="18" charset="0"/>
              </a:rPr>
              <a:t> </a:t>
            </a:r>
            <a:r>
              <a:rPr lang="ro-RO" sz="2000" kern="0" dirty="0">
                <a:latin typeface="Times New Roman" pitchFamily="18" charset="0"/>
                <a:cs typeface="Times New Roman" pitchFamily="18" charset="0"/>
              </a:rPr>
              <a:t>î</a:t>
            </a:r>
            <a:r>
              <a:rPr lang="en-US" sz="2000" kern="0" dirty="0">
                <a:latin typeface="Times New Roman" pitchFamily="18" charset="0"/>
                <a:cs typeface="Times New Roman" pitchFamily="18" charset="0"/>
              </a:rPr>
              <a:t>n </a:t>
            </a:r>
            <a:r>
              <a:rPr lang="en-US" sz="2000" kern="0" dirty="0" err="1">
                <a:latin typeface="Times New Roman" pitchFamily="18" charset="0"/>
                <a:cs typeface="Times New Roman" pitchFamily="18" charset="0"/>
              </a:rPr>
              <a:t>campanie</a:t>
            </a:r>
            <a:r>
              <a:rPr lang="en-US" sz="2000" kern="0" dirty="0">
                <a:latin typeface="Times New Roman" pitchFamily="18" charset="0"/>
                <a:cs typeface="Times New Roman" pitchFamily="18" charset="0"/>
              </a:rPr>
              <a:t>;</a:t>
            </a:r>
            <a:endParaRPr lang="ro-RO" sz="2000" kern="0" dirty="0">
              <a:latin typeface="Times New Roman" pitchFamily="18" charset="0"/>
              <a:cs typeface="Times New Roman" pitchFamily="18" charset="0"/>
            </a:endParaRPr>
          </a:p>
          <a:p>
            <a:pPr lvl="1" algn="just" fontAlgn="base">
              <a:lnSpc>
                <a:spcPct val="80000"/>
              </a:lnSpc>
              <a:spcAft>
                <a:spcPct val="0"/>
              </a:spcAft>
              <a:buClr>
                <a:srgbClr val="B4CCE2"/>
              </a:buClr>
              <a:buSzTx/>
              <a:buFontTx/>
              <a:buChar char="–"/>
            </a:pPr>
            <a:r>
              <a:rPr lang="ro-RO" sz="2000" kern="0" dirty="0">
                <a:latin typeface="Times New Roman" pitchFamily="18" charset="0"/>
                <a:cs typeface="Times New Roman" pitchFamily="18" charset="0"/>
              </a:rPr>
              <a:t>Nr. p</a:t>
            </a:r>
            <a:r>
              <a:rPr lang="en-US" sz="2000" kern="0" dirty="0" err="1">
                <a:latin typeface="Times New Roman" pitchFamily="18" charset="0"/>
                <a:cs typeface="Times New Roman" pitchFamily="18" charset="0"/>
              </a:rPr>
              <a:t>ersonal</a:t>
            </a:r>
            <a:r>
              <a:rPr lang="en-US" sz="2000" kern="0" dirty="0">
                <a:latin typeface="Times New Roman" pitchFamily="18" charset="0"/>
                <a:cs typeface="Times New Roman" pitchFamily="18" charset="0"/>
              </a:rPr>
              <a:t> </a:t>
            </a:r>
            <a:r>
              <a:rPr lang="it-IT" sz="2000" kern="0" dirty="0">
                <a:latin typeface="Times New Roman" pitchFamily="18" charset="0"/>
                <a:cs typeface="Times New Roman" pitchFamily="18" charset="0"/>
              </a:rPr>
              <a:t>total implicat </a:t>
            </a:r>
            <a:r>
              <a:rPr lang="ro-RO" sz="2000" kern="0" dirty="0">
                <a:latin typeface="Times New Roman" pitchFamily="18" charset="0"/>
                <a:cs typeface="Times New Roman" pitchFamily="18" charset="0"/>
              </a:rPr>
              <a:t>î</a:t>
            </a:r>
            <a:r>
              <a:rPr lang="it-IT" sz="2000" kern="0" dirty="0">
                <a:latin typeface="Times New Roman" pitchFamily="18" charset="0"/>
                <a:cs typeface="Times New Roman" pitchFamily="18" charset="0"/>
              </a:rPr>
              <a:t>n ac</a:t>
            </a:r>
            <a:r>
              <a:rPr lang="ro-RO" sz="2000" kern="0" dirty="0">
                <a:latin typeface="Times New Roman" pitchFamily="18" charset="0"/>
                <a:cs typeface="Times New Roman" pitchFamily="18" charset="0"/>
              </a:rPr>
              <a:t>ţ</a:t>
            </a:r>
            <a:r>
              <a:rPr lang="it-IT" sz="2000" kern="0" dirty="0">
                <a:latin typeface="Times New Roman" pitchFamily="18" charset="0"/>
                <a:cs typeface="Times New Roman" pitchFamily="18" charset="0"/>
              </a:rPr>
              <a:t>iuni coordonate de DSP/CRSP (inclu</a:t>
            </a:r>
            <a:r>
              <a:rPr lang="ro-RO" sz="2000" kern="0" dirty="0">
                <a:latin typeface="Times New Roman" pitchFamily="18" charset="0"/>
                <a:cs typeface="Times New Roman" pitchFamily="18" charset="0"/>
              </a:rPr>
              <a:t>siv </a:t>
            </a:r>
            <a:r>
              <a:rPr lang="it-IT" sz="2000" kern="0" dirty="0">
                <a:latin typeface="Times New Roman" pitchFamily="18" charset="0"/>
                <a:cs typeface="Times New Roman" pitchFamily="18" charset="0"/>
              </a:rPr>
              <a:t>partenerii </a:t>
            </a:r>
            <a:r>
              <a:rPr lang="ro-RO" sz="2000" kern="0" dirty="0">
                <a:latin typeface="Times New Roman" pitchFamily="18" charset="0"/>
                <a:cs typeface="Times New Roman" pitchFamily="18" charset="0"/>
              </a:rPr>
              <a:t>ş</a:t>
            </a:r>
            <a:r>
              <a:rPr lang="it-IT" sz="2000" kern="0" dirty="0">
                <a:latin typeface="Times New Roman" pitchFamily="18" charset="0"/>
                <a:cs typeface="Times New Roman" pitchFamily="18" charset="0"/>
              </a:rPr>
              <a:t>i colaboratorii);</a:t>
            </a:r>
            <a:endParaRPr lang="ro-RO" sz="2000" kern="0" dirty="0">
              <a:latin typeface="Times New Roman" pitchFamily="18" charset="0"/>
              <a:cs typeface="Times New Roman" pitchFamily="18" charset="0"/>
            </a:endParaRPr>
          </a:p>
          <a:p>
            <a:pPr lvl="1" algn="just" fontAlgn="base">
              <a:lnSpc>
                <a:spcPct val="80000"/>
              </a:lnSpc>
              <a:spcAft>
                <a:spcPct val="0"/>
              </a:spcAft>
              <a:buClr>
                <a:srgbClr val="B4CCE2"/>
              </a:buClr>
              <a:buSzTx/>
              <a:buFontTx/>
              <a:buChar char="–"/>
            </a:pPr>
            <a:r>
              <a:rPr lang="ro-RO" sz="2000" kern="0" dirty="0">
                <a:latin typeface="Times New Roman" pitchFamily="18" charset="0"/>
                <a:cs typeface="Times New Roman" pitchFamily="18" charset="0"/>
              </a:rPr>
              <a:t>Număr de p</a:t>
            </a:r>
            <a:r>
              <a:rPr lang="en-US" sz="2000" kern="0" dirty="0" err="1">
                <a:latin typeface="Times New Roman" pitchFamily="18" charset="0"/>
                <a:cs typeface="Times New Roman" pitchFamily="18" charset="0"/>
              </a:rPr>
              <a:t>arteneriate</a:t>
            </a:r>
            <a:r>
              <a:rPr lang="en-US" sz="2000" kern="0" dirty="0">
                <a:latin typeface="Times New Roman" pitchFamily="18" charset="0"/>
                <a:cs typeface="Times New Roman" pitchFamily="18" charset="0"/>
              </a:rPr>
              <a:t> </a:t>
            </a:r>
            <a:r>
              <a:rPr lang="ro-RO" sz="2000" kern="0" dirty="0">
                <a:latin typeface="Times New Roman" pitchFamily="18" charset="0"/>
                <a:cs typeface="Times New Roman" pitchFamily="18" charset="0"/>
              </a:rPr>
              <a:t>ș</a:t>
            </a:r>
            <a:r>
              <a:rPr lang="en-US" sz="2000" kern="0" dirty="0">
                <a:latin typeface="Times New Roman" pitchFamily="18" charset="0"/>
                <a:cs typeface="Times New Roman" pitchFamily="18" charset="0"/>
              </a:rPr>
              <a:t>i </a:t>
            </a:r>
            <a:r>
              <a:rPr lang="en-US" sz="2000" kern="0" dirty="0" err="1">
                <a:latin typeface="Times New Roman" pitchFamily="18" charset="0"/>
                <a:cs typeface="Times New Roman" pitchFamily="18" charset="0"/>
              </a:rPr>
              <a:t>sponsoriz</a:t>
            </a:r>
            <a:r>
              <a:rPr lang="ro-RO" sz="2000" kern="0" dirty="0">
                <a:latin typeface="Times New Roman" pitchFamily="18" charset="0"/>
                <a:cs typeface="Times New Roman" pitchFamily="18" charset="0"/>
              </a:rPr>
              <a:t>ă</a:t>
            </a:r>
            <a:r>
              <a:rPr lang="en-US" sz="2000" kern="0" dirty="0" err="1">
                <a:latin typeface="Times New Roman" pitchFamily="18" charset="0"/>
                <a:cs typeface="Times New Roman" pitchFamily="18" charset="0"/>
              </a:rPr>
              <a:t>ri</a:t>
            </a:r>
            <a:r>
              <a:rPr lang="en-US" sz="2000" kern="0" dirty="0">
                <a:latin typeface="Times New Roman" pitchFamily="18" charset="0"/>
                <a:cs typeface="Times New Roman" pitchFamily="18" charset="0"/>
              </a:rPr>
              <a:t>;</a:t>
            </a:r>
            <a:endParaRPr lang="ro-RO" sz="2000" kern="0" dirty="0">
              <a:latin typeface="Times New Roman" pitchFamily="18" charset="0"/>
              <a:cs typeface="Times New Roman" pitchFamily="18" charset="0"/>
            </a:endParaRPr>
          </a:p>
          <a:p>
            <a:pPr lvl="1" algn="just" fontAlgn="base">
              <a:lnSpc>
                <a:spcPct val="80000"/>
              </a:lnSpc>
              <a:spcAft>
                <a:spcPct val="0"/>
              </a:spcAft>
              <a:buClr>
                <a:srgbClr val="B4CCE2"/>
              </a:buClr>
              <a:buSzTx/>
              <a:buFontTx/>
              <a:buChar char="–"/>
            </a:pPr>
            <a:r>
              <a:rPr lang="ro-RO" sz="2000" kern="0" dirty="0">
                <a:latin typeface="Times New Roman" pitchFamily="18" charset="0"/>
                <a:cs typeface="Times New Roman" pitchFamily="18" charset="0"/>
              </a:rPr>
              <a:t>Număr de materiale informative/promoţionale distribuite;</a:t>
            </a:r>
          </a:p>
          <a:p>
            <a:pPr lvl="1" algn="just" fontAlgn="base">
              <a:lnSpc>
                <a:spcPct val="80000"/>
              </a:lnSpc>
              <a:spcAft>
                <a:spcPct val="0"/>
              </a:spcAft>
              <a:buClr>
                <a:srgbClr val="B4CCE2"/>
              </a:buClr>
              <a:buSzTx/>
              <a:buFontTx/>
              <a:buChar char="–"/>
            </a:pPr>
            <a:r>
              <a:rPr lang="ro-RO" sz="2000" kern="0" dirty="0">
                <a:latin typeface="Times New Roman" pitchFamily="18" charset="0"/>
                <a:cs typeface="Times New Roman" pitchFamily="18" charset="0"/>
              </a:rPr>
              <a:t>Număr de i</a:t>
            </a:r>
            <a:r>
              <a:rPr lang="en-US" sz="2000" kern="0" dirty="0" err="1">
                <a:latin typeface="Times New Roman" pitchFamily="18" charset="0"/>
                <a:cs typeface="Times New Roman" pitchFamily="18" charset="0"/>
              </a:rPr>
              <a:t>nterven</a:t>
            </a:r>
            <a:r>
              <a:rPr lang="ro-RO" sz="2000" kern="0" dirty="0">
                <a:latin typeface="Times New Roman" pitchFamily="18" charset="0"/>
                <a:cs typeface="Times New Roman" pitchFamily="18" charset="0"/>
              </a:rPr>
              <a:t>ţ</a:t>
            </a:r>
            <a:r>
              <a:rPr lang="en-US" sz="2000" kern="0" dirty="0">
                <a:latin typeface="Times New Roman" pitchFamily="18" charset="0"/>
                <a:cs typeface="Times New Roman" pitchFamily="18" charset="0"/>
              </a:rPr>
              <a:t>ii </a:t>
            </a:r>
            <a:r>
              <a:rPr lang="en-US" sz="2000" kern="0" dirty="0" err="1">
                <a:latin typeface="Times New Roman" pitchFamily="18" charset="0"/>
                <a:cs typeface="Times New Roman" pitchFamily="18" charset="0"/>
              </a:rPr>
              <a:t>finalizate</a:t>
            </a:r>
            <a:r>
              <a:rPr lang="en-US" sz="2000" i="1" kern="0" dirty="0">
                <a:latin typeface="Times New Roman" pitchFamily="18" charset="0"/>
                <a:cs typeface="Times New Roman" pitchFamily="18" charset="0"/>
              </a:rPr>
              <a:t> </a:t>
            </a:r>
            <a:r>
              <a:rPr lang="ro-RO" sz="2000" kern="0" dirty="0">
                <a:latin typeface="Times New Roman" pitchFamily="18" charset="0"/>
                <a:cs typeface="Times New Roman" pitchFamily="18" charset="0"/>
              </a:rPr>
              <a:t>î</a:t>
            </a:r>
            <a:r>
              <a:rPr lang="en-US" sz="2000" kern="0" dirty="0">
                <a:latin typeface="Times New Roman" pitchFamily="18" charset="0"/>
                <a:cs typeface="Times New Roman" pitchFamily="18" charset="0"/>
              </a:rPr>
              <a:t>n media local</a:t>
            </a:r>
            <a:r>
              <a:rPr lang="ro-RO" sz="2000" kern="0" dirty="0">
                <a:latin typeface="Times New Roman" pitchFamily="18" charset="0"/>
                <a:cs typeface="Times New Roman" pitchFamily="18" charset="0"/>
              </a:rPr>
              <a:t>ă</a:t>
            </a:r>
            <a:r>
              <a:rPr lang="en-US" sz="2000" kern="0" dirty="0">
                <a:latin typeface="Times New Roman" pitchFamily="18" charset="0"/>
                <a:cs typeface="Times New Roman" pitchFamily="18" charset="0"/>
              </a:rPr>
              <a:t> </a:t>
            </a:r>
            <a:r>
              <a:rPr lang="ro-RO" sz="2000" kern="0" dirty="0">
                <a:latin typeface="Times New Roman" pitchFamily="18" charset="0"/>
                <a:cs typeface="Times New Roman" pitchFamily="18" charset="0"/>
              </a:rPr>
              <a:t>ș</a:t>
            </a:r>
            <a:r>
              <a:rPr lang="en-US" sz="2000" kern="0" dirty="0">
                <a:latin typeface="Times New Roman" pitchFamily="18" charset="0"/>
                <a:cs typeface="Times New Roman" pitchFamily="18" charset="0"/>
              </a:rPr>
              <a:t>i/</a:t>
            </a:r>
            <a:r>
              <a:rPr lang="en-US" sz="2000" kern="0" dirty="0" err="1">
                <a:latin typeface="Times New Roman" pitchFamily="18" charset="0"/>
                <a:cs typeface="Times New Roman" pitchFamily="18" charset="0"/>
              </a:rPr>
              <a:t>sau</a:t>
            </a:r>
            <a:r>
              <a:rPr lang="en-US" sz="2000" kern="0" dirty="0">
                <a:latin typeface="Times New Roman" pitchFamily="18" charset="0"/>
                <a:cs typeface="Times New Roman" pitchFamily="18" charset="0"/>
              </a:rPr>
              <a:t> central</a:t>
            </a:r>
            <a:r>
              <a:rPr lang="ro-RO" sz="2000" kern="0" dirty="0">
                <a:latin typeface="Times New Roman" pitchFamily="18" charset="0"/>
                <a:cs typeface="Times New Roman" pitchFamily="18" charset="0"/>
              </a:rPr>
              <a:t>ă;</a:t>
            </a:r>
          </a:p>
          <a:p>
            <a:pPr lvl="1" algn="just" fontAlgn="base">
              <a:lnSpc>
                <a:spcPct val="80000"/>
              </a:lnSpc>
              <a:spcAft>
                <a:spcPct val="0"/>
              </a:spcAft>
              <a:buClr>
                <a:srgbClr val="B4CCE2"/>
              </a:buClr>
              <a:buSzTx/>
              <a:buFontTx/>
              <a:buChar char="–"/>
            </a:pPr>
            <a:r>
              <a:rPr lang="ro-RO" sz="2000" kern="0" dirty="0">
                <a:latin typeface="Times New Roman" pitchFamily="18" charset="0"/>
                <a:cs typeface="Times New Roman" pitchFamily="18" charset="0"/>
              </a:rPr>
              <a:t>Număr estimat de beneficiari din grupul țintă.</a:t>
            </a:r>
          </a:p>
          <a:p>
            <a:pPr lvl="0" fontAlgn="base">
              <a:lnSpc>
                <a:spcPct val="80000"/>
              </a:lnSpc>
              <a:spcAft>
                <a:spcPct val="0"/>
              </a:spcAft>
              <a:buClr>
                <a:srgbClr val="B4CCE2"/>
              </a:buClr>
              <a:buSzTx/>
              <a:buFontTx/>
              <a:buChar char="•"/>
            </a:pPr>
            <a:r>
              <a:rPr lang="ro-RO" sz="2000" b="1" kern="0" dirty="0">
                <a:latin typeface="Times New Roman" pitchFamily="18" charset="0"/>
                <a:cs typeface="Times New Roman" pitchFamily="18" charset="0"/>
              </a:rPr>
              <a:t>INDICATORI DE EFICIENŢĂ</a:t>
            </a:r>
            <a:r>
              <a:rPr lang="ro-RO" sz="2000" kern="0" dirty="0">
                <a:latin typeface="Times New Roman" pitchFamily="18" charset="0"/>
                <a:cs typeface="Times New Roman" pitchFamily="18" charset="0"/>
              </a:rPr>
              <a:t>:</a:t>
            </a:r>
          </a:p>
          <a:p>
            <a:pPr lvl="1" fontAlgn="base">
              <a:lnSpc>
                <a:spcPct val="80000"/>
              </a:lnSpc>
              <a:spcAft>
                <a:spcPct val="0"/>
              </a:spcAft>
              <a:buClr>
                <a:srgbClr val="B4CCE2"/>
              </a:buClr>
              <a:buSzTx/>
              <a:buFontTx/>
              <a:buChar char="–"/>
            </a:pPr>
            <a:r>
              <a:rPr lang="ro-RO" sz="2000" kern="0" dirty="0">
                <a:latin typeface="Times New Roman" pitchFamily="18" charset="0"/>
                <a:cs typeface="Times New Roman" pitchFamily="18" charset="0"/>
              </a:rPr>
              <a:t>Cost mediu /campanie judeţeană</a:t>
            </a:r>
          </a:p>
          <a:p>
            <a:pPr lvl="0" fontAlgn="base">
              <a:lnSpc>
                <a:spcPct val="80000"/>
              </a:lnSpc>
              <a:spcAft>
                <a:spcPct val="0"/>
              </a:spcAft>
              <a:buClr>
                <a:srgbClr val="B4CCE2"/>
              </a:buClr>
              <a:buSzTx/>
              <a:buFontTx/>
              <a:buChar char="•"/>
            </a:pPr>
            <a:r>
              <a:rPr lang="ro-RO" sz="2000" b="1" kern="0" dirty="0">
                <a:latin typeface="Times New Roman" pitchFamily="18" charset="0"/>
                <a:cs typeface="Times New Roman" pitchFamily="18" charset="0"/>
              </a:rPr>
              <a:t>RAPORTARE</a:t>
            </a:r>
            <a:r>
              <a:rPr lang="ro-RO" sz="2000" kern="0" dirty="0">
                <a:latin typeface="Times New Roman" pitchFamily="18" charset="0"/>
                <a:cs typeface="Times New Roman" pitchFamily="18" charset="0"/>
              </a:rPr>
              <a:t>:</a:t>
            </a:r>
          </a:p>
          <a:p>
            <a:pPr lvl="1" algn="just" fontAlgn="base">
              <a:lnSpc>
                <a:spcPct val="80000"/>
              </a:lnSpc>
              <a:spcAft>
                <a:spcPct val="0"/>
              </a:spcAft>
              <a:buClr>
                <a:srgbClr val="B4CCE2"/>
              </a:buClr>
              <a:buSzTx/>
              <a:buFontTx/>
              <a:buChar char="–"/>
            </a:pPr>
            <a:r>
              <a:rPr lang="ro-RO" sz="2000" kern="0" dirty="0">
                <a:latin typeface="Times New Roman" pitchFamily="18" charset="0"/>
                <a:cs typeface="Times New Roman" pitchFamily="18" charset="0"/>
              </a:rPr>
              <a:t>Raport al implementării campaniei, care să conţină descrierea activităţilor, prezentarea materialelor IEC, a numărului de beneficiari, a bugetului estimat.</a:t>
            </a:r>
            <a:endParaRPr lang="ro-RO" dirty="0">
              <a:latin typeface="Times New Roman" pitchFamily="18" charset="0"/>
              <a:cs typeface="Times New Roman" pitchFamily="18" charset="0"/>
            </a:endParaRPr>
          </a:p>
        </p:txBody>
      </p:sp>
      <p:sp>
        <p:nvSpPr>
          <p:cNvPr id="2" name="Titlu 1"/>
          <p:cNvSpPr>
            <a:spLocks noGrp="1"/>
          </p:cNvSpPr>
          <p:nvPr>
            <p:ph type="title"/>
          </p:nvPr>
        </p:nvSpPr>
        <p:spPr/>
        <p:txBody>
          <a:bodyPr>
            <a:normAutofit/>
          </a:bodyPr>
          <a:lstStyle/>
          <a:p>
            <a:pPr algn="ctr"/>
            <a:r>
              <a:rPr lang="ro-RO" sz="2000" b="1" dirty="0">
                <a:latin typeface="Times New Roman" pitchFamily="18" charset="0"/>
                <a:cs typeface="Times New Roman" pitchFamily="18" charset="0"/>
              </a:rPr>
              <a:t>Indicatori de monitorizare/evaluare</a:t>
            </a:r>
          </a:p>
        </p:txBody>
      </p:sp>
    </p:spTree>
    <p:extLst>
      <p:ext uri="{BB962C8B-B14F-4D97-AF65-F5344CB8AC3E}">
        <p14:creationId xmlns:p14="http://schemas.microsoft.com/office/powerpoint/2010/main" val="2927989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bwMode="auto">
          <a:xfrm>
            <a:off x="273596" y="142528"/>
            <a:ext cx="8686800" cy="838200"/>
          </a:xfrm>
          <a:noFill/>
        </p:spPr>
        <p:txBody>
          <a:bodyPr wrap="square" numCol="1" compatLnSpc="1">
            <a:prstTxWarp prst="textNoShape">
              <a:avLst/>
            </a:prstTxWarp>
            <a:noAutofit/>
          </a:bodyPr>
          <a:lstStyle/>
          <a:p>
            <a:pPr algn="ctr"/>
            <a:br>
              <a:rPr lang="ro-RO" sz="2400" b="1" cap="none" dirty="0">
                <a:ln>
                  <a:noFill/>
                </a:ln>
                <a:solidFill>
                  <a:schemeClr val="tx2"/>
                </a:solidFill>
                <a:latin typeface="Calibri" panose="020F0502020204030204" pitchFamily="34" charset="0"/>
                <a:cs typeface="Calibri" panose="020F0502020204030204" pitchFamily="34" charset="0"/>
              </a:rPr>
            </a:br>
            <a:r>
              <a:rPr lang="ro-RO" sz="2400" b="1" cap="none" dirty="0">
                <a:ln>
                  <a:noFill/>
                </a:ln>
                <a:solidFill>
                  <a:schemeClr val="tx2"/>
                </a:solidFill>
                <a:latin typeface="Calibri" panose="020F0502020204030204" pitchFamily="34" charset="0"/>
                <a:cs typeface="Calibri" panose="020F0502020204030204" pitchFamily="34" charset="0"/>
              </a:rPr>
              <a:t>PROPUNERIL</a:t>
            </a:r>
            <a:r>
              <a:rPr lang="en-US" sz="2400" b="1" cap="none" dirty="0">
                <a:ln>
                  <a:noFill/>
                </a:ln>
                <a:solidFill>
                  <a:schemeClr val="tx2"/>
                </a:solidFill>
                <a:latin typeface="Calibri" panose="020F0502020204030204" pitchFamily="34" charset="0"/>
                <a:cs typeface="Calibri" panose="020F0502020204030204" pitchFamily="34" charset="0"/>
              </a:rPr>
              <a:t>E</a:t>
            </a:r>
            <a:r>
              <a:rPr lang="ro-RO" sz="2400" b="1" cap="none" dirty="0">
                <a:ln>
                  <a:noFill/>
                </a:ln>
                <a:solidFill>
                  <a:schemeClr val="tx2"/>
                </a:solidFill>
                <a:latin typeface="Calibri" panose="020F0502020204030204" pitchFamily="34" charset="0"/>
                <a:cs typeface="Calibri" panose="020F0502020204030204" pitchFamily="34" charset="0"/>
              </a:rPr>
              <a:t> METODOLOGICE </a:t>
            </a:r>
            <a:br>
              <a:rPr lang="ro-RO" sz="2400" b="1" cap="none" dirty="0">
                <a:ln>
                  <a:noFill/>
                </a:ln>
                <a:solidFill>
                  <a:schemeClr val="tx2"/>
                </a:solidFill>
                <a:latin typeface="Calibri" panose="020F0502020204030204" pitchFamily="34" charset="0"/>
                <a:cs typeface="Calibri" panose="020F0502020204030204" pitchFamily="34" charset="0"/>
              </a:rPr>
            </a:br>
            <a:r>
              <a:rPr lang="ro-RO" sz="2400" b="1" cap="none" dirty="0">
                <a:ln>
                  <a:noFill/>
                </a:ln>
                <a:solidFill>
                  <a:schemeClr val="tx2"/>
                </a:solidFill>
                <a:latin typeface="Calibri" panose="020F0502020204030204" pitchFamily="34" charset="0"/>
                <a:cs typeface="Calibri" panose="020F0502020204030204" pitchFamily="34" charset="0"/>
              </a:rPr>
              <a:t>DIN TOATE JUDEȚELE</a:t>
            </a:r>
            <a:br>
              <a:rPr lang="ro-RO" sz="2400" b="1" cap="none" dirty="0">
                <a:ln>
                  <a:noFill/>
                </a:ln>
                <a:solidFill>
                  <a:schemeClr val="tx2"/>
                </a:solidFill>
                <a:latin typeface="Calibri" panose="020F0502020204030204" pitchFamily="34" charset="0"/>
                <a:cs typeface="Calibri" panose="020F0502020204030204" pitchFamily="34" charset="0"/>
              </a:rPr>
            </a:br>
            <a:endParaRPr lang="en-US" sz="2400" b="1" cap="none" dirty="0">
              <a:ln>
                <a:noFill/>
              </a:ln>
              <a:solidFill>
                <a:schemeClr val="tx2"/>
              </a:solidFill>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70855419"/>
              </p:ext>
            </p:extLst>
          </p:nvPr>
        </p:nvGraphicFramePr>
        <p:xfrm>
          <a:off x="35497" y="1700808"/>
          <a:ext cx="9001000" cy="3947160"/>
        </p:xfrm>
        <a:graphic>
          <a:graphicData uri="http://schemas.openxmlformats.org/drawingml/2006/table">
            <a:tbl>
              <a:tblPr firstRow="1" bandRow="1">
                <a:tableStyleId>{5C22544A-7EE6-4342-B048-85BDC9FD1C3A}</a:tableStyleId>
              </a:tblPr>
              <a:tblGrid>
                <a:gridCol w="565770">
                  <a:extLst>
                    <a:ext uri="{9D8B030D-6E8A-4147-A177-3AD203B41FA5}">
                      <a16:colId xmlns:a16="http://schemas.microsoft.com/office/drawing/2014/main" val="20000"/>
                    </a:ext>
                  </a:extLst>
                </a:gridCol>
                <a:gridCol w="2192354">
                  <a:extLst>
                    <a:ext uri="{9D8B030D-6E8A-4147-A177-3AD203B41FA5}">
                      <a16:colId xmlns:a16="http://schemas.microsoft.com/office/drawing/2014/main" val="20001"/>
                    </a:ext>
                  </a:extLst>
                </a:gridCol>
                <a:gridCol w="1414423">
                  <a:extLst>
                    <a:ext uri="{9D8B030D-6E8A-4147-A177-3AD203B41FA5}">
                      <a16:colId xmlns:a16="http://schemas.microsoft.com/office/drawing/2014/main" val="20002"/>
                    </a:ext>
                  </a:extLst>
                </a:gridCol>
                <a:gridCol w="424327">
                  <a:extLst>
                    <a:ext uri="{9D8B030D-6E8A-4147-A177-3AD203B41FA5}">
                      <a16:colId xmlns:a16="http://schemas.microsoft.com/office/drawing/2014/main" val="20003"/>
                    </a:ext>
                  </a:extLst>
                </a:gridCol>
                <a:gridCol w="424327">
                  <a:extLst>
                    <a:ext uri="{9D8B030D-6E8A-4147-A177-3AD203B41FA5}">
                      <a16:colId xmlns:a16="http://schemas.microsoft.com/office/drawing/2014/main" val="20004"/>
                    </a:ext>
                  </a:extLst>
                </a:gridCol>
                <a:gridCol w="667430">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504056">
                  <a:extLst>
                    <a:ext uri="{9D8B030D-6E8A-4147-A177-3AD203B41FA5}">
                      <a16:colId xmlns:a16="http://schemas.microsoft.com/office/drawing/2014/main" val="20007"/>
                    </a:ext>
                  </a:extLst>
                </a:gridCol>
                <a:gridCol w="402721">
                  <a:extLst>
                    <a:ext uri="{9D8B030D-6E8A-4147-A177-3AD203B41FA5}">
                      <a16:colId xmlns:a16="http://schemas.microsoft.com/office/drawing/2014/main" val="20008"/>
                    </a:ext>
                  </a:extLst>
                </a:gridCol>
                <a:gridCol w="904595">
                  <a:extLst>
                    <a:ext uri="{9D8B030D-6E8A-4147-A177-3AD203B41FA5}">
                      <a16:colId xmlns:a16="http://schemas.microsoft.com/office/drawing/2014/main" val="20009"/>
                    </a:ext>
                  </a:extLst>
                </a:gridCol>
                <a:gridCol w="780917">
                  <a:extLst>
                    <a:ext uri="{9D8B030D-6E8A-4147-A177-3AD203B41FA5}">
                      <a16:colId xmlns:a16="http://schemas.microsoft.com/office/drawing/2014/main" val="20010"/>
                    </a:ext>
                  </a:extLst>
                </a:gridCol>
              </a:tblGrid>
              <a:tr h="502919">
                <a:tc>
                  <a:txBody>
                    <a:bodyPr/>
                    <a:lstStyle/>
                    <a:p>
                      <a:r>
                        <a:rPr lang="ro-RO" sz="900" b="0" i="0" dirty="0">
                          <a:solidFill>
                            <a:schemeClr val="tx1"/>
                          </a:solidFill>
                          <a:latin typeface="Times New Roman" pitchFamily="18" charset="0"/>
                          <a:cs typeface="Times New Roman" pitchFamily="18" charset="0"/>
                        </a:rPr>
                        <a:t>Județ</a:t>
                      </a:r>
                    </a:p>
                  </a:txBody>
                  <a:tcPr marL="36000" marR="36000"/>
                </a:tc>
                <a:tc>
                  <a:txBody>
                    <a:bodyPr/>
                    <a:lstStyle/>
                    <a:p>
                      <a:r>
                        <a:rPr lang="ro-RO" sz="900" b="0" i="0" dirty="0">
                          <a:solidFill>
                            <a:schemeClr val="tx1"/>
                          </a:solidFill>
                          <a:latin typeface="Times New Roman" pitchFamily="18" charset="0"/>
                          <a:cs typeface="Times New Roman" pitchFamily="18" charset="0"/>
                        </a:rPr>
                        <a:t>Activitati planificate</a:t>
                      </a:r>
                    </a:p>
                    <a:p>
                      <a:r>
                        <a:rPr lang="ro-RO" sz="900" b="0" i="0" dirty="0">
                          <a:solidFill>
                            <a:schemeClr val="tx1"/>
                          </a:solidFill>
                          <a:latin typeface="Times New Roman" pitchFamily="18" charset="0"/>
                          <a:cs typeface="Times New Roman" pitchFamily="18" charset="0"/>
                        </a:rPr>
                        <a:t>(enumerare)</a:t>
                      </a:r>
                    </a:p>
                  </a:txBody>
                  <a:tcPr marL="36000" marR="36000"/>
                </a:tc>
                <a:tc>
                  <a:txBody>
                    <a:bodyPr/>
                    <a:lstStyle/>
                    <a:p>
                      <a:r>
                        <a:rPr lang="ro-RO" sz="900" b="0" i="0" dirty="0">
                          <a:solidFill>
                            <a:schemeClr val="tx1"/>
                          </a:solidFill>
                          <a:latin typeface="Times New Roman" pitchFamily="18" charset="0"/>
                          <a:cs typeface="Times New Roman" pitchFamily="18" charset="0"/>
                        </a:rPr>
                        <a:t>Parteneri de campanie</a:t>
                      </a:r>
                    </a:p>
                    <a:p>
                      <a:r>
                        <a:rPr lang="ro-RO" sz="900" b="0" i="0" dirty="0">
                          <a:solidFill>
                            <a:schemeClr val="tx1"/>
                          </a:solidFill>
                          <a:latin typeface="Times New Roman" pitchFamily="18" charset="0"/>
                          <a:cs typeface="Times New Roman" pitchFamily="18" charset="0"/>
                        </a:rPr>
                        <a:t>(enumerare)</a:t>
                      </a:r>
                    </a:p>
                  </a:txBody>
                  <a:tcPr marL="36000" marR="36000"/>
                </a:tc>
                <a:tc gridSpan="6">
                  <a:txBody>
                    <a:bodyPr/>
                    <a:lstStyle/>
                    <a:p>
                      <a:r>
                        <a:rPr lang="ro-RO" sz="900" b="0" i="0" dirty="0">
                          <a:solidFill>
                            <a:schemeClr val="tx1"/>
                          </a:solidFill>
                          <a:latin typeface="Times New Roman" pitchFamily="18" charset="0"/>
                          <a:cs typeface="Times New Roman" pitchFamily="18" charset="0"/>
                        </a:rPr>
                        <a:t>Nr. materiale IEC (nr. de exemplare pentru fiecare pliant, poster, etc) utilizate</a:t>
                      </a:r>
                    </a:p>
                  </a:txBody>
                  <a:tcPr marL="36000" marR="36000"/>
                </a:tc>
                <a:tc hMerge="1">
                  <a:txBody>
                    <a:bodyPr/>
                    <a:lstStyle/>
                    <a:p>
                      <a:endParaRPr lang="ro-RO" dirty="0"/>
                    </a:p>
                  </a:txBody>
                  <a:tcPr/>
                </a:tc>
                <a:tc hMerge="1">
                  <a:txBody>
                    <a:bodyPr/>
                    <a:lstStyle/>
                    <a:p>
                      <a:endParaRPr lang="ro-RO" dirty="0"/>
                    </a:p>
                  </a:txBody>
                  <a:tcPr/>
                </a:tc>
                <a:tc hMerge="1">
                  <a:txBody>
                    <a:bodyPr/>
                    <a:lstStyle/>
                    <a:p>
                      <a:endParaRPr lang="ro-RO" dirty="0"/>
                    </a:p>
                  </a:txBody>
                  <a:tcPr/>
                </a:tc>
                <a:tc hMerge="1">
                  <a:txBody>
                    <a:bodyPr/>
                    <a:lstStyle/>
                    <a:p>
                      <a:endParaRPr lang="ro-RO" dirty="0"/>
                    </a:p>
                  </a:txBody>
                  <a:tcPr/>
                </a:tc>
                <a:tc hMerge="1">
                  <a:txBody>
                    <a:bodyPr/>
                    <a:lstStyle/>
                    <a:p>
                      <a:endParaRPr lang="ro-RO" sz="900" b="0" dirty="0">
                        <a:latin typeface="Calibri" panose="020F0502020204030204" pitchFamily="34" charset="0"/>
                        <a:cs typeface="Calibri" panose="020F0502020204030204" pitchFamily="34"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900" b="0" i="0" dirty="0">
                          <a:solidFill>
                            <a:schemeClr val="tx1"/>
                          </a:solidFill>
                          <a:latin typeface="Times New Roman" pitchFamily="18" charset="0"/>
                          <a:cs typeface="Times New Roman" pitchFamily="18" charset="0"/>
                        </a:rPr>
                        <a:t>Nr.</a:t>
                      </a:r>
                      <a:r>
                        <a:rPr lang="ro-RO" sz="900" b="0" i="0" baseline="0" dirty="0">
                          <a:solidFill>
                            <a:schemeClr val="tx1"/>
                          </a:solidFill>
                          <a:latin typeface="Times New Roman" pitchFamily="18" charset="0"/>
                          <a:cs typeface="Times New Roman" pitchFamily="18" charset="0"/>
                        </a:rPr>
                        <a:t> estimat de beneficiari din grupul țintă</a:t>
                      </a:r>
                      <a:endParaRPr lang="ro-RO" sz="9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900" b="0" i="0" dirty="0">
                          <a:solidFill>
                            <a:schemeClr val="tx1"/>
                          </a:solidFill>
                          <a:latin typeface="Times New Roman" pitchFamily="18" charset="0"/>
                          <a:cs typeface="Times New Roman" pitchFamily="18" charset="0"/>
                        </a:rPr>
                        <a:t>Buget estimat al campaniei (RON) </a:t>
                      </a:r>
                    </a:p>
                  </a:txBody>
                  <a:tcPr marL="36000" marR="3600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81035">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r>
                        <a:rPr lang="ro-RO" sz="800" b="0" i="0" dirty="0">
                          <a:solidFill>
                            <a:schemeClr val="tx1"/>
                          </a:solidFill>
                          <a:latin typeface="Times New Roman" pitchFamily="18" charset="0"/>
                          <a:cs typeface="Times New Roman" pitchFamily="18" charset="0"/>
                        </a:rPr>
                        <a:t>Nr. Pliante</a:t>
                      </a:r>
                    </a:p>
                  </a:txBody>
                  <a:tcPr marL="36000" marR="36000"/>
                </a:tc>
                <a:tc>
                  <a:txBody>
                    <a:bodyPr/>
                    <a:lstStyle/>
                    <a:p>
                      <a:r>
                        <a:rPr lang="ro-RO" sz="800" b="0" i="0" dirty="0">
                          <a:solidFill>
                            <a:schemeClr val="tx1"/>
                          </a:solidFill>
                          <a:latin typeface="Times New Roman" pitchFamily="18" charset="0"/>
                          <a:cs typeface="Times New Roman" pitchFamily="18" charset="0"/>
                        </a:rPr>
                        <a:t>Nr. Postere</a:t>
                      </a: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800" b="0" i="0" dirty="0">
                          <a:solidFill>
                            <a:schemeClr val="tx1"/>
                          </a:solidFill>
                          <a:latin typeface="Times New Roman" pitchFamily="18" charset="0"/>
                          <a:cs typeface="Times New Roman" pitchFamily="18" charset="0"/>
                        </a:rPr>
                        <a:t>Nr. Prezentări PPT </a:t>
                      </a: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800" b="0" i="0" dirty="0">
                          <a:solidFill>
                            <a:schemeClr val="tx1"/>
                          </a:solidFill>
                          <a:latin typeface="Times New Roman" pitchFamily="18" charset="0"/>
                          <a:cs typeface="Times New Roman" pitchFamily="18" charset="0"/>
                        </a:rPr>
                        <a:t>Nr. </a:t>
                      </a:r>
                      <a:r>
                        <a:rPr lang="en-US" sz="800" b="0" i="0" dirty="0" err="1">
                          <a:solidFill>
                            <a:schemeClr val="tx1"/>
                          </a:solidFill>
                          <a:latin typeface="Times New Roman" pitchFamily="18" charset="0"/>
                          <a:cs typeface="Times New Roman" pitchFamily="18" charset="0"/>
                        </a:rPr>
                        <a:t>Articole</a:t>
                      </a:r>
                      <a:r>
                        <a:rPr lang="en-US" sz="800" b="0" i="0" dirty="0">
                          <a:solidFill>
                            <a:schemeClr val="tx1"/>
                          </a:solidFill>
                          <a:latin typeface="Times New Roman" pitchFamily="18" charset="0"/>
                          <a:cs typeface="Times New Roman" pitchFamily="18" charset="0"/>
                        </a:rPr>
                        <a:t> </a:t>
                      </a:r>
                      <a:r>
                        <a:rPr lang="en-US" sz="800" b="0" i="0" dirty="0" err="1">
                          <a:solidFill>
                            <a:schemeClr val="tx1"/>
                          </a:solidFill>
                          <a:latin typeface="Times New Roman" pitchFamily="18" charset="0"/>
                          <a:cs typeface="Times New Roman" pitchFamily="18" charset="0"/>
                        </a:rPr>
                        <a:t>pres</a:t>
                      </a:r>
                      <a:r>
                        <a:rPr lang="ro-RO" sz="800" b="0" i="0" dirty="0">
                          <a:solidFill>
                            <a:schemeClr val="tx1"/>
                          </a:solidFill>
                          <a:latin typeface="Times New Roman" pitchFamily="18" charset="0"/>
                          <a:cs typeface="Times New Roman" pitchFamily="18" charset="0"/>
                        </a:rPr>
                        <a:t>ă/Altele **</a:t>
                      </a:r>
                    </a:p>
                  </a:txBody>
                  <a:tcPr marL="36000" marR="36000"/>
                </a:tc>
                <a:tc>
                  <a:txBody>
                    <a:bodyPr/>
                    <a:lstStyle/>
                    <a:p>
                      <a:r>
                        <a:rPr lang="ro-RO" sz="800" b="0" i="0" dirty="0">
                          <a:solidFill>
                            <a:schemeClr val="tx1"/>
                          </a:solidFill>
                          <a:latin typeface="Times New Roman" pitchFamily="18" charset="0"/>
                          <a:cs typeface="Times New Roman" pitchFamily="18" charset="0"/>
                        </a:rPr>
                        <a:t>Nr. </a:t>
                      </a:r>
                      <a:r>
                        <a:rPr lang="en-US" sz="800" b="0" i="0" dirty="0" err="1">
                          <a:solidFill>
                            <a:schemeClr val="tx1"/>
                          </a:solidFill>
                          <a:latin typeface="Times New Roman" pitchFamily="18" charset="0"/>
                          <a:cs typeface="Times New Roman" pitchFamily="18" charset="0"/>
                        </a:rPr>
                        <a:t>Emisiuni</a:t>
                      </a:r>
                      <a:r>
                        <a:rPr lang="en-US" sz="800" b="0" i="0" dirty="0">
                          <a:solidFill>
                            <a:schemeClr val="tx1"/>
                          </a:solidFill>
                          <a:latin typeface="Times New Roman" pitchFamily="18" charset="0"/>
                          <a:cs typeface="Times New Roman" pitchFamily="18" charset="0"/>
                        </a:rPr>
                        <a:t> radio TV</a:t>
                      </a:r>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800" b="0" i="0" dirty="0">
                          <a:solidFill>
                            <a:schemeClr val="tx1"/>
                          </a:solidFill>
                          <a:latin typeface="Times New Roman" pitchFamily="18" charset="0"/>
                          <a:cs typeface="Times New Roman" pitchFamily="18" charset="0"/>
                        </a:rPr>
                        <a:t>Altele</a:t>
                      </a: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txBody>
                  <a:tcPr marL="36000" marR="360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1035">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txBody>
                  <a:tcPr marL="36000" marR="360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1035">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txBody>
                  <a:tcPr marL="36000" marR="360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1035">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txBody>
                  <a:tcPr marL="36000" marR="360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1035">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txBody>
                  <a:tcPr marL="36000" marR="360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1035">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txBody>
                  <a:tcPr marL="36000" marR="360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81035">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txBody>
                  <a:tcPr marL="36000" marR="360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81035">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txBody>
                  <a:tcPr marL="36000" marR="360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81035">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txBody>
                  <a:tcPr marL="36000" marR="360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81035">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solidFill>
                          <a:schemeClr val="tx1"/>
                        </a:solidFill>
                        <a:latin typeface="Times New Roman" pitchFamily="18" charset="0"/>
                        <a:cs typeface="Times New Roman" pitchFamily="18" charset="0"/>
                      </a:endParaRPr>
                    </a:p>
                  </a:txBody>
                  <a:tcPr marL="36000" marR="36000"/>
                </a:tc>
                <a:tc>
                  <a:txBody>
                    <a:bodyPr/>
                    <a:lstStyle/>
                    <a:p>
                      <a:endParaRPr lang="ro-RO" sz="800" b="0" i="0" dirty="0">
                        <a:solidFill>
                          <a:schemeClr val="tx1"/>
                        </a:solidFill>
                        <a:latin typeface="Times New Roman" pitchFamily="18" charset="0"/>
                        <a:cs typeface="Times New Roman" pitchFamily="18" charset="0"/>
                      </a:endParaRPr>
                    </a:p>
                  </a:txBody>
                  <a:tcPr marL="36000" marR="36000">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txBody>
                  <a:tcPr marL="36000" marR="360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07544">
                <a:tc>
                  <a:txBody>
                    <a:bodyPr/>
                    <a:lstStyle/>
                    <a:p>
                      <a:endParaRPr lang="ro-RO" sz="800" b="0" i="0" dirty="0">
                        <a:solidFill>
                          <a:schemeClr val="tx1"/>
                        </a:solidFill>
                        <a:latin typeface="Times New Roman" pitchFamily="18" charset="0"/>
                        <a:cs typeface="Times New Roman" pitchFamily="18" charset="0"/>
                      </a:endParaRPr>
                    </a:p>
                  </a:txBody>
                  <a:tcPr marL="36000" marR="36000"/>
                </a:tc>
                <a:tc>
                  <a:txBody>
                    <a:bodyPr/>
                    <a:lstStyle/>
                    <a:p>
                      <a:pPr marL="0" marR="0" algn="just">
                        <a:spcBef>
                          <a:spcPts val="0"/>
                        </a:spcBef>
                        <a:spcAft>
                          <a:spcPts val="0"/>
                        </a:spcAft>
                      </a:pPr>
                      <a:endParaRPr lang="en-US" sz="800" b="0" i="0"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spcBef>
                          <a:spcPts val="0"/>
                        </a:spcBef>
                        <a:spcAft>
                          <a:spcPts val="0"/>
                        </a:spcAft>
                      </a:pPr>
                      <a:endParaRPr lang="en-US" sz="800" b="0" i="0"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endParaRPr lang="en-US" sz="800" b="0" i="0">
                        <a:solidFill>
                          <a:schemeClr val="tx1"/>
                        </a:solidFill>
                        <a:effectLst/>
                        <a:latin typeface="TmsR Tehno"/>
                        <a:ea typeface="Times New Roman"/>
                        <a:cs typeface="Times New Roman"/>
                      </a:endParaRPr>
                    </a:p>
                  </a:txBody>
                  <a:tcPr marL="68580" marR="68580" marT="0" marB="0"/>
                </a:tc>
                <a:tc>
                  <a:txBody>
                    <a:bodyPr/>
                    <a:lstStyle/>
                    <a:p>
                      <a:pPr marL="0" marR="0" algn="ctr">
                        <a:spcBef>
                          <a:spcPts val="0"/>
                        </a:spcBef>
                        <a:spcAft>
                          <a:spcPts val="0"/>
                        </a:spcAft>
                      </a:pPr>
                      <a:endParaRPr lang="en-US" sz="800" b="0" i="0">
                        <a:solidFill>
                          <a:schemeClr val="tx1"/>
                        </a:solidFill>
                        <a:effectLst/>
                        <a:latin typeface="TmsR Tehno"/>
                        <a:ea typeface="Times New Roman"/>
                        <a:cs typeface="Times New Roman"/>
                      </a:endParaRPr>
                    </a:p>
                  </a:txBody>
                  <a:tcPr marL="68580" marR="68580" marT="0" marB="0"/>
                </a:tc>
                <a:tc>
                  <a:txBody>
                    <a:bodyPr/>
                    <a:lstStyle/>
                    <a:p>
                      <a:pPr marL="0" marR="0" algn="ctr">
                        <a:spcBef>
                          <a:spcPts val="0"/>
                        </a:spcBef>
                        <a:spcAft>
                          <a:spcPts val="0"/>
                        </a:spcAft>
                      </a:pPr>
                      <a:endParaRPr lang="en-US" sz="800" b="0" i="0" dirty="0">
                        <a:solidFill>
                          <a:schemeClr val="tx1"/>
                        </a:solidFill>
                        <a:effectLst/>
                        <a:latin typeface="TmsR Tehno"/>
                        <a:ea typeface="Times New Roman"/>
                        <a:cs typeface="Times New Roman"/>
                      </a:endParaRPr>
                    </a:p>
                  </a:txBody>
                  <a:tcPr marL="68580" marR="68580" marT="0" marB="0"/>
                </a:tc>
                <a:tc>
                  <a:txBody>
                    <a:bodyPr/>
                    <a:lstStyle/>
                    <a:p>
                      <a:pPr marL="0" marR="0" algn="ctr">
                        <a:spcBef>
                          <a:spcPts val="0"/>
                        </a:spcBef>
                        <a:spcAft>
                          <a:spcPts val="0"/>
                        </a:spcAft>
                      </a:pPr>
                      <a:endParaRPr lang="en-US" sz="800" b="0" i="0" dirty="0">
                        <a:solidFill>
                          <a:schemeClr val="tx1"/>
                        </a:solidFill>
                        <a:effectLst/>
                        <a:latin typeface="TmsR Tehno"/>
                        <a:ea typeface="Times New Roman"/>
                        <a:cs typeface="Times New Roman"/>
                      </a:endParaRPr>
                    </a:p>
                  </a:txBody>
                  <a:tcPr marL="68580" marR="68580" marT="0" marB="0"/>
                </a:tc>
                <a:tc>
                  <a:txBody>
                    <a:bodyPr/>
                    <a:lstStyle/>
                    <a:p>
                      <a:pPr marL="0" marR="0" algn="ctr">
                        <a:spcBef>
                          <a:spcPts val="0"/>
                        </a:spcBef>
                        <a:spcAft>
                          <a:spcPts val="0"/>
                        </a:spcAft>
                      </a:pPr>
                      <a:endParaRPr lang="en-US" sz="800" b="0" i="0">
                        <a:solidFill>
                          <a:schemeClr val="tx1"/>
                        </a:solidFill>
                        <a:effectLst/>
                        <a:latin typeface="TmsR Tehno"/>
                        <a:ea typeface="Times New Roman"/>
                        <a:cs typeface="Times New Roman"/>
                      </a:endParaRPr>
                    </a:p>
                  </a:txBody>
                  <a:tcPr marL="68580" marR="68580" marT="0" marB="0"/>
                </a:tc>
                <a:tc>
                  <a:txBody>
                    <a:bodyPr/>
                    <a:lstStyle/>
                    <a:p>
                      <a:pPr marL="0" marR="0" algn="ctr">
                        <a:spcBef>
                          <a:spcPts val="0"/>
                        </a:spcBef>
                        <a:spcAft>
                          <a:spcPts val="0"/>
                        </a:spcAft>
                      </a:pPr>
                      <a:endParaRPr lang="en-US" sz="800" b="0" i="0" dirty="0">
                        <a:solidFill>
                          <a:schemeClr val="tx1"/>
                        </a:solidFill>
                        <a:effectLst/>
                        <a:latin typeface="TmsR Tehno"/>
                        <a:ea typeface="Times New Roman"/>
                        <a:cs typeface="Times New Roman"/>
                      </a:endParaRPr>
                    </a:p>
                  </a:txBody>
                  <a:tcPr marL="68580" marR="68580" marT="0" marB="0"/>
                </a:tc>
                <a:tc>
                  <a:txBody>
                    <a:bodyPr/>
                    <a:lstStyle/>
                    <a:p>
                      <a:pPr marL="0" marR="0" algn="ctr">
                        <a:spcBef>
                          <a:spcPts val="0"/>
                        </a:spcBef>
                        <a:spcAft>
                          <a:spcPts val="0"/>
                        </a:spcAft>
                      </a:pPr>
                      <a:endParaRPr lang="en-US" sz="800" b="0" i="0" dirty="0">
                        <a:solidFill>
                          <a:schemeClr val="tx1"/>
                        </a:solidFill>
                        <a:effectLst/>
                        <a:latin typeface="Times New Roman" pitchFamily="18" charset="0"/>
                        <a:ea typeface="Times New Roman"/>
                        <a:cs typeface="Times New Roman" pitchFamily="18"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o-RO" sz="800" b="0" i="0" dirty="0">
                        <a:ln>
                          <a:solidFill>
                            <a:schemeClr val="bg1"/>
                          </a:solidFill>
                        </a:ln>
                        <a:solidFill>
                          <a:schemeClr val="tx1"/>
                        </a:solidFill>
                        <a:latin typeface="Times New Roman" pitchFamily="18" charset="0"/>
                        <a:cs typeface="Times New Roman" pitchFamily="18" charset="0"/>
                      </a:endParaRPr>
                    </a:p>
                  </a:txBody>
                  <a:tcPr marL="36000" marR="360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bwMode="auto">
          <a:xfrm>
            <a:off x="357158" y="476672"/>
            <a:ext cx="8686800" cy="838200"/>
          </a:xfrm>
          <a:noFill/>
        </p:spPr>
        <p:txBody>
          <a:bodyPr wrap="square" numCol="1" compatLnSpc="1">
            <a:prstTxWarp prst="textNoShape">
              <a:avLst/>
            </a:prstTxWarp>
            <a:normAutofit fontScale="90000"/>
          </a:bodyPr>
          <a:lstStyle/>
          <a:p>
            <a:pPr algn="ctr"/>
            <a:r>
              <a:rPr lang="ro-RO" sz="3200" b="1" cap="none" dirty="0">
                <a:ln>
                  <a:noFill/>
                </a:ln>
                <a:solidFill>
                  <a:schemeClr val="tx1"/>
                </a:solidFill>
                <a:latin typeface="Calibri" panose="020F0502020204030204" pitchFamily="34" charset="0"/>
                <a:cs typeface="Calibri" panose="020F0502020204030204" pitchFamily="34" charset="0"/>
              </a:rPr>
              <a:t>ACTIVITĂȚI </a:t>
            </a:r>
            <a:r>
              <a:rPr lang="en-US" sz="3200" b="1" cap="none" dirty="0">
                <a:ln>
                  <a:noFill/>
                </a:ln>
                <a:solidFill>
                  <a:schemeClr val="tx1"/>
                </a:solidFill>
                <a:latin typeface="Calibri" panose="020F0502020204030204" pitchFamily="34" charset="0"/>
                <a:cs typeface="Calibri" panose="020F0502020204030204" pitchFamily="34" charset="0"/>
              </a:rPr>
              <a:t> </a:t>
            </a:r>
            <a:r>
              <a:rPr lang="ro-RO" sz="3200" b="1" cap="none" dirty="0">
                <a:ln>
                  <a:noFill/>
                </a:ln>
                <a:solidFill>
                  <a:schemeClr val="tx1"/>
                </a:solidFill>
                <a:latin typeface="Calibri" panose="020F0502020204030204" pitchFamily="34" charset="0"/>
                <a:cs typeface="Calibri" panose="020F0502020204030204" pitchFamily="34" charset="0"/>
              </a:rPr>
              <a:t>REALIZATE</a:t>
            </a:r>
            <a:br>
              <a:rPr lang="ro-RO" sz="3200" b="1" cap="none" dirty="0">
                <a:ln>
                  <a:noFill/>
                </a:ln>
                <a:solidFill>
                  <a:schemeClr val="tx1"/>
                </a:solidFill>
                <a:latin typeface="Calibri" panose="020F0502020204030204" pitchFamily="34" charset="0"/>
                <a:cs typeface="Calibri" panose="020F0502020204030204" pitchFamily="34" charset="0"/>
              </a:rPr>
            </a:br>
            <a:br>
              <a:rPr lang="ro-RO" sz="3200" b="1" cap="none" dirty="0">
                <a:ln>
                  <a:noFill/>
                </a:ln>
                <a:solidFill>
                  <a:schemeClr val="tx1"/>
                </a:solidFill>
                <a:latin typeface="Calibri" panose="020F0502020204030204" pitchFamily="34" charset="0"/>
                <a:cs typeface="Calibri" panose="020F0502020204030204" pitchFamily="34" charset="0"/>
              </a:rPr>
            </a:br>
            <a:endParaRPr lang="en-US" sz="3200" b="1" cap="none" dirty="0">
              <a:ln>
                <a:noFill/>
              </a:ln>
              <a:solidFill>
                <a:schemeClr val="tx1"/>
              </a:solidFill>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31841075"/>
              </p:ext>
            </p:extLst>
          </p:nvPr>
        </p:nvGraphicFramePr>
        <p:xfrm>
          <a:off x="251522" y="1928802"/>
          <a:ext cx="8640957" cy="2138680"/>
        </p:xfrm>
        <a:graphic>
          <a:graphicData uri="http://schemas.openxmlformats.org/drawingml/2006/table">
            <a:tbl>
              <a:tblPr firstRow="1" bandRow="1">
                <a:tableStyleId>{5C22544A-7EE6-4342-B048-85BDC9FD1C3A}</a:tableStyleId>
              </a:tblPr>
              <a:tblGrid>
                <a:gridCol w="601501">
                  <a:extLst>
                    <a:ext uri="{9D8B030D-6E8A-4147-A177-3AD203B41FA5}">
                      <a16:colId xmlns:a16="http://schemas.microsoft.com/office/drawing/2014/main" val="20000"/>
                    </a:ext>
                  </a:extLst>
                </a:gridCol>
                <a:gridCol w="855815">
                  <a:extLst>
                    <a:ext uri="{9D8B030D-6E8A-4147-A177-3AD203B41FA5}">
                      <a16:colId xmlns:a16="http://schemas.microsoft.com/office/drawing/2014/main" val="20001"/>
                    </a:ext>
                  </a:extLst>
                </a:gridCol>
                <a:gridCol w="829877">
                  <a:extLst>
                    <a:ext uri="{9D8B030D-6E8A-4147-A177-3AD203B41FA5}">
                      <a16:colId xmlns:a16="http://schemas.microsoft.com/office/drawing/2014/main" val="20002"/>
                    </a:ext>
                  </a:extLst>
                </a:gridCol>
                <a:gridCol w="583508">
                  <a:extLst>
                    <a:ext uri="{9D8B030D-6E8A-4147-A177-3AD203B41FA5}">
                      <a16:colId xmlns:a16="http://schemas.microsoft.com/office/drawing/2014/main" val="20003"/>
                    </a:ext>
                  </a:extLst>
                </a:gridCol>
                <a:gridCol w="648343">
                  <a:extLst>
                    <a:ext uri="{9D8B030D-6E8A-4147-A177-3AD203B41FA5}">
                      <a16:colId xmlns:a16="http://schemas.microsoft.com/office/drawing/2014/main" val="20004"/>
                    </a:ext>
                  </a:extLst>
                </a:gridCol>
                <a:gridCol w="855253">
                  <a:extLst>
                    <a:ext uri="{9D8B030D-6E8A-4147-A177-3AD203B41FA5}">
                      <a16:colId xmlns:a16="http://schemas.microsoft.com/office/drawing/2014/main" val="20005"/>
                    </a:ext>
                  </a:extLst>
                </a:gridCol>
                <a:gridCol w="1093694">
                  <a:extLst>
                    <a:ext uri="{9D8B030D-6E8A-4147-A177-3AD203B41FA5}">
                      <a16:colId xmlns:a16="http://schemas.microsoft.com/office/drawing/2014/main" val="20006"/>
                    </a:ext>
                  </a:extLst>
                </a:gridCol>
                <a:gridCol w="729129">
                  <a:extLst>
                    <a:ext uri="{9D8B030D-6E8A-4147-A177-3AD203B41FA5}">
                      <a16:colId xmlns:a16="http://schemas.microsoft.com/office/drawing/2014/main" val="20007"/>
                    </a:ext>
                  </a:extLst>
                </a:gridCol>
                <a:gridCol w="628471">
                  <a:extLst>
                    <a:ext uri="{9D8B030D-6E8A-4147-A177-3AD203B41FA5}">
                      <a16:colId xmlns:a16="http://schemas.microsoft.com/office/drawing/2014/main" val="20008"/>
                    </a:ext>
                  </a:extLst>
                </a:gridCol>
                <a:gridCol w="907683">
                  <a:extLst>
                    <a:ext uri="{9D8B030D-6E8A-4147-A177-3AD203B41FA5}">
                      <a16:colId xmlns:a16="http://schemas.microsoft.com/office/drawing/2014/main" val="20009"/>
                    </a:ext>
                  </a:extLst>
                </a:gridCol>
                <a:gridCol w="907683">
                  <a:extLst>
                    <a:ext uri="{9D8B030D-6E8A-4147-A177-3AD203B41FA5}">
                      <a16:colId xmlns:a16="http://schemas.microsoft.com/office/drawing/2014/main" val="20010"/>
                    </a:ext>
                  </a:extLst>
                </a:gridCol>
              </a:tblGrid>
              <a:tr h="370840">
                <a:tc>
                  <a:txBody>
                    <a:bodyPr/>
                    <a:lstStyle/>
                    <a:p>
                      <a:pPr algn="just"/>
                      <a:r>
                        <a:rPr lang="ro-RO" sz="1400" b="1" dirty="0">
                          <a:latin typeface="Calibri" panose="020F0502020204030204" pitchFamily="34" charset="0"/>
                          <a:cs typeface="Calibri" panose="020F0502020204030204" pitchFamily="34" charset="0"/>
                        </a:rPr>
                        <a:t>Județ</a:t>
                      </a:r>
                    </a:p>
                  </a:txBody>
                  <a:tcPr marL="36000" marR="36000"/>
                </a:tc>
                <a:tc>
                  <a:txBody>
                    <a:bodyPr/>
                    <a:lstStyle/>
                    <a:p>
                      <a:pPr algn="just"/>
                      <a:r>
                        <a:rPr lang="ro-RO" sz="1400" b="1" dirty="0">
                          <a:latin typeface="Calibri" panose="020F0502020204030204" pitchFamily="34" charset="0"/>
                          <a:cs typeface="Calibri" panose="020F0502020204030204" pitchFamily="34" charset="0"/>
                        </a:rPr>
                        <a:t>Activitati realizate</a:t>
                      </a:r>
                    </a:p>
                    <a:p>
                      <a:pPr algn="just"/>
                      <a:r>
                        <a:rPr lang="ro-RO" sz="1000" b="1" dirty="0">
                          <a:latin typeface="Calibri" panose="020F0502020204030204" pitchFamily="34" charset="0"/>
                          <a:cs typeface="Calibri" panose="020F0502020204030204" pitchFamily="34" charset="0"/>
                        </a:rPr>
                        <a:t>(enumerare)</a:t>
                      </a:r>
                    </a:p>
                  </a:txBody>
                  <a:tcPr marL="36000" marR="36000"/>
                </a:tc>
                <a:tc>
                  <a:txBody>
                    <a:bodyPr/>
                    <a:lstStyle/>
                    <a:p>
                      <a:pPr algn="just"/>
                      <a:r>
                        <a:rPr lang="ro-RO" sz="1400" b="1" dirty="0">
                          <a:latin typeface="Calibri" panose="020F0502020204030204" pitchFamily="34" charset="0"/>
                          <a:cs typeface="Calibri" panose="020F0502020204030204" pitchFamily="34" charset="0"/>
                        </a:rPr>
                        <a:t>Parteneri de campanie</a:t>
                      </a:r>
                    </a:p>
                    <a:p>
                      <a:pPr algn="just"/>
                      <a:r>
                        <a:rPr lang="ro-RO" sz="1000" b="1" dirty="0">
                          <a:latin typeface="Calibri" panose="020F0502020204030204" pitchFamily="34" charset="0"/>
                          <a:cs typeface="Calibri" panose="020F0502020204030204" pitchFamily="34" charset="0"/>
                        </a:rPr>
                        <a:t>(enumerare)</a:t>
                      </a:r>
                    </a:p>
                  </a:txBody>
                  <a:tcPr marL="36000" marR="36000"/>
                </a:tc>
                <a:tc gridSpan="6">
                  <a:txBody>
                    <a:bodyPr/>
                    <a:lstStyle/>
                    <a:p>
                      <a:pPr algn="just"/>
                      <a:r>
                        <a:rPr lang="ro-RO" sz="1400" b="1" dirty="0">
                          <a:latin typeface="Calibri" panose="020F0502020204030204" pitchFamily="34" charset="0"/>
                          <a:cs typeface="Calibri" panose="020F0502020204030204" pitchFamily="34" charset="0"/>
                        </a:rPr>
                        <a:t>Nr. total materiale IEC (nr. de exemplare pentru fiecare pliant, poster, </a:t>
                      </a:r>
                      <a:r>
                        <a:rPr lang="ro-RO" sz="1400" b="1" dirty="0" err="1">
                          <a:latin typeface="Calibri" panose="020F0502020204030204" pitchFamily="34" charset="0"/>
                          <a:cs typeface="Calibri" panose="020F0502020204030204" pitchFamily="34" charset="0"/>
                        </a:rPr>
                        <a:t>etc</a:t>
                      </a:r>
                      <a:r>
                        <a:rPr lang="ro-RO" sz="1400" b="1" dirty="0">
                          <a:latin typeface="Calibri" panose="020F0502020204030204" pitchFamily="34" charset="0"/>
                          <a:cs typeface="Calibri" panose="020F0502020204030204" pitchFamily="34" charset="0"/>
                        </a:rPr>
                        <a:t>)</a:t>
                      </a:r>
                    </a:p>
                  </a:txBody>
                  <a:tcPr marL="36000" marR="36000"/>
                </a:tc>
                <a:tc hMerge="1">
                  <a:txBody>
                    <a:bodyPr/>
                    <a:lstStyle/>
                    <a:p>
                      <a:endParaRPr lang="ro-RO" dirty="0"/>
                    </a:p>
                  </a:txBody>
                  <a:tcPr/>
                </a:tc>
                <a:tc hMerge="1">
                  <a:txBody>
                    <a:bodyPr/>
                    <a:lstStyle/>
                    <a:p>
                      <a:endParaRPr lang="ro-RO" dirty="0"/>
                    </a:p>
                  </a:txBody>
                  <a:tcPr/>
                </a:tc>
                <a:tc hMerge="1">
                  <a:txBody>
                    <a:bodyPr/>
                    <a:lstStyle/>
                    <a:p>
                      <a:endParaRPr lang="ro-RO" dirty="0"/>
                    </a:p>
                  </a:txBody>
                  <a:tcPr/>
                </a:tc>
                <a:tc hMerge="1">
                  <a:txBody>
                    <a:bodyPr/>
                    <a:lstStyle/>
                    <a:p>
                      <a:endParaRPr lang="ro-RO" dirty="0"/>
                    </a:p>
                  </a:txBody>
                  <a:tcPr/>
                </a:tc>
                <a:tc hMerge="1">
                  <a:txBody>
                    <a:bodyPr/>
                    <a:lstStyle/>
                    <a:p>
                      <a:endParaRPr lang="ro-RO" sz="1400" b="0" dirty="0">
                        <a:latin typeface="Calibri" panose="020F0502020204030204" pitchFamily="34" charset="0"/>
                        <a:cs typeface="Calibri" panose="020F0502020204030204" pitchFamily="34" charset="0"/>
                      </a:endParaRPr>
                    </a:p>
                  </a:txBody>
                  <a:tcPr marL="36000" marR="3600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400" b="1" i="0" dirty="0">
                          <a:solidFill>
                            <a:schemeClr val="bg1"/>
                          </a:solidFill>
                          <a:latin typeface="Calibri" pitchFamily="34" charset="0"/>
                          <a:cs typeface="Calibri" pitchFamily="34" charset="0"/>
                        </a:rPr>
                        <a:t>Nr. total </a:t>
                      </a:r>
                      <a:r>
                        <a:rPr lang="ro-RO" sz="1400" b="1" i="0" baseline="0" dirty="0">
                          <a:solidFill>
                            <a:schemeClr val="bg1"/>
                          </a:solidFill>
                          <a:latin typeface="Calibri" pitchFamily="34" charset="0"/>
                          <a:cs typeface="Calibri" pitchFamily="34" charset="0"/>
                        </a:rPr>
                        <a:t>beneficiari din grupul țintă</a:t>
                      </a:r>
                      <a:endParaRPr lang="ro-RO" sz="1400" b="1" i="0" dirty="0">
                        <a:solidFill>
                          <a:schemeClr val="bg1"/>
                        </a:solidFill>
                        <a:latin typeface="Calibri" pitchFamily="34" charset="0"/>
                        <a:cs typeface="Calibri" pitchFamily="34" charset="0"/>
                      </a:endParaRPr>
                    </a:p>
                  </a:txBody>
                  <a:tcPr marL="36000" marR="3600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400" b="1" i="0" dirty="0">
                          <a:solidFill>
                            <a:schemeClr val="bg1"/>
                          </a:solidFill>
                          <a:latin typeface="Calibri" pitchFamily="34" charset="0"/>
                          <a:cs typeface="Calibri" pitchFamily="34" charset="0"/>
                        </a:rPr>
                        <a:t>Buget estimat al campaniei (RON) </a:t>
                      </a:r>
                    </a:p>
                  </a:txBody>
                  <a:tcPr marL="36000" marR="36000"/>
                </a:tc>
                <a:extLst>
                  <a:ext uri="{0D108BD9-81ED-4DB2-BD59-A6C34878D82A}">
                    <a16:rowId xmlns:a16="http://schemas.microsoft.com/office/drawing/2014/main" val="10000"/>
                  </a:ext>
                </a:extLst>
              </a:tr>
              <a:tr h="370840">
                <a:tc>
                  <a:txBody>
                    <a:bodyPr/>
                    <a:lstStyle/>
                    <a:p>
                      <a:endParaRPr lang="ro-RO" sz="1400" dirty="0">
                        <a:latin typeface="Calibri" panose="020F0502020204030204" pitchFamily="34" charset="0"/>
                        <a:cs typeface="Calibri" panose="020F0502020204030204" pitchFamily="34" charset="0"/>
                      </a:endParaRPr>
                    </a:p>
                  </a:txBody>
                  <a:tcPr marL="36000" marR="36000"/>
                </a:tc>
                <a:tc>
                  <a:txBody>
                    <a:bodyPr/>
                    <a:lstStyle/>
                    <a:p>
                      <a:endParaRPr lang="ro-RO" sz="1400">
                        <a:latin typeface="Calibri" panose="020F0502020204030204" pitchFamily="34" charset="0"/>
                        <a:cs typeface="Calibri" panose="020F0502020204030204" pitchFamily="34" charset="0"/>
                      </a:endParaRPr>
                    </a:p>
                  </a:txBody>
                  <a:tcPr marL="36000" marR="36000"/>
                </a:tc>
                <a:tc>
                  <a:txBody>
                    <a:bodyPr/>
                    <a:lstStyle/>
                    <a:p>
                      <a:endParaRPr lang="ro-RO" sz="1400">
                        <a:latin typeface="Calibri" panose="020F0502020204030204" pitchFamily="34" charset="0"/>
                        <a:cs typeface="Calibri" panose="020F0502020204030204" pitchFamily="34" charset="0"/>
                      </a:endParaRPr>
                    </a:p>
                  </a:txBody>
                  <a:tcPr marL="36000" marR="36000"/>
                </a:tc>
                <a:tc>
                  <a:txBody>
                    <a:bodyPr/>
                    <a:lstStyle/>
                    <a:p>
                      <a:r>
                        <a:rPr lang="ro-RO" sz="1200" dirty="0">
                          <a:latin typeface="Calibri" panose="020F0502020204030204" pitchFamily="34" charset="0"/>
                          <a:cs typeface="Calibri" panose="020F0502020204030204" pitchFamily="34" charset="0"/>
                        </a:rPr>
                        <a:t>Nr. Pliante</a:t>
                      </a:r>
                    </a:p>
                  </a:txBody>
                  <a:tcPr marL="36000" marR="36000"/>
                </a:tc>
                <a:tc>
                  <a:txBody>
                    <a:bodyPr/>
                    <a:lstStyle/>
                    <a:p>
                      <a:r>
                        <a:rPr lang="ro-RO" sz="1200" dirty="0">
                          <a:latin typeface="Calibri" panose="020F0502020204030204" pitchFamily="34" charset="0"/>
                          <a:cs typeface="Calibri" panose="020F0502020204030204" pitchFamily="34" charset="0"/>
                        </a:rPr>
                        <a:t>Nr. Postere</a:t>
                      </a:r>
                    </a:p>
                  </a:txBody>
                  <a:tcPr marL="36000" marR="36000"/>
                </a:tc>
                <a:tc>
                  <a:txBody>
                    <a:bodyPr/>
                    <a:lstStyle/>
                    <a:p>
                      <a:r>
                        <a:rPr lang="ro-RO" sz="1200" dirty="0">
                          <a:latin typeface="Calibri" panose="020F0502020204030204" pitchFamily="34" charset="0"/>
                          <a:cs typeface="Calibri" panose="020F0502020204030204" pitchFamily="34" charset="0"/>
                        </a:rPr>
                        <a:t>Nr. Prezentări </a:t>
                      </a:r>
                      <a:r>
                        <a:rPr lang="ro-RO" sz="1200" dirty="0" err="1">
                          <a:latin typeface="Calibri" panose="020F0502020204030204" pitchFamily="34" charset="0"/>
                          <a:cs typeface="Calibri" panose="020F0502020204030204" pitchFamily="34" charset="0"/>
                        </a:rPr>
                        <a:t>ppt</a:t>
                      </a:r>
                      <a:r>
                        <a:rPr lang="ro-RO" sz="1200" dirty="0">
                          <a:latin typeface="Calibri" panose="020F0502020204030204" pitchFamily="34" charset="0"/>
                          <a:cs typeface="Calibri" panose="020F0502020204030204" pitchFamily="34" charset="0"/>
                        </a:rPr>
                        <a:t> susținute</a:t>
                      </a:r>
                    </a:p>
                  </a:txBody>
                  <a:tcPr marL="36000" marR="36000"/>
                </a:tc>
                <a:tc>
                  <a:txBody>
                    <a:bodyPr/>
                    <a:lstStyle/>
                    <a:p>
                      <a:r>
                        <a:rPr lang="ro-RO" sz="1200" dirty="0">
                          <a:latin typeface="Calibri" panose="020F0502020204030204" pitchFamily="34" charset="0"/>
                          <a:cs typeface="Calibri" panose="020F0502020204030204" pitchFamily="34" charset="0"/>
                        </a:rPr>
                        <a:t>Nr. Articole presa locală/Altele</a:t>
                      </a:r>
                    </a:p>
                  </a:txBody>
                  <a:tcPr marL="36000" marR="36000"/>
                </a:tc>
                <a:tc>
                  <a:txBody>
                    <a:bodyPr/>
                    <a:lstStyle/>
                    <a:p>
                      <a:r>
                        <a:rPr lang="ro-RO" sz="1200" dirty="0">
                          <a:latin typeface="Calibri" panose="020F0502020204030204" pitchFamily="34" charset="0"/>
                          <a:cs typeface="Calibri" panose="020F0502020204030204" pitchFamily="34" charset="0"/>
                        </a:rPr>
                        <a:t>Nr. Emisiuni </a:t>
                      </a:r>
                      <a:r>
                        <a:rPr lang="ro-RO" sz="1200" dirty="0" err="1">
                          <a:latin typeface="Calibri" panose="020F0502020204030204" pitchFamily="34" charset="0"/>
                          <a:cs typeface="Calibri" panose="020F0502020204030204" pitchFamily="34" charset="0"/>
                        </a:rPr>
                        <a:t>radioTV</a:t>
                      </a:r>
                      <a:endParaRPr lang="ro-RO" sz="1200" dirty="0">
                        <a:latin typeface="Calibri" panose="020F0502020204030204" pitchFamily="34" charset="0"/>
                        <a:cs typeface="Calibri" panose="020F0502020204030204" pitchFamily="34" charset="0"/>
                      </a:endParaRPr>
                    </a:p>
                  </a:txBody>
                  <a:tcPr marL="36000" marR="36000"/>
                </a:tc>
                <a:tc>
                  <a:txBody>
                    <a:bodyPr/>
                    <a:lstStyle/>
                    <a:p>
                      <a:r>
                        <a:rPr lang="ro-RO" sz="1200" dirty="0">
                          <a:latin typeface="Calibri" panose="020F0502020204030204" pitchFamily="34" charset="0"/>
                          <a:cs typeface="Calibri" panose="020F0502020204030204" pitchFamily="34" charset="0"/>
                        </a:rPr>
                        <a:t>Altele</a:t>
                      </a:r>
                    </a:p>
                  </a:txBody>
                  <a:tcPr marL="36000" marR="36000"/>
                </a:tc>
                <a:tc>
                  <a:txBody>
                    <a:bodyPr/>
                    <a:lstStyle/>
                    <a:p>
                      <a:endParaRPr lang="ro-RO" sz="1400" dirty="0">
                        <a:latin typeface="Arial" pitchFamily="34" charset="0"/>
                        <a:cs typeface="Arial" pitchFamily="34" charset="0"/>
                      </a:endParaRPr>
                    </a:p>
                  </a:txBody>
                  <a:tcPr marL="36000" marR="36000"/>
                </a:tc>
                <a:tc>
                  <a:txBody>
                    <a:bodyPr/>
                    <a:lstStyle/>
                    <a:p>
                      <a:endParaRPr lang="ro-RO" sz="1400" dirty="0">
                        <a:latin typeface="Arial" pitchFamily="34" charset="0"/>
                        <a:cs typeface="Arial" pitchFamily="34" charset="0"/>
                      </a:endParaRPr>
                    </a:p>
                  </a:txBody>
                  <a:tcPr marL="36000" marR="36000"/>
                </a:tc>
                <a:extLst>
                  <a:ext uri="{0D108BD9-81ED-4DB2-BD59-A6C34878D82A}">
                    <a16:rowId xmlns:a16="http://schemas.microsoft.com/office/drawing/2014/main" val="10001"/>
                  </a:ext>
                </a:extLst>
              </a:tr>
              <a:tr h="370840">
                <a:tc>
                  <a:txBody>
                    <a:bodyPr/>
                    <a:lstStyle/>
                    <a:p>
                      <a:r>
                        <a:rPr lang="ro-RO" sz="1400" dirty="0">
                          <a:latin typeface="Calibri" panose="020F0502020204030204" pitchFamily="34" charset="0"/>
                          <a:cs typeface="Calibri" panose="020F0502020204030204" pitchFamily="34" charset="0"/>
                        </a:rPr>
                        <a:t>Total**</a:t>
                      </a:r>
                    </a:p>
                  </a:txBody>
                  <a:tcPr marL="36000" marR="36000"/>
                </a:tc>
                <a:tc>
                  <a:txBody>
                    <a:bodyPr/>
                    <a:lstStyle/>
                    <a:p>
                      <a:endParaRPr lang="ro-RO" sz="1400" dirty="0">
                        <a:latin typeface="Calibri" panose="020F0502020204030204" pitchFamily="34" charset="0"/>
                        <a:cs typeface="Calibri" panose="020F0502020204030204" pitchFamily="34" charset="0"/>
                      </a:endParaRPr>
                    </a:p>
                  </a:txBody>
                  <a:tcPr marL="36000" marR="36000"/>
                </a:tc>
                <a:tc>
                  <a:txBody>
                    <a:bodyPr/>
                    <a:lstStyle/>
                    <a:p>
                      <a:endParaRPr lang="ro-RO" sz="1400">
                        <a:latin typeface="Calibri" panose="020F0502020204030204" pitchFamily="34" charset="0"/>
                        <a:cs typeface="Calibri" panose="020F0502020204030204" pitchFamily="34" charset="0"/>
                      </a:endParaRPr>
                    </a:p>
                  </a:txBody>
                  <a:tcPr marL="36000" marR="36000"/>
                </a:tc>
                <a:tc>
                  <a:txBody>
                    <a:bodyPr/>
                    <a:lstStyle/>
                    <a:p>
                      <a:endParaRPr lang="ro-RO" sz="1400">
                        <a:latin typeface="Calibri" panose="020F0502020204030204" pitchFamily="34" charset="0"/>
                        <a:cs typeface="Calibri" panose="020F0502020204030204" pitchFamily="34" charset="0"/>
                      </a:endParaRPr>
                    </a:p>
                  </a:txBody>
                  <a:tcPr marL="36000" marR="36000"/>
                </a:tc>
                <a:tc>
                  <a:txBody>
                    <a:bodyPr/>
                    <a:lstStyle/>
                    <a:p>
                      <a:endParaRPr lang="ro-RO" sz="1400">
                        <a:latin typeface="Calibri" panose="020F0502020204030204" pitchFamily="34" charset="0"/>
                        <a:cs typeface="Calibri" panose="020F0502020204030204" pitchFamily="34" charset="0"/>
                      </a:endParaRPr>
                    </a:p>
                  </a:txBody>
                  <a:tcPr marL="36000" marR="36000"/>
                </a:tc>
                <a:tc>
                  <a:txBody>
                    <a:bodyPr/>
                    <a:lstStyle/>
                    <a:p>
                      <a:endParaRPr lang="ro-RO" sz="1400">
                        <a:latin typeface="Calibri" panose="020F0502020204030204" pitchFamily="34" charset="0"/>
                        <a:cs typeface="Calibri" panose="020F0502020204030204" pitchFamily="34" charset="0"/>
                      </a:endParaRPr>
                    </a:p>
                  </a:txBody>
                  <a:tcPr marL="36000" marR="36000"/>
                </a:tc>
                <a:tc>
                  <a:txBody>
                    <a:bodyPr/>
                    <a:lstStyle/>
                    <a:p>
                      <a:endParaRPr lang="ro-RO" sz="1400">
                        <a:latin typeface="Calibri" panose="020F0502020204030204" pitchFamily="34" charset="0"/>
                        <a:cs typeface="Calibri" panose="020F0502020204030204" pitchFamily="34" charset="0"/>
                      </a:endParaRPr>
                    </a:p>
                  </a:txBody>
                  <a:tcPr marL="36000" marR="36000"/>
                </a:tc>
                <a:tc>
                  <a:txBody>
                    <a:bodyPr/>
                    <a:lstStyle/>
                    <a:p>
                      <a:endParaRPr lang="ro-RO" sz="1400" dirty="0">
                        <a:latin typeface="Calibri" panose="020F0502020204030204" pitchFamily="34" charset="0"/>
                        <a:cs typeface="Calibri" panose="020F0502020204030204" pitchFamily="34" charset="0"/>
                      </a:endParaRPr>
                    </a:p>
                  </a:txBody>
                  <a:tcPr marL="36000" marR="36000"/>
                </a:tc>
                <a:tc>
                  <a:txBody>
                    <a:bodyPr/>
                    <a:lstStyle/>
                    <a:p>
                      <a:endParaRPr lang="ro-RO" sz="1400" dirty="0">
                        <a:latin typeface="Calibri" panose="020F0502020204030204" pitchFamily="34" charset="0"/>
                        <a:cs typeface="Calibri" panose="020F0502020204030204" pitchFamily="34" charset="0"/>
                      </a:endParaRPr>
                    </a:p>
                  </a:txBody>
                  <a:tcPr marL="36000" marR="36000"/>
                </a:tc>
                <a:tc>
                  <a:txBody>
                    <a:bodyPr/>
                    <a:lstStyle/>
                    <a:p>
                      <a:endParaRPr lang="ro-RO" sz="1400" dirty="0">
                        <a:latin typeface="Arial" pitchFamily="34" charset="0"/>
                        <a:cs typeface="Arial" pitchFamily="34" charset="0"/>
                      </a:endParaRPr>
                    </a:p>
                  </a:txBody>
                  <a:tcPr marL="36000" marR="36000"/>
                </a:tc>
                <a:tc>
                  <a:txBody>
                    <a:bodyPr/>
                    <a:lstStyle/>
                    <a:p>
                      <a:endParaRPr lang="ro-RO" sz="1400" dirty="0">
                        <a:latin typeface="Arial" pitchFamily="34" charset="0"/>
                        <a:cs typeface="Arial" pitchFamily="34" charset="0"/>
                      </a:endParaRPr>
                    </a:p>
                  </a:txBody>
                  <a:tcPr marL="36000" marR="36000"/>
                </a:tc>
                <a:extLst>
                  <a:ext uri="{0D108BD9-81ED-4DB2-BD59-A6C34878D82A}">
                    <a16:rowId xmlns:a16="http://schemas.microsoft.com/office/drawing/2014/main" val="10002"/>
                  </a:ext>
                </a:extLst>
              </a:tr>
            </a:tbl>
          </a:graphicData>
        </a:graphic>
      </p:graphicFrame>
      <p:sp>
        <p:nvSpPr>
          <p:cNvPr id="7" name="TextBox 6"/>
          <p:cNvSpPr txBox="1"/>
          <p:nvPr/>
        </p:nvSpPr>
        <p:spPr>
          <a:xfrm>
            <a:off x="357158" y="4286256"/>
            <a:ext cx="8103274" cy="1877437"/>
          </a:xfrm>
          <a:prstGeom prst="rect">
            <a:avLst/>
          </a:prstGeom>
          <a:noFill/>
        </p:spPr>
        <p:txBody>
          <a:bodyPr wrap="square" rtlCol="0">
            <a:spAutoFit/>
          </a:bodyPr>
          <a:lstStyle/>
          <a:p>
            <a:endParaRPr lang="ro-RO" sz="1400" dirty="0">
              <a:latin typeface="Calibri" panose="020F0502020204030204" pitchFamily="34" charset="0"/>
              <a:cs typeface="Calibri" panose="020F0502020204030204" pitchFamily="34" charset="0"/>
            </a:endParaRPr>
          </a:p>
          <a:p>
            <a:r>
              <a:rPr lang="ro-RO" sz="2400" dirty="0">
                <a:latin typeface="Calibri" panose="020F0502020204030204" pitchFamily="34" charset="0"/>
                <a:cs typeface="Calibri" panose="020F0502020204030204" pitchFamily="34" charset="0"/>
              </a:rPr>
              <a:t>Termene de raportare:</a:t>
            </a:r>
          </a:p>
          <a:p>
            <a:pPr algn="just"/>
            <a:r>
              <a:rPr lang="ro-RO"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La </a:t>
            </a:r>
            <a:r>
              <a:rPr lang="ro-RO" sz="1600" dirty="0">
                <a:latin typeface="Calibri" panose="020F0502020204030204" pitchFamily="34" charset="0"/>
                <a:cs typeface="Calibri" panose="020F0502020204030204" pitchFamily="34" charset="0"/>
              </a:rPr>
              <a:t>30 de zile de la finalizarea campaniei, DSP</a:t>
            </a:r>
            <a:r>
              <a:rPr lang="en-US" sz="1600" dirty="0">
                <a:latin typeface="Calibri" panose="020F0502020204030204" pitchFamily="34" charset="0"/>
                <a:cs typeface="Calibri" panose="020F0502020204030204" pitchFamily="34" charset="0"/>
              </a:rPr>
              <a:t>-</a:t>
            </a:r>
            <a:r>
              <a:rPr lang="ro-RO" sz="1600" dirty="0">
                <a:latin typeface="Calibri" panose="020F0502020204030204" pitchFamily="34" charset="0"/>
                <a:cs typeface="Calibri" panose="020F0502020204030204" pitchFamily="34" charset="0"/>
              </a:rPr>
              <a:t>urile raportează către CRSP Sibiu și în cc către toate celelalte centre regionale de sănătate publică și CNEPSS (2 martie 2022)</a:t>
            </a:r>
            <a:r>
              <a:rPr lang="en-US" sz="1600" dirty="0">
                <a:latin typeface="Calibri" panose="020F0502020204030204" pitchFamily="34" charset="0"/>
                <a:cs typeface="Calibri" panose="020F0502020204030204" pitchFamily="34" charset="0"/>
              </a:rPr>
              <a:t>.</a:t>
            </a:r>
          </a:p>
          <a:p>
            <a:pPr algn="just"/>
            <a:r>
              <a:rPr lang="ro-RO" sz="1600" dirty="0">
                <a:latin typeface="Calibri" panose="020F0502020204030204" pitchFamily="34" charset="0"/>
                <a:cs typeface="Calibri" panose="020F0502020204030204" pitchFamily="34" charset="0"/>
              </a:rPr>
              <a:t>Centrul Regional de Sănătate Publică Sibiu elaborează raportul final și îl transmite la CNEPSS în decurs de 20 de zile de la termenul de finalizare a raportării de către DSP-uri (22 martie 2022)</a:t>
            </a:r>
            <a:r>
              <a:rPr lang="en-US" sz="1600" dirty="0">
                <a:latin typeface="Calibri" panose="020F0502020204030204" pitchFamily="34" charset="0"/>
                <a:cs typeface="Calibri" panose="020F0502020204030204" pitchFamily="34" charset="0"/>
              </a:rPr>
              <a:t>.</a:t>
            </a:r>
            <a:r>
              <a:rPr lang="ro-RO" sz="1600" dirty="0">
                <a:latin typeface="Calibri" panose="020F0502020204030204" pitchFamily="34" charset="0"/>
                <a:cs typeface="Calibri" panose="020F0502020204030204" pitchFamily="34" charset="0"/>
              </a:rPr>
              <a:t> </a:t>
            </a:r>
          </a:p>
          <a:p>
            <a:endParaRPr lang="ro-RO" sz="1400" dirty="0">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idx="1"/>
          </p:nvPr>
        </p:nvSpPr>
        <p:spPr>
          <a:xfrm>
            <a:off x="971599" y="1628775"/>
            <a:ext cx="6735713" cy="4320505"/>
          </a:xfrm>
        </p:spPr>
        <p:txBody>
          <a:bodyPr>
            <a:normAutofit/>
          </a:bodyPr>
          <a:lstStyle/>
          <a:p>
            <a:pPr marL="0" indent="0">
              <a:buClrTx/>
              <a:buSzPct val="100000"/>
              <a:buNone/>
            </a:pPr>
            <a:r>
              <a:rPr lang="en-US" sz="2000" b="1" dirty="0" err="1">
                <a:latin typeface="Calibri" panose="020F0502020204030204" pitchFamily="34" charset="0"/>
                <a:cs typeface="Calibri" panose="020F0502020204030204" pitchFamily="34" charset="0"/>
              </a:rPr>
              <a:t>Persoan</a:t>
            </a:r>
            <a:r>
              <a:rPr lang="ro-RO" sz="2000" b="1" dirty="0">
                <a:latin typeface="Calibri" panose="020F0502020204030204" pitchFamily="34" charset="0"/>
                <a:cs typeface="Calibri" panose="020F0502020204030204" pitchFamily="34" charset="0"/>
              </a:rPr>
              <a:t>e</a:t>
            </a:r>
            <a:r>
              <a:rPr lang="en-US" sz="2000" b="1" dirty="0">
                <a:latin typeface="Calibri" panose="020F0502020204030204" pitchFamily="34" charset="0"/>
                <a:cs typeface="Calibri" panose="020F0502020204030204" pitchFamily="34" charset="0"/>
              </a:rPr>
              <a:t> de contact</a:t>
            </a:r>
            <a:r>
              <a:rPr lang="ro-RO" sz="2000" b="1" dirty="0">
                <a:latin typeface="Calibri" panose="020F0502020204030204" pitchFamily="34" charset="0"/>
                <a:cs typeface="Calibri" panose="020F0502020204030204" pitchFamily="34" charset="0"/>
              </a:rPr>
              <a:t> (adrese email)</a:t>
            </a:r>
            <a:r>
              <a:rPr lang="en-US" sz="2000" b="1" dirty="0">
                <a:latin typeface="Calibri" panose="020F0502020204030204" pitchFamily="34" charset="0"/>
                <a:cs typeface="Calibri" panose="020F0502020204030204" pitchFamily="34" charset="0"/>
              </a:rPr>
              <a:t>:</a:t>
            </a:r>
            <a:endParaRPr lang="ro-RO" sz="2000" b="1" dirty="0">
              <a:latin typeface="Calibri" panose="020F0502020204030204" pitchFamily="34" charset="0"/>
              <a:cs typeface="Calibri" panose="020F0502020204030204" pitchFamily="34" charset="0"/>
            </a:endParaRPr>
          </a:p>
          <a:p>
            <a:pPr marL="0" indent="0">
              <a:buClrTx/>
              <a:buSzPct val="100000"/>
              <a:buNone/>
            </a:pPr>
            <a:endParaRPr lang="ro-RO" sz="2000" b="1" dirty="0">
              <a:latin typeface="Calibri" panose="020F0502020204030204" pitchFamily="34" charset="0"/>
              <a:cs typeface="Calibri" panose="020F0502020204030204" pitchFamily="34" charset="0"/>
            </a:endParaRPr>
          </a:p>
          <a:p>
            <a:pPr marL="0" indent="0">
              <a:buClrTx/>
              <a:buSzPct val="100000"/>
              <a:buNone/>
            </a:pPr>
            <a:r>
              <a:rPr lang="ro-RO" sz="2000" u="sng" dirty="0" err="1">
                <a:solidFill>
                  <a:srgbClr val="7030A0"/>
                </a:solidFill>
                <a:latin typeface="Calibri" panose="020F0502020204030204" pitchFamily="34" charset="0"/>
                <a:cs typeface="Calibri" panose="020F0502020204030204" pitchFamily="34" charset="0"/>
                <a:hlinkClick r:id="rId2"/>
              </a:rPr>
              <a:t>laura.balasan</a:t>
            </a:r>
            <a:r>
              <a:rPr lang="ro-RO" sz="2000" u="sng" dirty="0">
                <a:solidFill>
                  <a:srgbClr val="7030A0"/>
                </a:solidFill>
                <a:latin typeface="Calibri" panose="020F0502020204030204" pitchFamily="34" charset="0"/>
                <a:cs typeface="Calibri" panose="020F0502020204030204" pitchFamily="34" charset="0"/>
                <a:hlinkClick r:id="rId2"/>
              </a:rPr>
              <a:t>@</a:t>
            </a:r>
            <a:r>
              <a:rPr lang="ro-RO" sz="2000" u="sng" dirty="0" err="1">
                <a:solidFill>
                  <a:srgbClr val="7030A0"/>
                </a:solidFill>
                <a:latin typeface="Calibri" panose="020F0502020204030204" pitchFamily="34" charset="0"/>
                <a:cs typeface="Calibri" panose="020F0502020204030204" pitchFamily="34" charset="0"/>
                <a:hlinkClick r:id="rId2"/>
              </a:rPr>
              <a:t>insp.gov.ro</a:t>
            </a:r>
            <a:endParaRPr lang="ro-RO" sz="2000" u="sng" dirty="0">
              <a:solidFill>
                <a:srgbClr val="7030A0"/>
              </a:solidFill>
              <a:latin typeface="Calibri" panose="020F0502020204030204" pitchFamily="34" charset="0"/>
              <a:cs typeface="Calibri" panose="020F0502020204030204" pitchFamily="34" charset="0"/>
            </a:endParaRPr>
          </a:p>
          <a:p>
            <a:pPr marL="0" lvl="0" indent="0">
              <a:buClrTx/>
              <a:buSzPct val="100000"/>
              <a:buNone/>
            </a:pPr>
            <a:r>
              <a:rPr lang="ro-RO" sz="2000" u="sng" dirty="0" err="1">
                <a:solidFill>
                  <a:srgbClr val="0070C0"/>
                </a:solidFill>
                <a:latin typeface="Calibri" panose="020F0502020204030204" pitchFamily="34" charset="0"/>
                <a:cs typeface="Calibri" panose="020F0502020204030204" pitchFamily="34" charset="0"/>
                <a:hlinkClick r:id="rId3"/>
              </a:rPr>
              <a:t>stefania.duca</a:t>
            </a:r>
            <a:r>
              <a:rPr lang="ro-RO" sz="2000" u="sng" dirty="0">
                <a:solidFill>
                  <a:srgbClr val="0070C0"/>
                </a:solidFill>
                <a:latin typeface="Calibri" panose="020F0502020204030204" pitchFamily="34" charset="0"/>
                <a:cs typeface="Calibri" panose="020F0502020204030204" pitchFamily="34" charset="0"/>
                <a:hlinkClick r:id="rId3"/>
              </a:rPr>
              <a:t>@</a:t>
            </a:r>
            <a:r>
              <a:rPr lang="en-US" sz="2000" u="sng" dirty="0">
                <a:solidFill>
                  <a:srgbClr val="0070C0"/>
                </a:solidFill>
                <a:latin typeface="Calibri" panose="020F0502020204030204" pitchFamily="34" charset="0"/>
                <a:cs typeface="Calibri" panose="020F0502020204030204" pitchFamily="34" charset="0"/>
                <a:hlinkClick r:id="rId3"/>
              </a:rPr>
              <a:t>insp.gov.ro</a:t>
            </a:r>
            <a:r>
              <a:rPr lang="ro-RO" sz="2000" u="sng" dirty="0">
                <a:solidFill>
                  <a:srgbClr val="0070C0"/>
                </a:solidFill>
                <a:latin typeface="Calibri" panose="020F0502020204030204" pitchFamily="34" charset="0"/>
                <a:cs typeface="Calibri" panose="020F0502020204030204" pitchFamily="34" charset="0"/>
              </a:rPr>
              <a:t> </a:t>
            </a:r>
          </a:p>
          <a:p>
            <a:pPr>
              <a:buClrTx/>
              <a:buSzPct val="100000"/>
              <a:buFont typeface="Wingdings 2" pitchFamily="18" charset="2"/>
              <a:buNone/>
            </a:pPr>
            <a:endParaRPr lang="en-US" sz="2000" u="sng" dirty="0">
              <a:latin typeface="Calibri" panose="020F0502020204030204" pitchFamily="34" charset="0"/>
              <a:cs typeface="Calibri" panose="020F0502020204030204" pitchFamily="34" charset="0"/>
            </a:endParaRPr>
          </a:p>
          <a:p>
            <a:pPr marL="0" indent="0">
              <a:buClrTx/>
              <a:buSzPct val="100000"/>
              <a:buNone/>
            </a:pPr>
            <a:r>
              <a:rPr lang="en-US" sz="2000" b="1" u="sng" dirty="0" err="1">
                <a:latin typeface="Calibri" panose="020F0502020204030204" pitchFamily="34" charset="0"/>
                <a:cs typeface="Calibri" panose="020F0502020204030204" pitchFamily="34" charset="0"/>
              </a:rPr>
              <a:t>Adrese</a:t>
            </a:r>
            <a:r>
              <a:rPr lang="en-US" sz="2000" b="1" u="sng" dirty="0">
                <a:latin typeface="Calibri" panose="020F0502020204030204" pitchFamily="34" charset="0"/>
                <a:cs typeface="Calibri" panose="020F0502020204030204" pitchFamily="34" charset="0"/>
              </a:rPr>
              <a:t> de </a:t>
            </a:r>
            <a:r>
              <a:rPr lang="ro-RO" sz="2000" b="1" u="sng" dirty="0">
                <a:latin typeface="Calibri" panose="020F0502020204030204" pitchFamily="34" charset="0"/>
                <a:cs typeface="Calibri" panose="020F0502020204030204" pitchFamily="34" charset="0"/>
              </a:rPr>
              <a:t>e</a:t>
            </a:r>
            <a:r>
              <a:rPr lang="en-US" sz="2000" b="1" u="sng" dirty="0">
                <a:latin typeface="Calibri" panose="020F0502020204030204" pitchFamily="34" charset="0"/>
                <a:cs typeface="Calibri" panose="020F0502020204030204" pitchFamily="34" charset="0"/>
              </a:rPr>
              <a:t>mail de </a:t>
            </a:r>
            <a:r>
              <a:rPr lang="ro-RO" sz="2000" b="1" u="sng" dirty="0">
                <a:latin typeface="Calibri" panose="020F0502020204030204" pitchFamily="34" charset="0"/>
                <a:cs typeface="Calibri" panose="020F0502020204030204" pitchFamily="34" charset="0"/>
              </a:rPr>
              <a:t>menţionat în CC:</a:t>
            </a:r>
          </a:p>
          <a:p>
            <a:pPr marL="0" indent="0">
              <a:buClrTx/>
              <a:buSzPct val="100000"/>
              <a:buNone/>
            </a:pPr>
            <a:endParaRPr lang="ro-RO" sz="2000" u="sng" dirty="0">
              <a:solidFill>
                <a:srgbClr val="7030A0"/>
              </a:solidFill>
              <a:latin typeface="Calibri" panose="020F0502020204030204" pitchFamily="34" charset="0"/>
              <a:cs typeface="Calibri" panose="020F0502020204030204" pitchFamily="34" charset="0"/>
            </a:endParaRPr>
          </a:p>
          <a:p>
            <a:pPr marL="0" indent="0">
              <a:buClrTx/>
              <a:buSzPct val="100000"/>
              <a:buNone/>
            </a:pPr>
            <a:r>
              <a:rPr lang="ro-RO" sz="2000" u="sng" dirty="0" err="1">
                <a:solidFill>
                  <a:srgbClr val="7030A0"/>
                </a:solidFill>
                <a:latin typeface="Calibri" panose="020F0502020204030204" pitchFamily="34" charset="0"/>
                <a:cs typeface="Calibri" panose="020F0502020204030204" pitchFamily="34" charset="0"/>
                <a:hlinkClick r:id="rId4"/>
              </a:rPr>
              <a:t>alexandra.cucu</a:t>
            </a:r>
            <a:r>
              <a:rPr lang="ro-RO" sz="2000" u="sng" dirty="0">
                <a:solidFill>
                  <a:srgbClr val="7030A0"/>
                </a:solidFill>
                <a:latin typeface="Calibri" panose="020F0502020204030204" pitchFamily="34" charset="0"/>
                <a:cs typeface="Calibri" panose="020F0502020204030204" pitchFamily="34" charset="0"/>
                <a:hlinkClick r:id="rId4"/>
              </a:rPr>
              <a:t>@</a:t>
            </a:r>
            <a:r>
              <a:rPr lang="ro-RO" sz="2000" u="sng" dirty="0" err="1">
                <a:solidFill>
                  <a:srgbClr val="7030A0"/>
                </a:solidFill>
                <a:latin typeface="Calibri" panose="020F0502020204030204" pitchFamily="34" charset="0"/>
                <a:cs typeface="Calibri" panose="020F0502020204030204" pitchFamily="34" charset="0"/>
                <a:hlinkClick r:id="rId4"/>
              </a:rPr>
              <a:t>insp.gov.ro</a:t>
            </a:r>
            <a:endParaRPr lang="ro-RO" sz="2000" u="sng" dirty="0">
              <a:solidFill>
                <a:srgbClr val="7030A0"/>
              </a:solidFill>
              <a:latin typeface="Calibri" panose="020F0502020204030204" pitchFamily="34" charset="0"/>
              <a:cs typeface="Calibri" panose="020F0502020204030204" pitchFamily="34" charset="0"/>
            </a:endParaRPr>
          </a:p>
          <a:p>
            <a:pPr marL="0" indent="0">
              <a:buClrTx/>
              <a:buSzPct val="100000"/>
              <a:buNone/>
            </a:pPr>
            <a:r>
              <a:rPr lang="ro-RO" sz="2000" u="sng" dirty="0" err="1">
                <a:solidFill>
                  <a:srgbClr val="0070C0"/>
                </a:solidFill>
                <a:latin typeface="Calibri" panose="020F0502020204030204" pitchFamily="34" charset="0"/>
                <a:cs typeface="Calibri" panose="020F0502020204030204" pitchFamily="34" charset="0"/>
              </a:rPr>
              <a:t>claudia.dima</a:t>
            </a:r>
            <a:r>
              <a:rPr lang="ro-RO" sz="2000" u="sng" dirty="0">
                <a:solidFill>
                  <a:srgbClr val="0070C0"/>
                </a:solidFill>
                <a:latin typeface="Calibri" panose="020F0502020204030204" pitchFamily="34" charset="0"/>
                <a:cs typeface="Calibri" panose="020F0502020204030204" pitchFamily="34" charset="0"/>
              </a:rPr>
              <a:t>@</a:t>
            </a:r>
            <a:r>
              <a:rPr lang="ro-RO" sz="2000" u="sng" dirty="0" err="1">
                <a:solidFill>
                  <a:srgbClr val="0070C0"/>
                </a:solidFill>
                <a:latin typeface="Calibri" panose="020F0502020204030204" pitchFamily="34" charset="0"/>
                <a:cs typeface="Calibri" panose="020F0502020204030204" pitchFamily="34" charset="0"/>
              </a:rPr>
              <a:t>insp.gov.ro</a:t>
            </a:r>
            <a:endParaRPr lang="ro-RO" sz="2000" u="sng" dirty="0">
              <a:solidFill>
                <a:srgbClr val="0070C0"/>
              </a:solidFill>
              <a:latin typeface="Calibri" panose="020F0502020204030204" pitchFamily="34" charset="0"/>
              <a:cs typeface="Calibri" panose="020F0502020204030204" pitchFamily="34" charset="0"/>
            </a:endParaRPr>
          </a:p>
          <a:p>
            <a:pPr marL="0" indent="0">
              <a:buClrTx/>
              <a:buSzPct val="100000"/>
              <a:buNone/>
            </a:pPr>
            <a:r>
              <a:rPr lang="en-US" sz="2000" u="sng" dirty="0" err="1">
                <a:solidFill>
                  <a:srgbClr val="0070C0"/>
                </a:solidFill>
                <a:latin typeface="Calibri" panose="020F0502020204030204" pitchFamily="34" charset="0"/>
                <a:cs typeface="Calibri" panose="020F0502020204030204" pitchFamily="34" charset="0"/>
                <a:hlinkClick r:id="rId5"/>
              </a:rPr>
              <a:t>carmen</a:t>
            </a:r>
            <a:r>
              <a:rPr lang="en-US" sz="2000" u="sng" dirty="0">
                <a:solidFill>
                  <a:srgbClr val="0070C0"/>
                </a:solidFill>
                <a:latin typeface="Calibri" panose="020F0502020204030204" pitchFamily="34" charset="0"/>
                <a:cs typeface="Calibri" panose="020F0502020204030204" pitchFamily="34" charset="0"/>
                <a:hlinkClick r:id="rId5"/>
              </a:rPr>
              <a:t>.</a:t>
            </a:r>
            <a:r>
              <a:rPr lang="ro-RO" sz="2000" u="sng" dirty="0">
                <a:solidFill>
                  <a:srgbClr val="0070C0"/>
                </a:solidFill>
                <a:latin typeface="Calibri" panose="020F0502020204030204" pitchFamily="34" charset="0"/>
                <a:cs typeface="Calibri" panose="020F0502020204030204" pitchFamily="34" charset="0"/>
                <a:hlinkClick r:id="rId5"/>
              </a:rPr>
              <a:t>domnariu@</a:t>
            </a:r>
            <a:r>
              <a:rPr lang="en-US" sz="2000" u="sng" dirty="0">
                <a:solidFill>
                  <a:srgbClr val="0070C0"/>
                </a:solidFill>
                <a:latin typeface="Calibri" panose="020F0502020204030204" pitchFamily="34" charset="0"/>
                <a:cs typeface="Calibri" panose="020F0502020204030204" pitchFamily="34" charset="0"/>
                <a:hlinkClick r:id="rId5"/>
              </a:rPr>
              <a:t>insp.gov.ro</a:t>
            </a:r>
            <a:endParaRPr lang="ro-RO" sz="2000" u="sng" dirty="0">
              <a:solidFill>
                <a:srgbClr val="0070C0"/>
              </a:solidFill>
              <a:latin typeface="Calibri" panose="020F0502020204030204" pitchFamily="34" charset="0"/>
              <a:cs typeface="Calibri" panose="020F0502020204030204" pitchFamily="34" charset="0"/>
            </a:endParaRPr>
          </a:p>
          <a:p>
            <a:pPr marL="0" indent="0">
              <a:buClrTx/>
              <a:buSzPct val="100000"/>
              <a:buNone/>
            </a:pPr>
            <a:r>
              <a:rPr lang="en-US" sz="2000" u="sng" dirty="0">
                <a:solidFill>
                  <a:srgbClr val="0070C0"/>
                </a:solidFill>
                <a:latin typeface="Calibri" panose="020F0502020204030204" pitchFamily="34" charset="0"/>
                <a:cs typeface="Calibri" panose="020F0502020204030204" pitchFamily="34" charset="0"/>
                <a:hlinkClick r:id="rId6"/>
              </a:rPr>
              <a:t>i</a:t>
            </a:r>
            <a:r>
              <a:rPr lang="ro-RO" sz="2000" u="sng" dirty="0" err="1">
                <a:solidFill>
                  <a:srgbClr val="0070C0"/>
                </a:solidFill>
                <a:latin typeface="Calibri" panose="020F0502020204030204" pitchFamily="34" charset="0"/>
                <a:cs typeface="Calibri" panose="020F0502020204030204" pitchFamily="34" charset="0"/>
                <a:hlinkClick r:id="rId6"/>
              </a:rPr>
              <a:t>oana</a:t>
            </a:r>
            <a:r>
              <a:rPr lang="en-US" sz="2000" u="sng" dirty="0">
                <a:solidFill>
                  <a:srgbClr val="0070C0"/>
                </a:solidFill>
                <a:latin typeface="Calibri" panose="020F0502020204030204" pitchFamily="34" charset="0"/>
                <a:cs typeface="Calibri" panose="020F0502020204030204" pitchFamily="34" charset="0"/>
                <a:hlinkClick r:id="rId6"/>
              </a:rPr>
              <a:t>.</a:t>
            </a:r>
            <a:r>
              <a:rPr lang="en-US" sz="2000" u="sng" dirty="0" err="1">
                <a:solidFill>
                  <a:srgbClr val="0070C0"/>
                </a:solidFill>
                <a:latin typeface="Calibri" panose="020F0502020204030204" pitchFamily="34" charset="0"/>
                <a:cs typeface="Calibri" panose="020F0502020204030204" pitchFamily="34" charset="0"/>
                <a:hlinkClick r:id="rId6"/>
              </a:rPr>
              <a:t>filip</a:t>
            </a:r>
            <a:r>
              <a:rPr lang="ro-RO" sz="2000" u="sng" dirty="0">
                <a:solidFill>
                  <a:srgbClr val="0070C0"/>
                </a:solidFill>
                <a:latin typeface="Calibri" panose="020F0502020204030204" pitchFamily="34" charset="0"/>
                <a:cs typeface="Calibri" panose="020F0502020204030204" pitchFamily="34" charset="0"/>
                <a:hlinkClick r:id="rId6"/>
              </a:rPr>
              <a:t>@</a:t>
            </a:r>
            <a:r>
              <a:rPr lang="en-US" sz="2000" u="sng" dirty="0">
                <a:solidFill>
                  <a:srgbClr val="0070C0"/>
                </a:solidFill>
                <a:latin typeface="Calibri" panose="020F0502020204030204" pitchFamily="34" charset="0"/>
                <a:cs typeface="Calibri" panose="020F0502020204030204" pitchFamily="34" charset="0"/>
                <a:hlinkClick r:id="rId6"/>
              </a:rPr>
              <a:t>insp.gov.ro</a:t>
            </a:r>
            <a:endParaRPr lang="ro-RO" sz="2000" u="sng" dirty="0">
              <a:solidFill>
                <a:srgbClr val="0070C0"/>
              </a:solidFill>
              <a:latin typeface="Calibri" panose="020F0502020204030204" pitchFamily="34" charset="0"/>
              <a:cs typeface="Calibri" panose="020F0502020204030204" pitchFamily="34" charset="0"/>
            </a:endParaRPr>
          </a:p>
          <a:p>
            <a:pPr>
              <a:buFont typeface="Wingdings 2" pitchFamily="18" charset="2"/>
              <a:buNone/>
            </a:pPr>
            <a:endParaRPr lang="en-US" sz="2000" dirty="0"/>
          </a:p>
        </p:txBody>
      </p:sp>
      <p:sp>
        <p:nvSpPr>
          <p:cNvPr id="20482" name="Rectangle 2"/>
          <p:cNvSpPr>
            <a:spLocks noGrp="1"/>
          </p:cNvSpPr>
          <p:nvPr>
            <p:ph type="title"/>
          </p:nvPr>
        </p:nvSpPr>
        <p:spPr bwMode="auto">
          <a:noFill/>
        </p:spPr>
        <p:txBody>
          <a:bodyPr wrap="square" numCol="1" compatLnSpc="1">
            <a:prstTxWarp prst="textNoShape">
              <a:avLst/>
            </a:prstTxWarp>
            <a:normAutofit/>
          </a:bodyPr>
          <a:lstStyle/>
          <a:p>
            <a:pPr algn="ctr"/>
            <a:r>
              <a:rPr lang="en-GB" sz="2400" b="1" cap="none" dirty="0">
                <a:ln>
                  <a:noFill/>
                </a:ln>
                <a:solidFill>
                  <a:schemeClr val="tx2"/>
                </a:solidFill>
                <a:latin typeface="Calibri" panose="020F0502020204030204" pitchFamily="34" charset="0"/>
                <a:cs typeface="Calibri" panose="020F0502020204030204" pitchFamily="34" charset="0"/>
              </a:rPr>
              <a:t>DATE PENTRU INFORMA</a:t>
            </a:r>
            <a:r>
              <a:rPr lang="ro-RO" sz="2400" b="1" cap="none" dirty="0">
                <a:ln>
                  <a:noFill/>
                </a:ln>
                <a:solidFill>
                  <a:schemeClr val="tx2"/>
                </a:solidFill>
                <a:latin typeface="Calibri" panose="020F0502020204030204" pitchFamily="34" charset="0"/>
                <a:cs typeface="Calibri" panose="020F0502020204030204" pitchFamily="34" charset="0"/>
              </a:rPr>
              <a:t>Ţ</a:t>
            </a:r>
            <a:r>
              <a:rPr lang="en-GB" sz="2400" b="1" cap="none" dirty="0">
                <a:ln>
                  <a:noFill/>
                </a:ln>
                <a:solidFill>
                  <a:schemeClr val="tx2"/>
                </a:solidFill>
                <a:latin typeface="Calibri" panose="020F0502020204030204" pitchFamily="34" charset="0"/>
                <a:cs typeface="Calibri" panose="020F0502020204030204" pitchFamily="34" charset="0"/>
              </a:rPr>
              <a:t>II</a:t>
            </a:r>
            <a:r>
              <a:rPr lang="ro-RO" sz="2400" b="1" cap="none" dirty="0">
                <a:ln>
                  <a:noFill/>
                </a:ln>
                <a:solidFill>
                  <a:schemeClr val="tx2"/>
                </a:solidFill>
                <a:latin typeface="Calibri" panose="020F0502020204030204" pitchFamily="34" charset="0"/>
                <a:cs typeface="Calibri" panose="020F0502020204030204" pitchFamily="34" charset="0"/>
              </a:rPr>
              <a:t> ŞI CONTACT</a:t>
            </a:r>
            <a:endParaRPr lang="en-US" sz="2400" b="1" cap="none" dirty="0">
              <a:ln>
                <a:noFill/>
              </a:ln>
              <a:solidFill>
                <a:schemeClr val="tx2"/>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29344" y="260648"/>
            <a:ext cx="8686800" cy="1054224"/>
          </a:xfrm>
        </p:spPr>
        <p:txBody>
          <a:bodyPr>
            <a:normAutofit fontScale="90000"/>
          </a:bodyPr>
          <a:lstStyle/>
          <a:p>
            <a:pPr algn="ctr">
              <a:spcAft>
                <a:spcPts val="0"/>
              </a:spcAft>
            </a:pPr>
            <a:br>
              <a:rPr lang="en-US" sz="2000" b="1" dirty="0">
                <a:solidFill>
                  <a:srgbClr val="000000"/>
                </a:solidFill>
                <a:effectLst/>
                <a:latin typeface="Times New Roman"/>
                <a:ea typeface="Times New Roman"/>
              </a:rPr>
            </a:br>
            <a:br>
              <a:rPr lang="en-US" sz="2000" b="1" dirty="0">
                <a:solidFill>
                  <a:srgbClr val="000000"/>
                </a:solidFill>
                <a:effectLst/>
                <a:latin typeface="Times New Roman"/>
                <a:ea typeface="Times New Roman"/>
              </a:rPr>
            </a:br>
            <a:br>
              <a:rPr lang="en-US" sz="2000" b="1" dirty="0">
                <a:solidFill>
                  <a:srgbClr val="000000"/>
                </a:solidFill>
                <a:effectLst/>
                <a:latin typeface="Times New Roman"/>
                <a:ea typeface="Times New Roman"/>
              </a:rPr>
            </a:br>
            <a:br>
              <a:rPr lang="en-US" sz="2000" b="1" dirty="0">
                <a:solidFill>
                  <a:srgbClr val="000000"/>
                </a:solidFill>
                <a:effectLst/>
                <a:latin typeface="Times New Roman"/>
                <a:ea typeface="Times New Roman"/>
              </a:rPr>
            </a:br>
            <a:br>
              <a:rPr lang="ro-RO" sz="2000" b="1" dirty="0">
                <a:solidFill>
                  <a:srgbClr val="000000"/>
                </a:solidFill>
                <a:effectLst/>
                <a:latin typeface="Times New Roman"/>
                <a:ea typeface="Times New Roman"/>
              </a:rPr>
            </a:br>
            <a:br>
              <a:rPr lang="ro-RO" sz="2000" dirty="0">
                <a:solidFill>
                  <a:srgbClr val="000000"/>
                </a:solidFill>
                <a:effectLst/>
                <a:latin typeface="Times New Roman"/>
                <a:ea typeface="Times New Roman"/>
              </a:rPr>
            </a:br>
            <a:br>
              <a:rPr lang="ro-RO" sz="2000" dirty="0">
                <a:solidFill>
                  <a:srgbClr val="000000"/>
                </a:solidFill>
                <a:effectLst/>
                <a:latin typeface="Times New Roman"/>
                <a:ea typeface="Times New Roman"/>
              </a:rPr>
            </a:br>
            <a:r>
              <a:rPr lang="ro-RO" sz="2000" dirty="0">
                <a:solidFill>
                  <a:srgbClr val="000000"/>
                </a:solidFill>
                <a:effectLst/>
                <a:latin typeface="Times New Roman"/>
                <a:ea typeface="Times New Roman"/>
              </a:rPr>
              <a:t>Incidența</a:t>
            </a:r>
            <a:r>
              <a:rPr lang="ro-RO" sz="2000" b="1" dirty="0">
                <a:solidFill>
                  <a:srgbClr val="000000"/>
                </a:solidFill>
                <a:effectLst/>
                <a:latin typeface="Times New Roman"/>
                <a:ea typeface="Times New Roman"/>
              </a:rPr>
              <a:t> ( la %</a:t>
            </a:r>
            <a:r>
              <a:rPr lang="ro-RO" sz="1600" b="1" dirty="0">
                <a:solidFill>
                  <a:srgbClr val="000000"/>
                </a:solidFill>
                <a:effectLst/>
                <a:latin typeface="Times New Roman"/>
                <a:ea typeface="Times New Roman"/>
              </a:rPr>
              <a:t>000</a:t>
            </a:r>
            <a:r>
              <a:rPr lang="ro-RO" sz="2000" b="1" dirty="0">
                <a:solidFill>
                  <a:srgbClr val="000000"/>
                </a:solidFill>
                <a:effectLst/>
                <a:latin typeface="Times New Roman"/>
                <a:ea typeface="Times New Roman"/>
              </a:rPr>
              <a:t> de loc.)  tulburărilor mintale, în România, </a:t>
            </a:r>
            <a:br>
              <a:rPr lang="ro-RO" sz="2000" b="1" dirty="0">
                <a:solidFill>
                  <a:srgbClr val="000000"/>
                </a:solidFill>
                <a:effectLst/>
                <a:latin typeface="Times New Roman"/>
                <a:ea typeface="Times New Roman"/>
              </a:rPr>
            </a:br>
            <a:r>
              <a:rPr lang="ro-RO" sz="2000" b="1" dirty="0">
                <a:solidFill>
                  <a:srgbClr val="000000"/>
                </a:solidFill>
                <a:effectLst/>
                <a:latin typeface="Times New Roman"/>
                <a:ea typeface="Times New Roman"/>
              </a:rPr>
              <a:t>în perioada 2011-2020</a:t>
            </a:r>
            <a:br>
              <a:rPr lang="ro-RO" sz="2000" b="1" dirty="0">
                <a:solidFill>
                  <a:srgbClr val="000000"/>
                </a:solidFill>
                <a:effectLst/>
                <a:latin typeface="Times New Roman"/>
                <a:ea typeface="Times New Roman"/>
              </a:rPr>
            </a:br>
            <a:r>
              <a:rPr lang="ro-RO" sz="1800" b="0" dirty="0">
                <a:solidFill>
                  <a:schemeClr val="tx1"/>
                </a:solidFill>
                <a:effectLst/>
                <a:latin typeface="Times New Roman"/>
                <a:ea typeface="Times New Roman"/>
              </a:rPr>
              <a:t>Sursa: Anuar de statistică sanitară 2020</a:t>
            </a:r>
            <a:br>
              <a:rPr lang="ro-RO" sz="5400" b="0" dirty="0">
                <a:solidFill>
                  <a:schemeClr val="tx1"/>
                </a:solidFill>
                <a:effectLst/>
                <a:latin typeface="Times New Roman"/>
                <a:ea typeface="Times New Roman"/>
              </a:rPr>
            </a:br>
            <a:br>
              <a:rPr lang="ro-RO" sz="4000" dirty="0">
                <a:solidFill>
                  <a:schemeClr val="tx1"/>
                </a:solidFill>
                <a:effectLst/>
                <a:latin typeface="Times New Roman"/>
                <a:ea typeface="Times New Roman"/>
              </a:rPr>
            </a:br>
            <a:r>
              <a:rPr lang="ro-RO" sz="4400" b="1" dirty="0">
                <a:effectLst/>
                <a:latin typeface="Times New Roman"/>
                <a:ea typeface="Times New Roman"/>
              </a:rPr>
              <a:t> </a:t>
            </a:r>
            <a:br>
              <a:rPr lang="ro-RO" sz="4000" dirty="0">
                <a:effectLst/>
                <a:latin typeface="Times New Roman"/>
                <a:ea typeface="Times New Roman"/>
              </a:rPr>
            </a:br>
            <a:endParaRPr lang="ro-RO" dirty="0"/>
          </a:p>
        </p:txBody>
      </p:sp>
      <p:graphicFrame>
        <p:nvGraphicFramePr>
          <p:cNvPr id="5" name="Substituent conținut 4"/>
          <p:cNvGraphicFramePr>
            <a:graphicFrameLocks noGrp="1"/>
          </p:cNvGraphicFramePr>
          <p:nvPr>
            <p:ph idx="1"/>
            <p:extLst>
              <p:ext uri="{D42A27DB-BD31-4B8C-83A1-F6EECF244321}">
                <p14:modId xmlns:p14="http://schemas.microsoft.com/office/powerpoint/2010/main" val="2077461923"/>
              </p:ext>
            </p:extLst>
          </p:nvPr>
        </p:nvGraphicFramePr>
        <p:xfrm>
          <a:off x="1691680" y="1481138"/>
          <a:ext cx="6336704"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786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908720"/>
            <a:ext cx="8686800" cy="1080120"/>
          </a:xfrm>
        </p:spPr>
        <p:txBody>
          <a:bodyPr>
            <a:noAutofit/>
          </a:bodyPr>
          <a:lstStyle/>
          <a:p>
            <a:pPr algn="ctr">
              <a:spcAft>
                <a:spcPts val="0"/>
              </a:spcAft>
            </a:pPr>
            <a:br>
              <a:rPr lang="en-US" sz="1800" b="1" dirty="0">
                <a:effectLst/>
                <a:latin typeface="Times New Roman"/>
                <a:ea typeface="Times New Roman"/>
              </a:rPr>
            </a:br>
            <a:r>
              <a:rPr lang="ro-RO" sz="1800" b="1" dirty="0">
                <a:effectLst/>
                <a:latin typeface="Times New Roman"/>
                <a:ea typeface="Times New Roman"/>
              </a:rPr>
              <a:t>Numărul externărilor din spital cu diagnosticul tulburări mintale</a:t>
            </a:r>
            <a:r>
              <a:rPr lang="en-US" sz="1800" b="1" dirty="0">
                <a:solidFill>
                  <a:schemeClr val="tx1"/>
                </a:solidFill>
                <a:effectLst/>
                <a:latin typeface="Times New Roman"/>
                <a:ea typeface="Times New Roman"/>
              </a:rPr>
              <a:t>, </a:t>
            </a:r>
            <a:r>
              <a:rPr lang="en-US" sz="1800" b="1" dirty="0" err="1">
                <a:solidFill>
                  <a:schemeClr val="tx1"/>
                </a:solidFill>
                <a:effectLst/>
                <a:latin typeface="Times New Roman"/>
                <a:ea typeface="Times New Roman"/>
              </a:rPr>
              <a:t>în</a:t>
            </a:r>
            <a:r>
              <a:rPr lang="en-US" sz="1800" b="1" dirty="0">
                <a:solidFill>
                  <a:schemeClr val="tx1"/>
                </a:solidFill>
                <a:effectLst/>
                <a:latin typeface="Times New Roman"/>
                <a:ea typeface="Times New Roman"/>
              </a:rPr>
              <a:t> </a:t>
            </a:r>
            <a:r>
              <a:rPr lang="en-US" sz="1800" b="1" dirty="0" err="1">
                <a:solidFill>
                  <a:schemeClr val="tx1"/>
                </a:solidFill>
                <a:effectLst/>
                <a:latin typeface="Times New Roman"/>
                <a:ea typeface="Times New Roman"/>
              </a:rPr>
              <a:t>România</a:t>
            </a:r>
            <a:r>
              <a:rPr lang="en-US" sz="1800" b="1" dirty="0">
                <a:solidFill>
                  <a:schemeClr val="tx1"/>
                </a:solidFill>
                <a:effectLst/>
                <a:latin typeface="Times New Roman"/>
                <a:ea typeface="Times New Roman"/>
              </a:rPr>
              <a:t>,</a:t>
            </a:r>
            <a:br>
              <a:rPr lang="ro-RO" sz="1800" b="1" dirty="0">
                <a:solidFill>
                  <a:schemeClr val="tx1"/>
                </a:solidFill>
                <a:effectLst/>
                <a:latin typeface="Times New Roman"/>
                <a:ea typeface="Times New Roman"/>
              </a:rPr>
            </a:br>
            <a:r>
              <a:rPr lang="en-US" sz="1800" b="1" dirty="0">
                <a:solidFill>
                  <a:schemeClr val="tx1"/>
                </a:solidFill>
                <a:effectLst/>
                <a:latin typeface="Times New Roman"/>
                <a:ea typeface="Times New Roman"/>
              </a:rPr>
              <a:t> </a:t>
            </a:r>
            <a:r>
              <a:rPr lang="en-US" sz="1800" b="1" dirty="0" err="1">
                <a:solidFill>
                  <a:schemeClr val="tx1"/>
                </a:solidFill>
                <a:effectLst/>
                <a:latin typeface="Times New Roman"/>
                <a:ea typeface="Times New Roman"/>
              </a:rPr>
              <a:t>în</a:t>
            </a:r>
            <a:r>
              <a:rPr lang="en-US" sz="1800" b="1" dirty="0">
                <a:solidFill>
                  <a:schemeClr val="tx1"/>
                </a:solidFill>
                <a:effectLst/>
                <a:latin typeface="Times New Roman"/>
                <a:ea typeface="Times New Roman"/>
              </a:rPr>
              <a:t> </a:t>
            </a:r>
            <a:r>
              <a:rPr lang="en-US" sz="1800" b="1" dirty="0" err="1">
                <a:solidFill>
                  <a:schemeClr val="tx1"/>
                </a:solidFill>
                <a:effectLst/>
                <a:latin typeface="Times New Roman"/>
                <a:ea typeface="Times New Roman"/>
              </a:rPr>
              <a:t>perioada</a:t>
            </a:r>
            <a:r>
              <a:rPr lang="en-US" sz="1800" b="1" dirty="0">
                <a:solidFill>
                  <a:schemeClr val="tx1"/>
                </a:solidFill>
                <a:effectLst/>
                <a:latin typeface="Times New Roman"/>
                <a:ea typeface="Times New Roman"/>
              </a:rPr>
              <a:t> 201</a:t>
            </a:r>
            <a:r>
              <a:rPr lang="ro-RO" sz="1800" b="1" dirty="0">
                <a:solidFill>
                  <a:schemeClr val="tx1"/>
                </a:solidFill>
                <a:effectLst/>
                <a:latin typeface="Times New Roman"/>
                <a:ea typeface="Times New Roman"/>
              </a:rPr>
              <a:t>1</a:t>
            </a:r>
            <a:r>
              <a:rPr lang="en-US" sz="1800" b="1" dirty="0">
                <a:solidFill>
                  <a:schemeClr val="tx1"/>
                </a:solidFill>
                <a:effectLst/>
                <a:latin typeface="Times New Roman"/>
                <a:ea typeface="Times New Roman"/>
              </a:rPr>
              <a:t>-20</a:t>
            </a:r>
            <a:r>
              <a:rPr lang="ro-RO" sz="1800" b="1" dirty="0">
                <a:solidFill>
                  <a:schemeClr val="tx1"/>
                </a:solidFill>
                <a:effectLst/>
                <a:latin typeface="Times New Roman"/>
                <a:ea typeface="Times New Roman"/>
              </a:rPr>
              <a:t>20</a:t>
            </a:r>
            <a:br>
              <a:rPr lang="ro-RO" sz="1800" dirty="0">
                <a:solidFill>
                  <a:schemeClr val="tx1"/>
                </a:solidFill>
                <a:effectLst/>
                <a:latin typeface="Times New Roman"/>
                <a:ea typeface="Times New Roman"/>
              </a:rPr>
            </a:br>
            <a:endParaRPr lang="ro-RO" sz="1800" dirty="0">
              <a:solidFill>
                <a:schemeClr val="tx1"/>
              </a:solidFill>
            </a:endParaRPr>
          </a:p>
        </p:txBody>
      </p:sp>
      <p:sp>
        <p:nvSpPr>
          <p:cNvPr id="6" name="Dreptunghi 5"/>
          <p:cNvSpPr/>
          <p:nvPr/>
        </p:nvSpPr>
        <p:spPr>
          <a:xfrm>
            <a:off x="3059832" y="4398496"/>
            <a:ext cx="4608512" cy="1969770"/>
          </a:xfrm>
          <a:prstGeom prst="rect">
            <a:avLst/>
          </a:prstGeom>
        </p:spPr>
        <p:txBody>
          <a:bodyPr wrap="square">
            <a:spAutoFit/>
          </a:bodyPr>
          <a:lstStyle/>
          <a:p>
            <a:pPr indent="457200" algn="ctr">
              <a:spcAft>
                <a:spcPts val="0"/>
              </a:spcAft>
            </a:pPr>
            <a:endParaRPr lang="en-US" dirty="0">
              <a:latin typeface="Times New Roman"/>
              <a:ea typeface="Times New Roman"/>
            </a:endParaRPr>
          </a:p>
          <a:p>
            <a:pPr indent="457200" algn="ctr">
              <a:spcAft>
                <a:spcPts val="0"/>
              </a:spcAft>
            </a:pPr>
            <a:endParaRPr lang="en-US" dirty="0">
              <a:latin typeface="Times New Roman"/>
              <a:ea typeface="Times New Roman"/>
            </a:endParaRPr>
          </a:p>
          <a:p>
            <a:pPr indent="457200" algn="ctr">
              <a:spcAft>
                <a:spcPts val="0"/>
              </a:spcAft>
            </a:pPr>
            <a:endParaRPr lang="en-US" dirty="0">
              <a:latin typeface="Times New Roman"/>
              <a:ea typeface="Times New Roman"/>
            </a:endParaRPr>
          </a:p>
          <a:p>
            <a:pPr indent="457200" algn="ctr">
              <a:spcAft>
                <a:spcPts val="0"/>
              </a:spcAft>
            </a:pPr>
            <a:endParaRPr lang="en-US" dirty="0">
              <a:latin typeface="Times New Roman"/>
              <a:ea typeface="Times New Roman"/>
            </a:endParaRPr>
          </a:p>
          <a:p>
            <a:pPr indent="457200" algn="ctr">
              <a:spcAft>
                <a:spcPts val="0"/>
              </a:spcAft>
            </a:pPr>
            <a:endParaRPr lang="ro-RO" sz="1600" dirty="0">
              <a:latin typeface="Times New Roman"/>
              <a:ea typeface="Times New Roman"/>
            </a:endParaRPr>
          </a:p>
          <a:p>
            <a:pPr indent="457200" algn="ctr">
              <a:spcAft>
                <a:spcPts val="0"/>
              </a:spcAft>
            </a:pPr>
            <a:r>
              <a:rPr lang="ro-RO" sz="1600" dirty="0">
                <a:latin typeface="Times New Roman"/>
                <a:ea typeface="Times New Roman"/>
              </a:rPr>
              <a:t>Sursa: </a:t>
            </a:r>
            <a:r>
              <a:rPr lang="vi-VN" sz="1600" dirty="0">
                <a:latin typeface="Times New Roman"/>
                <a:ea typeface="Times New Roman"/>
              </a:rPr>
              <a:t>Anuar de statistică sanitară 2020</a:t>
            </a:r>
            <a:br>
              <a:rPr lang="vi-VN" sz="1600" dirty="0">
                <a:latin typeface="Times New Roman"/>
                <a:ea typeface="Times New Roman"/>
              </a:rPr>
            </a:br>
            <a:r>
              <a:rPr lang="ro-RO" sz="1600" dirty="0">
                <a:latin typeface="Times New Roman"/>
                <a:ea typeface="Times New Roman"/>
              </a:rPr>
              <a:t> </a:t>
            </a:r>
            <a:r>
              <a:rPr lang="ro-RO" dirty="0">
                <a:latin typeface="Times New Roman"/>
                <a:ea typeface="Times New Roman"/>
              </a:rPr>
              <a:t> </a:t>
            </a:r>
            <a:endParaRPr lang="ro-RO" sz="2800" dirty="0">
              <a:effectLst/>
              <a:latin typeface="Times New Roman"/>
              <a:ea typeface="Times New Roman"/>
            </a:endParaRPr>
          </a:p>
        </p:txBody>
      </p:sp>
      <p:graphicFrame>
        <p:nvGraphicFramePr>
          <p:cNvPr id="7" name="Substituent conținut 6"/>
          <p:cNvGraphicFramePr>
            <a:graphicFrameLocks noGrp="1"/>
          </p:cNvGraphicFramePr>
          <p:nvPr>
            <p:ph idx="1"/>
            <p:extLst>
              <p:ext uri="{D42A27DB-BD31-4B8C-83A1-F6EECF244321}">
                <p14:modId xmlns:p14="http://schemas.microsoft.com/office/powerpoint/2010/main" val="696681964"/>
              </p:ext>
            </p:extLst>
          </p:nvPr>
        </p:nvGraphicFramePr>
        <p:xfrm>
          <a:off x="683568" y="1988840"/>
          <a:ext cx="7632848"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936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04800" y="457200"/>
            <a:ext cx="8686800" cy="667544"/>
          </a:xfrm>
        </p:spPr>
        <p:txBody>
          <a:bodyPr>
            <a:normAutofit fontScale="90000"/>
          </a:bodyPr>
          <a:lstStyle/>
          <a:p>
            <a:pPr algn="ctr">
              <a:spcAft>
                <a:spcPts val="0"/>
              </a:spcAft>
            </a:pPr>
            <a:br>
              <a:rPr lang="en-US" sz="2000" b="1" dirty="0">
                <a:effectLst/>
                <a:latin typeface="Times New Roman"/>
                <a:ea typeface="Times New Roman"/>
              </a:rPr>
            </a:br>
            <a:br>
              <a:rPr lang="en-US" sz="2000" b="1" dirty="0">
                <a:effectLst/>
                <a:latin typeface="Times New Roman"/>
                <a:ea typeface="Times New Roman"/>
              </a:rPr>
            </a:br>
            <a:br>
              <a:rPr lang="en-US" sz="2000" b="1" dirty="0">
                <a:effectLst/>
                <a:latin typeface="Times New Roman"/>
                <a:ea typeface="Times New Roman"/>
              </a:rPr>
            </a:br>
            <a:br>
              <a:rPr lang="en-US" sz="2000" b="1" dirty="0">
                <a:effectLst/>
                <a:latin typeface="Times New Roman"/>
                <a:ea typeface="Times New Roman"/>
              </a:rPr>
            </a:br>
            <a:r>
              <a:rPr lang="vi-VN" sz="2000" dirty="0">
                <a:effectLst/>
                <a:latin typeface="Times New Roman"/>
                <a:ea typeface="Times New Roman"/>
              </a:rPr>
              <a:t>Numărul externărilor din spital cu diagnosticul tulburări mintale, la 1000 locuitori, </a:t>
            </a:r>
            <a:br>
              <a:rPr lang="vi-VN" sz="2000" dirty="0">
                <a:effectLst/>
                <a:latin typeface="Times New Roman"/>
                <a:ea typeface="Times New Roman"/>
              </a:rPr>
            </a:br>
            <a:r>
              <a:rPr lang="vi-VN" sz="2000" dirty="0">
                <a:effectLst/>
                <a:latin typeface="Times New Roman"/>
                <a:ea typeface="Times New Roman"/>
              </a:rPr>
              <a:t>în România, în perioada 2011-2020</a:t>
            </a:r>
            <a:br>
              <a:rPr lang="vi-VN" sz="2000" dirty="0">
                <a:effectLst/>
                <a:latin typeface="Times New Roman"/>
                <a:ea typeface="Times New Roman"/>
              </a:rPr>
            </a:br>
            <a:r>
              <a:rPr lang="vi-VN" sz="2000" b="0" dirty="0">
                <a:effectLst/>
                <a:latin typeface="Times New Roman"/>
                <a:ea typeface="Times New Roman"/>
              </a:rPr>
              <a:t>Sursa: Anuar de statistică sanitară 2020</a:t>
            </a:r>
            <a:br>
              <a:rPr lang="vi-VN" sz="2000" b="0" dirty="0">
                <a:effectLst/>
                <a:latin typeface="Times New Roman"/>
                <a:ea typeface="Times New Roman"/>
              </a:rPr>
            </a:br>
            <a:br>
              <a:rPr lang="vi-VN" sz="2000" dirty="0">
                <a:effectLst/>
                <a:latin typeface="Times New Roman"/>
                <a:ea typeface="Times New Roman"/>
              </a:rPr>
            </a:br>
            <a:br>
              <a:rPr lang="ro-RO" sz="1800" dirty="0">
                <a:effectLst/>
                <a:latin typeface="Times New Roman"/>
                <a:ea typeface="Times New Roman"/>
              </a:rPr>
            </a:br>
            <a:br>
              <a:rPr lang="en-US" sz="4000" dirty="0">
                <a:effectLst/>
                <a:latin typeface="Times New Roman"/>
                <a:ea typeface="Times New Roman"/>
              </a:rPr>
            </a:br>
            <a:r>
              <a:rPr lang="ro-RO" baseline="30000" dirty="0">
                <a:effectLst/>
                <a:latin typeface="Times New Roman"/>
                <a:ea typeface="Times New Roman"/>
              </a:rPr>
              <a:t> </a:t>
            </a:r>
            <a:endParaRPr lang="ro-RO" sz="4000" dirty="0">
              <a:effectLst/>
              <a:latin typeface="Times New Roman"/>
              <a:ea typeface="Times New Roman"/>
            </a:endParaRPr>
          </a:p>
        </p:txBody>
      </p:sp>
      <p:graphicFrame>
        <p:nvGraphicFramePr>
          <p:cNvPr id="5" name="Substituent conținut 4"/>
          <p:cNvGraphicFramePr>
            <a:graphicFrameLocks noGrp="1"/>
          </p:cNvGraphicFramePr>
          <p:nvPr>
            <p:ph idx="1"/>
            <p:extLst>
              <p:ext uri="{D42A27DB-BD31-4B8C-83A1-F6EECF244321}">
                <p14:modId xmlns:p14="http://schemas.microsoft.com/office/powerpoint/2010/main" val="2814637"/>
              </p:ext>
            </p:extLst>
          </p:nvPr>
        </p:nvGraphicFramePr>
        <p:xfrm>
          <a:off x="1619672" y="1481138"/>
          <a:ext cx="6264696"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231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40967" y="476672"/>
            <a:ext cx="8686800" cy="838200"/>
          </a:xfrm>
        </p:spPr>
        <p:txBody>
          <a:bodyPr>
            <a:noAutofit/>
          </a:bodyPr>
          <a:lstStyle/>
          <a:p>
            <a:pPr algn="ctr">
              <a:spcAft>
                <a:spcPts val="0"/>
              </a:spcAft>
            </a:pPr>
            <a:r>
              <a:rPr lang="ro-RO" sz="2400" b="1" baseline="30000" dirty="0">
                <a:solidFill>
                  <a:schemeClr val="tx1"/>
                </a:solidFill>
                <a:effectLst/>
                <a:latin typeface="Times New Roman"/>
                <a:ea typeface="Times New Roman"/>
              </a:rPr>
              <a:t>Incidența depresiei (%), în România, pe genuri, în perioada 2010-2019</a:t>
            </a:r>
            <a:endParaRPr lang="ro-RO" sz="2400" dirty="0"/>
          </a:p>
        </p:txBody>
      </p:sp>
      <p:sp>
        <p:nvSpPr>
          <p:cNvPr id="5" name="Dreptunghi 4"/>
          <p:cNvSpPr/>
          <p:nvPr/>
        </p:nvSpPr>
        <p:spPr>
          <a:xfrm>
            <a:off x="3131840" y="4721662"/>
            <a:ext cx="4608512" cy="1036181"/>
          </a:xfrm>
          <a:prstGeom prst="rect">
            <a:avLst/>
          </a:prstGeom>
        </p:spPr>
        <p:txBody>
          <a:bodyPr wrap="square">
            <a:spAutoFit/>
          </a:bodyPr>
          <a:lstStyle/>
          <a:p>
            <a:pPr algn="ctr">
              <a:spcAft>
                <a:spcPts val="0"/>
              </a:spcAft>
            </a:pPr>
            <a:endParaRPr lang="en-US" baseline="30000" dirty="0">
              <a:latin typeface="Times New Roman"/>
              <a:ea typeface="Times New Roman"/>
            </a:endParaRPr>
          </a:p>
          <a:p>
            <a:pPr algn="ctr">
              <a:spcAft>
                <a:spcPts val="0"/>
              </a:spcAft>
            </a:pPr>
            <a:endParaRPr lang="en-US" baseline="30000" dirty="0">
              <a:latin typeface="Times New Roman"/>
              <a:ea typeface="Times New Roman"/>
            </a:endParaRPr>
          </a:p>
          <a:p>
            <a:pPr algn="ctr">
              <a:spcAft>
                <a:spcPts val="0"/>
              </a:spcAft>
            </a:pPr>
            <a:endParaRPr lang="en-US" sz="2000" baseline="30000" dirty="0">
              <a:latin typeface="Times New Roman"/>
              <a:ea typeface="Times New Roman"/>
            </a:endParaRPr>
          </a:p>
          <a:p>
            <a:pPr algn="ctr">
              <a:spcAft>
                <a:spcPts val="0"/>
              </a:spcAft>
            </a:pPr>
            <a:r>
              <a:rPr lang="ro-RO" sz="2400" baseline="30000" dirty="0">
                <a:latin typeface="Times New Roman"/>
                <a:ea typeface="Times New Roman"/>
              </a:rPr>
              <a:t>Sursa: https://vizhub.healthdata.org/gbd-compare/ </a:t>
            </a:r>
            <a:endParaRPr lang="ro-RO" sz="2400" dirty="0">
              <a:effectLst/>
              <a:latin typeface="Times New Roman"/>
              <a:ea typeface="Times New Roman"/>
            </a:endParaRPr>
          </a:p>
        </p:txBody>
      </p:sp>
      <p:pic>
        <p:nvPicPr>
          <p:cNvPr id="6" name="Substituent conținut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7272808" cy="3847078"/>
          </a:xfrm>
          <a:prstGeom prst="rect">
            <a:avLst/>
          </a:prstGeom>
          <a:noFill/>
        </p:spPr>
      </p:pic>
    </p:spTree>
    <p:extLst>
      <p:ext uri="{BB962C8B-B14F-4D97-AF65-F5344CB8AC3E}">
        <p14:creationId xmlns:p14="http://schemas.microsoft.com/office/powerpoint/2010/main" val="178843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79512" y="260648"/>
            <a:ext cx="8686800" cy="936104"/>
          </a:xfrm>
        </p:spPr>
        <p:txBody>
          <a:bodyPr>
            <a:noAutofit/>
          </a:bodyPr>
          <a:lstStyle/>
          <a:p>
            <a:pPr algn="ctr">
              <a:spcAft>
                <a:spcPts val="0"/>
              </a:spcAft>
            </a:pPr>
            <a:br>
              <a:rPr lang="en-US" sz="2400" b="1" baseline="30000" dirty="0">
                <a:effectLst/>
                <a:latin typeface="Times New Roman"/>
                <a:ea typeface="Times New Roman"/>
              </a:rPr>
            </a:br>
            <a:r>
              <a:rPr lang="en-US" sz="2400" baseline="30000" dirty="0" err="1">
                <a:effectLst/>
                <a:latin typeface="Times New Roman"/>
                <a:ea typeface="Times New Roman"/>
              </a:rPr>
              <a:t>Prevalența</a:t>
            </a:r>
            <a:r>
              <a:rPr lang="en-US" sz="2400" baseline="30000" dirty="0">
                <a:effectLst/>
                <a:latin typeface="Times New Roman"/>
                <a:ea typeface="Times New Roman"/>
              </a:rPr>
              <a:t> </a:t>
            </a:r>
            <a:r>
              <a:rPr lang="en-US" sz="2400" baseline="30000" dirty="0" err="1">
                <a:effectLst/>
                <a:latin typeface="Times New Roman"/>
                <a:ea typeface="Times New Roman"/>
              </a:rPr>
              <a:t>depresiei</a:t>
            </a:r>
            <a:r>
              <a:rPr lang="en-US" sz="2400" baseline="30000" dirty="0">
                <a:effectLst/>
                <a:latin typeface="Times New Roman"/>
                <a:ea typeface="Times New Roman"/>
              </a:rPr>
              <a:t> (%) </a:t>
            </a:r>
            <a:r>
              <a:rPr lang="en-US" sz="2400" baseline="30000" dirty="0" err="1">
                <a:effectLst/>
                <a:latin typeface="Times New Roman"/>
                <a:ea typeface="Times New Roman"/>
              </a:rPr>
              <a:t>în</a:t>
            </a:r>
            <a:r>
              <a:rPr lang="en-US" sz="2400" baseline="30000" dirty="0">
                <a:effectLst/>
                <a:latin typeface="Times New Roman"/>
                <a:ea typeface="Times New Roman"/>
              </a:rPr>
              <a:t> </a:t>
            </a:r>
            <a:r>
              <a:rPr lang="en-US" sz="2400" baseline="30000" dirty="0" err="1">
                <a:effectLst/>
                <a:latin typeface="Times New Roman"/>
                <a:ea typeface="Times New Roman"/>
              </a:rPr>
              <a:t>România</a:t>
            </a:r>
            <a:r>
              <a:rPr lang="en-US" sz="2400" baseline="30000" dirty="0">
                <a:effectLst/>
                <a:latin typeface="Times New Roman"/>
                <a:ea typeface="Times New Roman"/>
              </a:rPr>
              <a:t>, </a:t>
            </a:r>
            <a:r>
              <a:rPr lang="en-US" sz="2400" baseline="30000" dirty="0" err="1">
                <a:effectLst/>
                <a:latin typeface="Times New Roman"/>
                <a:ea typeface="Times New Roman"/>
              </a:rPr>
              <a:t>pe</a:t>
            </a:r>
            <a:r>
              <a:rPr lang="en-US" sz="2400" baseline="30000" dirty="0">
                <a:effectLst/>
                <a:latin typeface="Times New Roman"/>
                <a:ea typeface="Times New Roman"/>
              </a:rPr>
              <a:t> </a:t>
            </a:r>
            <a:r>
              <a:rPr lang="en-US" sz="2400" baseline="30000" dirty="0" err="1">
                <a:effectLst/>
                <a:latin typeface="Times New Roman"/>
                <a:ea typeface="Times New Roman"/>
              </a:rPr>
              <a:t>genuri</a:t>
            </a:r>
            <a:r>
              <a:rPr lang="en-US" sz="2400" baseline="30000" dirty="0">
                <a:effectLst/>
                <a:latin typeface="Times New Roman"/>
                <a:ea typeface="Times New Roman"/>
              </a:rPr>
              <a:t>, </a:t>
            </a:r>
            <a:r>
              <a:rPr lang="en-US" sz="2400" baseline="30000" dirty="0" err="1">
                <a:effectLst/>
                <a:latin typeface="Times New Roman"/>
                <a:ea typeface="Times New Roman"/>
              </a:rPr>
              <a:t>în</a:t>
            </a:r>
            <a:r>
              <a:rPr lang="en-US" sz="2400" baseline="30000" dirty="0">
                <a:effectLst/>
                <a:latin typeface="Times New Roman"/>
                <a:ea typeface="Times New Roman"/>
              </a:rPr>
              <a:t> </a:t>
            </a:r>
            <a:r>
              <a:rPr lang="en-US" sz="2400" baseline="30000" dirty="0" err="1">
                <a:effectLst/>
                <a:latin typeface="Times New Roman"/>
                <a:ea typeface="Times New Roman"/>
              </a:rPr>
              <a:t>perioada</a:t>
            </a:r>
            <a:r>
              <a:rPr lang="en-US" sz="2400" baseline="30000" dirty="0">
                <a:effectLst/>
                <a:latin typeface="Times New Roman"/>
                <a:ea typeface="Times New Roman"/>
              </a:rPr>
              <a:t> 2010-2019</a:t>
            </a:r>
            <a:br>
              <a:rPr lang="ro-RO" sz="2400" baseline="30000" dirty="0">
                <a:effectLst/>
                <a:latin typeface="Times New Roman"/>
                <a:ea typeface="Times New Roman"/>
              </a:rPr>
            </a:br>
            <a:br>
              <a:rPr lang="ro-RO" sz="2400" baseline="30000" dirty="0">
                <a:effectLst/>
                <a:latin typeface="Times New Roman"/>
                <a:ea typeface="Times New Roman"/>
              </a:rPr>
            </a:br>
            <a:r>
              <a:rPr lang="ro-RO" sz="2400" b="0" baseline="30000" dirty="0">
                <a:solidFill>
                  <a:prstClr val="black"/>
                </a:solidFill>
                <a:effectLst/>
                <a:latin typeface="Times New Roman"/>
                <a:ea typeface="Times New Roman"/>
                <a:cs typeface="+mn-cs"/>
              </a:rPr>
              <a:t>Sursa: https://vizhub.healthdata.org/gbd-compare</a:t>
            </a:r>
            <a:br>
              <a:rPr lang="en-US" sz="1800" b="1" baseline="30000" dirty="0">
                <a:effectLst/>
                <a:latin typeface="Times New Roman"/>
                <a:ea typeface="Times New Roman"/>
              </a:rPr>
            </a:br>
            <a:endParaRPr lang="ro-RO" sz="1800" b="1" dirty="0"/>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9" name="Rectangle 7"/>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pic>
        <p:nvPicPr>
          <p:cNvPr id="10" name="Imagine 9"/>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12776"/>
            <a:ext cx="6624736" cy="3816424"/>
          </a:xfrm>
          <a:prstGeom prst="rect">
            <a:avLst/>
          </a:prstGeom>
          <a:noFill/>
        </p:spPr>
      </p:pic>
    </p:spTree>
    <p:extLst>
      <p:ext uri="{BB962C8B-B14F-4D97-AF65-F5344CB8AC3E}">
        <p14:creationId xmlns:p14="http://schemas.microsoft.com/office/powerpoint/2010/main" val="40292374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2_Trek">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Trek</Template>
  <TotalTime>4018</TotalTime>
  <Words>3903</Words>
  <Application>Microsoft Office PowerPoint</Application>
  <PresentationFormat>On-screen Show (4:3)</PresentationFormat>
  <Paragraphs>489</Paragraphs>
  <Slides>46</Slides>
  <Notes>0</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62" baseType="lpstr">
      <vt:lpstr>Arial</vt:lpstr>
      <vt:lpstr>Book Antiqua</vt:lpstr>
      <vt:lpstr>Calibri</vt:lpstr>
      <vt:lpstr>Franklin Gothic Book</vt:lpstr>
      <vt:lpstr>Franklin Gothic Medium</vt:lpstr>
      <vt:lpstr>Lucida Sans Unicode</vt:lpstr>
      <vt:lpstr>Symbol</vt:lpstr>
      <vt:lpstr>Times New Roman</vt:lpstr>
      <vt:lpstr>TmsR Tehno</vt:lpstr>
      <vt:lpstr>Verdana</vt:lpstr>
      <vt:lpstr>Wingdings</vt:lpstr>
      <vt:lpstr>Wingdings 2</vt:lpstr>
      <vt:lpstr>Wingdings 3</vt:lpstr>
      <vt:lpstr>2_Trek</vt:lpstr>
      <vt:lpstr>Concourse</vt:lpstr>
      <vt:lpstr>Chart</vt:lpstr>
      <vt:lpstr>PowerPoint Presentation</vt:lpstr>
      <vt:lpstr>PowerPoint Presentation</vt:lpstr>
      <vt:lpstr>PowerPoint Presentation</vt:lpstr>
      <vt:lpstr>PowerPoint Presentation</vt:lpstr>
      <vt:lpstr>       Incidența ( la %000 de loc.)  tulburărilor mintale, în România,  în perioada 2011-2020 Sursa: Anuar de statistică sanitară 2020    </vt:lpstr>
      <vt:lpstr> Numărul externărilor din spital cu diagnosticul tulburări mintale, în România,  în perioada 2011-2020 </vt:lpstr>
      <vt:lpstr>    Numărul externărilor din spital cu diagnosticul tulburări mintale, la 1000 locuitori,  în România, în perioada 2011-2020 Sursa: Anuar de statistică sanitară 2020     </vt:lpstr>
      <vt:lpstr>Incidența depresiei (%), în România, pe genuri, în perioada 2010-2019</vt:lpstr>
      <vt:lpstr> Prevalența depresiei (%) în România, pe genuri, în perioada 2010-2019  Sursa: https://vizhub.healthdata.org/gbd-compare </vt:lpstr>
      <vt:lpstr>Prevalența tulburărilor mintale și de comportament (cod ICD 10 F00-F99) (rate %000 loc.), pe județe, în anul 2020 Sursa: INSP-CNSISP </vt:lpstr>
      <vt:lpstr>Prevalența (rate %000 loc.) bolilor psihice (cod ICD 10 F01-F39) în România, în perioada 2012-2020 Sursa: INSP-CNSISP</vt:lpstr>
      <vt:lpstr>Număr cazuri noi de îmbolnăvire și incidența (rate la 100000 loc.) prin episod depresiv (cod ICD 10 – F32-F33) la vârstnici (60 ani și peste) în perioada 2011-2020 Sursa: INSP-CNSISP</vt:lpstr>
      <vt:lpstr>Incidența (rate la 100000 loc.) episodului depresiv (COD ICD10 - F32-F33), la vârstnici, pe genuri, în anul 2020 Sursa: INSP-CNSISP</vt:lpstr>
      <vt:lpstr>     Incidența (rate la 100000 loc.) prin tulburări ale dezvoltării psihologice și alte tulburări fără precizare (COD ICD10 - F83-F84, F88-F89), pe genuri, în perioada 2011-2020 Sursa: INSP-CNSISP  </vt:lpstr>
      <vt:lpstr>Incidența (rate la 100000 loc.) prin tulburări ale dezvoltării psihologice și alte tulburări fără precizare (COD ICD10 - F83-F84, F88-F89), la vârstnici, pe genuri și pe medii, în anul 2020 Sursa: INSP-CNSISP</vt:lpstr>
      <vt:lpstr>Incidența (rate la 100000 loc.) prin tulburări ale dezvoltării psihologice și alte tulburări fără precizare (COD ICD10 - F83-F84, F88-F89), pe județe, în anul 2020 Sursa: INSP-CNSISP</vt:lpstr>
      <vt:lpstr>Incidența demenței vasculare (cod ICD 10 – F01) și a demenței fără precizare (presenilă, senilă, cod ICD 10 – F03) pe genuri, în anul 2020 Sursa: INSP-CNSISP</vt:lpstr>
      <vt:lpstr>Incidența demenței fără precizare (presenilă, senilă, cod ICD 10 – F03) pe județe, în anul 2020 Sursa: INSP-CNSISP</vt:lpstr>
      <vt:lpstr>Incidența (rate la 100000 loc.) prin tulburări mentale și de comportament, legate de consumul de opiacee și derivate (COD ICD 10 - F11, F12, F14, F16), pe grupe de vârstă, genuri și medii, în anul 2020 Sursa: INSP-CNSISP</vt:lpstr>
      <vt:lpstr>Incidența (rate la 100000 loc.) prin tulburări mentale și de comportament, legate de consumul de opiacee și derivate (COD ICD 10 - F11, F12, F14, F16), pe județe, în anul 2020 Sursa: INSP-CNSISP</vt:lpstr>
      <vt:lpstr>Incidența % depresie, anxietate, în România, la vârstnici, în perioada 2010-2019  Sursa: https://vizhub.healthdata.org/gbd-compare/</vt:lpstr>
      <vt:lpstr> </vt:lpstr>
      <vt:lpstr> Prevalența % depresie, anxietate, boala Alzheimer, vârstnici 70+, România,  perioada 2010-2019 Sursa: https://vizhub.healthdata.org/gbd-compare/ </vt:lpstr>
      <vt:lpstr> Mortalitate %  boala Alzheimer și alte demențe, vârstnici 70+, pe genuri, România,  în perioada 2010-2019 </vt:lpstr>
      <vt:lpstr> Incidența % depresie, Europa Centrală, pe genuri, în perioada 2010-2019  Sursa: https://vizhub.healthdata.org/gbd-compare/</vt:lpstr>
      <vt:lpstr> Incidența % depresie, anxietate, vârstnici, Europa Centrală, în perioada 2010-2019  Sursa: https://vizhub.healthdata.org/gbd-compare/  </vt:lpstr>
      <vt:lpstr> Prevalența % depresie, Europa Centrală, pe genuri, perioada 2010-2019  Sursa: https://vizhub.healthdata.org/gbd-compare/ </vt:lpstr>
      <vt:lpstr> Prevalența % depresie, anxietate, boala Alzheimer s.a demențe, vârstnici, Europa Centrală,  în perioada 2010-2019 Sursa: https://vizhub.healthdata.org/gbd-compare/  </vt:lpstr>
      <vt:lpstr>  DALYs % depresie, Europa Centrală, pe genuri, perioada 2010-2019 </vt:lpstr>
      <vt:lpstr>Prevalența depresiei și a sentimentelor de singurătate, pe țări</vt:lpstr>
      <vt:lpstr> Depresia la vârstnici </vt:lpstr>
      <vt:lpstr>Depresia la vârstnici</vt:lpstr>
      <vt:lpstr>Depresia la vârstnici</vt:lpstr>
      <vt:lpstr>PowerPoint Presentation</vt:lpstr>
      <vt:lpstr>PERIOADA DE DERULARE A CAMPANIEI </vt:lpstr>
      <vt:lpstr>PowerPoint Presentation</vt:lpstr>
      <vt:lpstr>Mesajele principale ale campaniei pentru profesioniștii din  DOMENIUL MEDICAL </vt:lpstr>
      <vt:lpstr>Mesajele principale ale campaniei pentru VÂRSTNICI ȘI APARȚINĂTORI</vt:lpstr>
      <vt:lpstr>Mesajele principale ale campaniei pentru VÂRSTNICI ȘI APARȚINĂTORI</vt:lpstr>
      <vt:lpstr>Moduri de a face față stresului provocat de pandemia Covid 19</vt:lpstr>
      <vt:lpstr>Posibile activităţi pentru planificare</vt:lpstr>
      <vt:lpstr>PARTENERI POSIBILI</vt:lpstr>
      <vt:lpstr>Indicatori de monitorizare/evaluare</vt:lpstr>
      <vt:lpstr> PROPUNERILE METODOLOGICE  DIN TOATE JUDEȚELE </vt:lpstr>
      <vt:lpstr>ACTIVITĂȚI  REALIZATE  </vt:lpstr>
      <vt:lpstr>DATE PENTRU INFORMAŢII ŞI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csp</dc:creator>
  <cp:lastModifiedBy>Claudia Dima</cp:lastModifiedBy>
  <cp:revision>492</cp:revision>
  <cp:lastPrinted>2020-01-07T07:36:15Z</cp:lastPrinted>
  <dcterms:created xsi:type="dcterms:W3CDTF">2016-01-08T09:07:33Z</dcterms:created>
  <dcterms:modified xsi:type="dcterms:W3CDTF">2021-12-17T06:26:12Z</dcterms:modified>
</cp:coreProperties>
</file>