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handoutMasterIdLst>
    <p:handoutMasterId r:id="rId21"/>
  </p:handoutMasterIdLst>
  <p:sldIdLst>
    <p:sldId id="260" r:id="rId2"/>
    <p:sldId id="291" r:id="rId3"/>
    <p:sldId id="309" r:id="rId4"/>
    <p:sldId id="310" r:id="rId5"/>
    <p:sldId id="292" r:id="rId6"/>
    <p:sldId id="296" r:id="rId7"/>
    <p:sldId id="295" r:id="rId8"/>
    <p:sldId id="297" r:id="rId9"/>
    <p:sldId id="294" r:id="rId10"/>
    <p:sldId id="293" r:id="rId11"/>
    <p:sldId id="300" r:id="rId12"/>
    <p:sldId id="301" r:id="rId13"/>
    <p:sldId id="302" r:id="rId14"/>
    <p:sldId id="303" r:id="rId15"/>
    <p:sldId id="311" r:id="rId16"/>
    <p:sldId id="304" r:id="rId17"/>
    <p:sldId id="305" r:id="rId18"/>
    <p:sldId id="307" r:id="rId19"/>
    <p:sldId id="308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FF9900"/>
    <a:srgbClr val="00FF99"/>
    <a:srgbClr val="00CC00"/>
    <a:srgbClr val="3399FF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39" cy="4976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58" tIns="47778" rIns="95558" bIns="47778" numCol="1" anchor="t" anchorCtr="0" compatLnSpc="1">
            <a:prstTxWarp prst="textNoShape">
              <a:avLst/>
            </a:prstTxWarp>
          </a:bodyPr>
          <a:lstStyle>
            <a:lvl1pPr defTabSz="955427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585" y="1"/>
            <a:ext cx="2946538" cy="4976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58" tIns="47778" rIns="95558" bIns="47778" numCol="1" anchor="t" anchorCtr="0" compatLnSpc="1">
            <a:prstTxWarp prst="textNoShape">
              <a:avLst/>
            </a:prstTxWarp>
          </a:bodyPr>
          <a:lstStyle>
            <a:lvl1pPr algn="r" defTabSz="955427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260"/>
            <a:ext cx="2946539" cy="4976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58" tIns="47778" rIns="95558" bIns="47778" numCol="1" anchor="b" anchorCtr="0" compatLnSpc="1">
            <a:prstTxWarp prst="textNoShape">
              <a:avLst/>
            </a:prstTxWarp>
          </a:bodyPr>
          <a:lstStyle>
            <a:lvl1pPr defTabSz="955427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585" y="9427260"/>
            <a:ext cx="2946538" cy="4976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58" tIns="47778" rIns="95558" bIns="47778" numCol="1" anchor="b" anchorCtr="0" compatLnSpc="1">
            <a:prstTxWarp prst="textNoShape">
              <a:avLst/>
            </a:prstTxWarp>
          </a:bodyPr>
          <a:lstStyle>
            <a:lvl1pPr algn="r" defTabSz="955427" eaLnBrk="1" hangingPunct="1">
              <a:defRPr sz="1300"/>
            </a:lvl1pPr>
          </a:lstStyle>
          <a:p>
            <a:pPr>
              <a:defRPr/>
            </a:pPr>
            <a:fld id="{9B62E646-F216-45ED-901A-EF2905733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6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</p:grpSp>
        </p:grpSp>
      </p:grpSp>
      <p:sp>
        <p:nvSpPr>
          <p:cNvPr id="1280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106E-CB9B-4DEA-9190-DE2BEDCE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FFE2-41A0-4CE6-A73A-60F8D1121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AC60-DBA8-46E0-BC2C-17E1BB7E0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3048-8783-41B3-85E1-DF864B419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F2A95-8C8E-4F4D-BD64-971399EBC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294E-9FA9-4477-84AA-542D01736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3A73-C709-4878-A14B-13559C091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5330-A17A-4473-A1C8-3A8DC81FA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898D-4797-40FB-8C84-9F5C67725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A406-B050-47E9-B086-CC7AFE231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9CC7-9523-4E8F-A44D-85AF03393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69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69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270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70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270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</p:grpSp>
        </p:grpSp>
      </p:grpSp>
      <p:sp>
        <p:nvSpPr>
          <p:cNvPr id="1270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70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70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70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70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343712-4D8F-4B0A-A187-5F01C8094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nepss@insp.gov.ro" TargetMode="External"/><Relationship Id="rId2" Type="http://schemas.openxmlformats.org/officeDocument/2006/relationships/hyperlink" Target="mailto:scolaracj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potthedot.org/wp2019/wp-content/uploads/2020/04/2020-campaign-report-GC-version-FINA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co.iarc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sus\Pictures\Picture1.jpg"/>
          <p:cNvPicPr/>
          <p:nvPr/>
        </p:nvPicPr>
        <p:blipFill>
          <a:blip r:embed="rId2" cstate="print"/>
          <a:srcRect r="85950" b="83628"/>
          <a:stretch>
            <a:fillRect/>
          </a:stretch>
        </p:blipFill>
        <p:spPr bwMode="auto">
          <a:xfrm>
            <a:off x="1295400" y="1524000"/>
            <a:ext cx="670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glow" dir="t"/>
          </a:scene3d>
        </p:spPr>
      </p:pic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81200"/>
            <a:ext cx="6629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ro-RO" sz="4800" b="1" dirty="0" smtClean="0">
                <a:solidFill>
                  <a:srgbClr val="FF9900"/>
                </a:solidFill>
                <a:latin typeface="Arial Black" pitchFamily="34" charset="0"/>
              </a:rPr>
              <a:t/>
            </a:r>
            <a:br>
              <a:rPr lang="ro-RO" sz="48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it-IT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Protec</a:t>
            </a:r>
            <a:r>
              <a:rPr lang="ro-RO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ţ</a:t>
            </a:r>
            <a:r>
              <a:rPr lang="it-IT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ia solar</a:t>
            </a:r>
            <a:r>
              <a:rPr lang="ro-RO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ă – un pas important spre sănătate!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38800"/>
            <a:ext cx="65532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o-RO" sz="2400" b="1" dirty="0" smtClean="0">
                <a:solidFill>
                  <a:srgbClr val="FFFFCC"/>
                </a:solidFill>
                <a:latin typeface="Arial Black" pitchFamily="34" charset="0"/>
              </a:rPr>
              <a:t>PROIECT DE CAMPANIE</a:t>
            </a:r>
            <a:endParaRPr lang="en-US" sz="2400" b="1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CC"/>
                </a:solidFill>
                <a:latin typeface="Arial Black" pitchFamily="34" charset="0"/>
              </a:rPr>
              <a:t>202</a:t>
            </a:r>
            <a:r>
              <a:rPr lang="ro-RO" sz="2400" b="1" dirty="0" smtClean="0">
                <a:solidFill>
                  <a:srgbClr val="FFFFCC"/>
                </a:solidFill>
                <a:latin typeface="Arial Black" pitchFamily="34" charset="0"/>
              </a:rPr>
              <a:t>2</a:t>
            </a:r>
            <a:endParaRPr lang="en-US" sz="2400" b="1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folHlink"/>
              </a:solidFill>
            </a:endParaRPr>
          </a:p>
        </p:txBody>
      </p:sp>
      <p:pic>
        <p:nvPicPr>
          <p:cNvPr id="3078" name="Picture 6" descr="Fișier:SIGLA GUVERNULUI ROMÂNI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990600"/>
            <a:ext cx="1524000" cy="21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ro-RO" sz="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MINISTERULSĂNĂTĂŢII</a:t>
            </a:r>
            <a:endParaRPr lang="ro-RO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NEP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57200"/>
            <a:ext cx="15049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04800"/>
            <a:ext cx="590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6781800" y="838200"/>
            <a:ext cx="16002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ro-RO" sz="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CENTRUL REGIONAL DE </a:t>
            </a:r>
          </a:p>
          <a:p>
            <a:pPr algn="ctr"/>
            <a:r>
              <a:rPr lang="ro-RO" sz="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SĂNĂTATE PUBLICĂ CLUJ</a:t>
            </a:r>
            <a:endParaRPr lang="ro-RO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SLOGANUL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  <a:solidFill>
            <a:srgbClr val="FF99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rgbClr val="FFFFCC"/>
                </a:solidFill>
                <a:latin typeface="Arial Black" pitchFamily="34" charset="0"/>
              </a:rPr>
              <a:t>Protec</a:t>
            </a:r>
            <a:r>
              <a:rPr lang="ro-RO" sz="2800" b="1" dirty="0" smtClean="0">
                <a:solidFill>
                  <a:srgbClr val="FFFFCC"/>
                </a:solidFill>
                <a:latin typeface="Arial Black" pitchFamily="34" charset="0"/>
              </a:rPr>
              <a:t>ţ</a:t>
            </a:r>
            <a:r>
              <a:rPr lang="it-IT" sz="2800" b="1" dirty="0" smtClean="0">
                <a:solidFill>
                  <a:srgbClr val="FFFFCC"/>
                </a:solidFill>
                <a:latin typeface="Arial Black" pitchFamily="34" charset="0"/>
              </a:rPr>
              <a:t>ia solar</a:t>
            </a:r>
            <a:r>
              <a:rPr lang="ro-RO" sz="2800" b="1" dirty="0" smtClean="0">
                <a:solidFill>
                  <a:srgbClr val="FFFFCC"/>
                </a:solidFill>
                <a:latin typeface="Arial Black" pitchFamily="34" charset="0"/>
              </a:rPr>
              <a:t>ă – un pas important spre sănătate!</a:t>
            </a:r>
            <a:endParaRPr lang="en-US" sz="2800" dirty="0">
              <a:solidFill>
                <a:srgbClr val="FFFFCC"/>
              </a:solidFill>
            </a:endParaRPr>
          </a:p>
        </p:txBody>
      </p:sp>
      <p:pic>
        <p:nvPicPr>
          <p:cNvPr id="28674" name="Picture 2" descr="C:\Users\Asus\Desktop\campanie mediu 2021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124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199"/>
          </a:xfrm>
        </p:spPr>
        <p:txBody>
          <a:bodyPr/>
          <a:lstStyle/>
          <a:p>
            <a:r>
              <a:rPr lang="ro-RO" sz="3000" b="1" dirty="0" smtClean="0">
                <a:solidFill>
                  <a:srgbClr val="FFC000"/>
                </a:solidFill>
                <a:latin typeface="Arial Black" pitchFamily="34" charset="0"/>
              </a:rPr>
              <a:t>MESAJELE CHEIE ÎN RAPORT CU OBIECTIVELE SPECIFICE</a:t>
            </a:r>
            <a:endParaRPr lang="en-US" sz="3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199" y="914400"/>
          <a:ext cx="89154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/>
                <a:gridCol w="6129337"/>
              </a:tblGrid>
              <a:tr h="515007"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Arial Black" pitchFamily="34" charset="0"/>
                        </a:rPr>
                        <a:t>Obiectiv specific 1 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dirty="0" smtClean="0">
                          <a:latin typeface="Arial Black" pitchFamily="34" charset="0"/>
                        </a:rPr>
                        <a:t>Promovarea comportamentelor de protecţie solară la nivel</a:t>
                      </a:r>
                      <a:r>
                        <a:rPr lang="ro-RO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o-RO" dirty="0" smtClean="0">
                          <a:latin typeface="Arial Black" pitchFamily="34" charset="0"/>
                        </a:rPr>
                        <a:t>populaţional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61859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Populaţia ţintă: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populaţia generală</a:t>
                      </a:r>
                      <a:endParaRPr lang="ro-RO" dirty="0" smtClean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Mesaje</a:t>
                      </a:r>
                      <a:r>
                        <a:rPr lang="ro-RO" baseline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cheie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Staţi la soare în siguranţă!</a:t>
                      </a:r>
                    </a:p>
                    <a:p>
                      <a:pPr marL="111125" indent="-1111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Nu uitaţi - pălăria şi ochelarii de soare, hidratarea corespunzătoare, utilizarea cremelor de protecţie solară!</a:t>
                      </a:r>
                    </a:p>
                    <a:p>
                      <a:pPr marL="111125" indent="-1111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Respectaţi orarul corect de expunere la soare! Alegeţi umbra!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3962400"/>
          <a:ext cx="8915399" cy="278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399"/>
                <a:gridCol w="6096000"/>
              </a:tblGrid>
              <a:tr h="766619"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Arial Black" pitchFamily="34" charset="0"/>
                        </a:rPr>
                        <a:t>Obiectiv specific 2 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800" dirty="0" smtClean="0">
                          <a:latin typeface="Arial Black" pitchFamily="34" charset="0"/>
                        </a:rPr>
                        <a:t> Îmbunătăţirea informării populaţiei cu privire la tipul de metode de protecţie solară asociabilă 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662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Populaţia ţintă: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populaţia generală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grupuri cu risc crescut: copii, adolescenţi, părinţi</a:t>
                      </a:r>
                      <a:endParaRPr lang="ro-RO" dirty="0" smtClean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Mesaje</a:t>
                      </a:r>
                      <a:r>
                        <a:rPr lang="ro-RO" baseline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cheie</a:t>
                      </a:r>
                      <a:endParaRPr lang="en-US" baseline="0" dirty="0" smtClean="0"/>
                    </a:p>
                    <a:p>
                      <a:pPr marL="111125" indent="-1111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Informaţi-vă! O persoană informată este o persoană sănătoasă!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Bucuraţi-vă în siguranţă de soare!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Respectaţi diagrama protecţiei solare!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o-RO" sz="3000" b="1" dirty="0" smtClean="0">
                <a:solidFill>
                  <a:srgbClr val="FFC000"/>
                </a:solidFill>
                <a:latin typeface="Arial Black" pitchFamily="34" charset="0"/>
              </a:rPr>
              <a:t>MESAJELE CHEIE ÎN RAPORT CU OBIECTIVELE SPECIFICE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991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168"/>
                <a:gridCol w="5972432"/>
              </a:tblGrid>
              <a:tr h="1147527"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Arial Black" pitchFamily="34" charset="0"/>
                        </a:rPr>
                        <a:t>Obiectiv specific 3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Educarea populaţiei cu privire la importanţa examinărilor profilactice postsezoniere 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o-RO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tegumentelor pentru depistarea cancerelor de piele</a:t>
                      </a:r>
                      <a:endParaRPr lang="en-US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242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Populaţia ţintă:</a:t>
                      </a:r>
                    </a:p>
                    <a:p>
                      <a:pPr marL="174625" indent="-1746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p</a:t>
                      </a: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opulaţia generală</a:t>
                      </a:r>
                    </a:p>
                    <a:p>
                      <a:pPr marL="174625" indent="-1746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grupuri cu risc crescut: copii, adolescenţi, părinţi</a:t>
                      </a:r>
                      <a:endParaRPr lang="ro-RO" dirty="0" smtClean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Mesaje</a:t>
                      </a:r>
                      <a:r>
                        <a:rPr lang="ro-RO" baseline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cheie</a:t>
                      </a:r>
                      <a:endParaRPr lang="ro-RO" dirty="0" smtClean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  <a:p>
                      <a:pPr marL="111125" indent="-1111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Diagnosticul precoce al cancerelor de piele salvează vieţi! </a:t>
                      </a:r>
                    </a:p>
                    <a:p>
                      <a:pPr marL="111125" indent="-1111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Controlaţi pielea dumneavoastră şi a copiilor dumneavoastră pentru a observa orice schimbare!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1" y="4191000"/>
          <a:ext cx="8991600" cy="256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943600"/>
              </a:tblGrid>
              <a:tr h="854453"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Arial Black" pitchFamily="34" charset="0"/>
                        </a:rPr>
                        <a:t>Obiectiv specific 4 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Arial Black" pitchFamily="34" charset="0"/>
                        </a:rPr>
                        <a:t> Îmbunătăţirea cunoştinţelor mamelor cu privire la mijloacele utilizate pentru o expunere în siguranţă a copiilor la soare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65194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Populaţia ţintă:</a:t>
                      </a:r>
                    </a:p>
                    <a:p>
                      <a:pPr marL="174625" indent="-1746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populaţia generală</a:t>
                      </a:r>
                    </a:p>
                    <a:p>
                      <a:pPr marL="174625" indent="-174625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grupuri cu risc crescut: copii, adolescenţi, părinţi</a:t>
                      </a:r>
                      <a:endParaRPr lang="ro-RO" dirty="0" smtClean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Mesaje</a:t>
                      </a:r>
                      <a:r>
                        <a:rPr lang="ro-RO" baseline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cheie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Ţineţi copiii în siguranţă la soare!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o-RO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</a:rPr>
                        <a:t>Acordaţi atenţie deosebită protejării copiilor – pielea lor este mult mai sensibilă decât cea a adulţilor!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GRUP</a:t>
            </a:r>
            <a:r>
              <a:rPr lang="en-US" sz="3200" dirty="0" smtClean="0">
                <a:solidFill>
                  <a:srgbClr val="FFC000"/>
                </a:solidFill>
                <a:latin typeface="Arial Black" pitchFamily="34" charset="0"/>
              </a:rPr>
              <a:t>URILE</a:t>
            </a:r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 ŢINTĂ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91000" cy="762000"/>
          </a:xfrm>
          <a:solidFill>
            <a:srgbClr val="FF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Populaţia generală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</a:endParaRPr>
          </a:p>
        </p:txBody>
      </p:sp>
      <p:pic>
        <p:nvPicPr>
          <p:cNvPr id="7" name="Picture 1" descr="C:\Users\Asus\Desktop\campanie mediu 202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81200"/>
            <a:ext cx="2289891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3962400"/>
            <a:ext cx="5791200" cy="95410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o-RO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Părinții și grupuri </a:t>
            </a:r>
            <a:r>
              <a:rPr lang="ro-RO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 risc crescut: </a:t>
            </a:r>
            <a:r>
              <a:rPr lang="ro-RO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copiii</a:t>
            </a:r>
            <a:endParaRPr lang="en-US" sz="2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304800"/>
          </a:xfrm>
        </p:spPr>
        <p:txBody>
          <a:bodyPr/>
          <a:lstStyle/>
          <a:p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ACTIVITĂŢI POSIBILE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334000"/>
            <a:ext cx="8153400" cy="646331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5563" lvl="8" indent="-55563">
              <a:buClr>
                <a:srgbClr val="FF9900"/>
              </a:buClr>
              <a:buSzPct val="80000"/>
              <a:buFont typeface="Arial" pitchFamily="34" charset="0"/>
              <a:buChar char="•"/>
            </a:pP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Videoclip tip Power point slide show </a:t>
            </a:r>
            <a:r>
              <a:rPr lang="ro-RO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“Protecția solară – un pas important spre sănătate”</a:t>
            </a:r>
            <a:endParaRPr lang="ro-RO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9067800" cy="707886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o-RO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Sesiuni de informare a grupurilor cu risc crescut la nivel comunitar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905000"/>
            <a:ext cx="9067800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o-RO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Diseminare de materiale informative pe site-ul DSP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514600"/>
            <a:ext cx="9067800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o-RO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Activităţi de promovare a campaniei în mass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124200"/>
            <a:ext cx="9067800" cy="707886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o-RO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Promovarea de parteneriate intersectoriale pentru reuşita campaniei în bune condiţii; antrenarea societăţii civile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038600"/>
            <a:ext cx="9067800" cy="1015663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Diseminarea</a:t>
            </a:r>
            <a:r>
              <a:rPr lang="en-US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videoclipurilor</a:t>
            </a:r>
            <a:r>
              <a:rPr lang="en-US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</a:t>
            </a:r>
            <a:r>
              <a:rPr lang="en-US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paginile</a:t>
            </a:r>
            <a:r>
              <a:rPr lang="en-US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media social</a:t>
            </a:r>
            <a:r>
              <a:rPr lang="ro-RO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ă ale DSP-urilor judeţene şi în reţeaua TV din hotelurile principalelor staţiuni turistice din ţară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1"/>
            <a:ext cx="5638800" cy="533400"/>
          </a:xfrm>
        </p:spPr>
        <p:txBody>
          <a:bodyPr/>
          <a:lstStyle/>
          <a:p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ACTIVITĂŢI POSIBILE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685800"/>
          </a:xfr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CC"/>
              </a:buClr>
              <a:buFont typeface="Wingdings" pitchFamily="2" charset="2"/>
              <a:buChar char="v"/>
            </a:pPr>
            <a:r>
              <a:rPr lang="ro-RO" sz="2000" dirty="0" smtClean="0">
                <a:solidFill>
                  <a:srgbClr val="FFFFCC"/>
                </a:solidFill>
                <a:latin typeface="Arial Black" pitchFamily="34" charset="0"/>
              </a:rPr>
              <a:t>Puncte stradale cu expunerea materialelor informative utilizate în contextul activităţilor campaniei: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8991600" cy="707886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o-RO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Diseminarea de materiale informative la cabinetele de Medicină Şcolară şi la cabinetele de Medicină de Familie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3007" y="2667000"/>
            <a:ext cx="8077200" cy="369332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5563" lvl="8" indent="-55563">
              <a:buClr>
                <a:srgbClr val="FF9900"/>
              </a:buClr>
              <a:buSzPct val="80000"/>
              <a:buFont typeface="Arial" pitchFamily="34" charset="0"/>
              <a:buChar char="•"/>
            </a:pP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Infografic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xpunerea la radiaţii UV şi cancerele de piele”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3007" y="3308866"/>
            <a:ext cx="8077200" cy="369332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5563" lvl="8" indent="-55563">
              <a:buClr>
                <a:srgbClr val="FF9900"/>
              </a:buClr>
              <a:buSzPct val="80000"/>
              <a:buFont typeface="Arial" pitchFamily="34" charset="0"/>
              <a:buChar char="•"/>
            </a:pP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Broșură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“Cum să protejați copiii la soare”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3007" y="3779707"/>
            <a:ext cx="8077200" cy="646331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5563" lvl="8" indent="-55563">
              <a:buClr>
                <a:srgbClr val="FF9900"/>
              </a:buClr>
              <a:buSzPct val="80000"/>
              <a:buFont typeface="Arial" pitchFamily="34" charset="0"/>
              <a:buChar char="•"/>
            </a:pP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Poster A3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“Importanța protecției ochilor copiilor de radiația UV”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0958" y="4572000"/>
            <a:ext cx="8077200" cy="369332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5563" lvl="8" indent="-55563">
              <a:buClr>
                <a:srgbClr val="FF9900"/>
              </a:buClr>
              <a:buSzPct val="80000"/>
              <a:buFont typeface="Arial" pitchFamily="34" charset="0"/>
              <a:buChar char="•"/>
            </a:pP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Poster A3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“Fii conștient de importanța protejării pielii!”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007" y="5105400"/>
            <a:ext cx="8077200" cy="369332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5563" lvl="8" indent="-55563">
              <a:buClr>
                <a:srgbClr val="FF9900"/>
              </a:buClr>
              <a:buSzPct val="80000"/>
              <a:buFont typeface="Arial" pitchFamily="34" charset="0"/>
              <a:buChar char="•"/>
            </a:pP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Poster A3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“Ce trebuie să știți despre protecția solară”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0958" y="5715000"/>
            <a:ext cx="8077200" cy="646331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Poster 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A3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“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Controlați regulat pielea dumneavoastră și a copiilor dumneavoastră!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PARTENERI POSIBILI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4648200"/>
          </a:xfr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Agenţiile judeţene de turism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Direcţiile de Sănătate Publică Judeţene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Medicii de Medicină de Familie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Medicii de Medicină Şcolară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Decidenţii din primării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Decidenţii din Inspectoratele Şcolare Judeţene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Alte autorităţi locale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Asus\Desktop\campanie mediu 2021\3-38567_cute-sun-clipart-sun-safety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33400"/>
            <a:ext cx="657842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INDICATORI DE MONITORIZARE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72000"/>
          </a:xfr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Număr de activităţi pe judeţ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Număr personal total implicat în acţiuni coordonate de DSP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Număr de parteneriate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Număr de materiale informative/promoţionale distribuite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Număr de apariţii în mass media</a:t>
            </a:r>
          </a:p>
          <a:p>
            <a:pPr>
              <a:buClr>
                <a:srgbClr val="FFFFCC"/>
              </a:buCl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FFFFCC"/>
                </a:solidFill>
                <a:latin typeface="Arial Black" pitchFamily="34" charset="0"/>
              </a:rPr>
              <a:t>Număr estimat de beneficiari din grupul ţintă</a:t>
            </a:r>
            <a:endParaRPr lang="en-US" sz="2800" dirty="0">
              <a:solidFill>
                <a:srgbClr val="FF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838199"/>
          </a:xfrm>
        </p:spPr>
        <p:txBody>
          <a:bodyPr/>
          <a:lstStyle/>
          <a:p>
            <a:pPr>
              <a:defRPr/>
            </a:pPr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TERMEN DE RAPORTARE</a:t>
            </a:r>
            <a:endParaRPr lang="en-US" sz="32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4724400" cy="457200"/>
          </a:xfr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  <a:defRPr/>
            </a:pPr>
            <a:r>
              <a:rPr lang="ro-RO" sz="2000" b="1" dirty="0" smtClean="0">
                <a:solidFill>
                  <a:srgbClr val="FFFFCC"/>
                </a:solidFill>
                <a:latin typeface="Arial Black" pitchFamily="34" charset="0"/>
              </a:rPr>
              <a:t>   </a:t>
            </a:r>
            <a:r>
              <a:rPr lang="ro-RO" sz="2000" b="1" kern="1200" dirty="0" smtClean="0">
                <a:solidFill>
                  <a:srgbClr val="FFFFCC"/>
                </a:solidFill>
              </a:rPr>
              <a:t>Până cel târziu  în data de 30.09.22</a:t>
            </a:r>
          </a:p>
          <a:p>
            <a:pPr eaLnBrk="1" hangingPunct="1">
              <a:buNone/>
              <a:defRPr/>
            </a:pPr>
            <a:r>
              <a:rPr lang="ro-RO" sz="2000" b="1" kern="1200" dirty="0" smtClean="0">
                <a:solidFill>
                  <a:srgbClr val="FFFFCC"/>
                </a:solidFill>
              </a:rPr>
              <a:t>		</a:t>
            </a:r>
          </a:p>
          <a:p>
            <a:pPr algn="ctr" eaLnBrk="1" hangingPunct="1">
              <a:buNone/>
              <a:defRPr/>
            </a:pPr>
            <a:endParaRPr lang="ro-RO" sz="2000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 algn="ctr" eaLnBrk="1" hangingPunct="1">
              <a:buNone/>
              <a:defRPr/>
            </a:pPr>
            <a:endParaRPr lang="ro-RO" sz="2000" b="1" dirty="0" smtClean="0">
              <a:solidFill>
                <a:srgbClr val="FFFFCC"/>
              </a:solidFill>
            </a:endParaRPr>
          </a:p>
          <a:p>
            <a:pPr eaLnBrk="1" hangingPunct="1">
              <a:defRPr/>
            </a:pPr>
            <a:endParaRPr lang="ro-RO" sz="2000" b="1" dirty="0" smtClean="0">
              <a:solidFill>
                <a:srgbClr val="FFFFCC"/>
              </a:solidFill>
            </a:endParaRPr>
          </a:p>
          <a:p>
            <a:pPr algn="ctr" eaLnBrk="1" hangingPunct="1">
              <a:defRPr/>
            </a:pPr>
            <a:endParaRPr lang="ro-RO" sz="1800" dirty="0" smtClean="0">
              <a:solidFill>
                <a:srgbClr val="FFFF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CC"/>
                </a:solidFill>
              </a:rPr>
              <a:t>				</a:t>
            </a:r>
            <a:endParaRPr lang="ro-RO" dirty="0" smtClean="0">
              <a:solidFill>
                <a:srgbClr val="FFFFCC"/>
              </a:solidFill>
            </a:endParaRPr>
          </a:p>
        </p:txBody>
      </p:sp>
      <p:graphicFrame>
        <p:nvGraphicFramePr>
          <p:cNvPr id="30769" name="Group 49"/>
          <p:cNvGraphicFramePr>
            <a:graphicFrameLocks noGrp="1"/>
          </p:cNvGraphicFramePr>
          <p:nvPr>
            <p:ph idx="1"/>
          </p:nvPr>
        </p:nvGraphicFramePr>
        <p:xfrm>
          <a:off x="76197" y="2057401"/>
          <a:ext cx="9067802" cy="315682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3"/>
                <a:gridCol w="1219200"/>
                <a:gridCol w="1295400"/>
                <a:gridCol w="609600"/>
                <a:gridCol w="609600"/>
                <a:gridCol w="685800"/>
                <a:gridCol w="609600"/>
                <a:gridCol w="609600"/>
                <a:gridCol w="533400"/>
                <a:gridCol w="1066800"/>
                <a:gridCol w="990599"/>
              </a:tblGrid>
              <a:tr h="1142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Judeţ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Activităţi realizate (enumerare)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Parteneri de campanie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(enumerare)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Număr materiale IEC (nr. de exemplare pentru fiecare tip de pliant, poster, etc.)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Numărul total  de beneficiari din grupul ţintă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Bugetul alocat campaniei IEC (RON)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14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Nr. Pliante</a:t>
                      </a:r>
                      <a:endParaRPr kumimoji="0" lang="ro-R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Nr. Postere</a:t>
                      </a:r>
                      <a:endParaRPr kumimoji="0" lang="ro-R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Nr. prezentări ppt susţinute</a:t>
                      </a:r>
                      <a:endParaRPr kumimoji="0" lang="ro-R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Nr. Articole presa locală. Altele 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**</a:t>
                      </a:r>
                      <a:endParaRPr kumimoji="0" lang="ro-R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Nr. Emisiuni radio TV</a:t>
                      </a:r>
                      <a:endParaRPr kumimoji="0" lang="ro-R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Altele</a:t>
                      </a: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285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268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Total ***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o-R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54102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</a:t>
            </a:r>
            <a:r>
              <a:rPr lang="ro-RO" sz="1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vor fi listate şi alte materiale IEC în format electronic    </a:t>
            </a:r>
            <a:r>
              <a:rPr lang="en-US" sz="1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***</a:t>
            </a:r>
            <a:r>
              <a:rPr lang="ro-RO" sz="1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  va completa numai pentru categoria  </a:t>
            </a:r>
            <a:r>
              <a:rPr lang="ro-RO" sz="1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Număr materiale IEC</a:t>
            </a:r>
            <a:endParaRPr lang="ro-RO" sz="1200" b="1" dirty="0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600200"/>
            <a:ext cx="2401811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o-RO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Tabel de raportare</a:t>
            </a:r>
            <a:endParaRPr lang="en-US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INFORMAŢII DE CONTACT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o-RO" sz="2400" b="1" dirty="0" smtClean="0">
                <a:solidFill>
                  <a:srgbClr val="FFC000"/>
                </a:solidFill>
              </a:rPr>
              <a:t>Către CRSP CLUJ: prin email: </a:t>
            </a:r>
            <a:r>
              <a:rPr lang="ro-RO" sz="2400" b="1" dirty="0" smtClean="0">
                <a:solidFill>
                  <a:srgbClr val="FFC000"/>
                </a:solidFill>
                <a:hlinkClick r:id="rId2"/>
              </a:rPr>
              <a:t>scolaracj</a:t>
            </a:r>
            <a:r>
              <a:rPr lang="en-US" sz="2400" b="1" dirty="0" smtClean="0">
                <a:solidFill>
                  <a:srgbClr val="FFC000"/>
                </a:solidFill>
                <a:hlinkClick r:id="rId2"/>
              </a:rPr>
              <a:t>@</a:t>
            </a:r>
            <a:r>
              <a:rPr lang="ro-RO" sz="2400" b="1" dirty="0" smtClean="0">
                <a:solidFill>
                  <a:srgbClr val="FFC000"/>
                </a:solidFill>
                <a:hlinkClick r:id="rId2"/>
              </a:rPr>
              <a:t>gmail.com</a:t>
            </a:r>
            <a:endParaRPr lang="ro-RO" sz="2400" b="1" dirty="0" smtClean="0">
              <a:solidFill>
                <a:srgbClr val="FFC000"/>
              </a:solidFill>
            </a:endParaRPr>
          </a:p>
          <a:p>
            <a:pPr eaLnBrk="1" hangingPunct="1">
              <a:buNone/>
              <a:defRPr/>
            </a:pPr>
            <a:endParaRPr lang="ro-RO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ro-RO" sz="2400" b="1" dirty="0" smtClean="0">
                <a:solidFill>
                  <a:srgbClr val="FFC000"/>
                </a:solidFill>
              </a:rPr>
              <a:t>şi în cc către CNEPSS: </a:t>
            </a:r>
            <a:r>
              <a:rPr lang="ro-RO" sz="2400" b="1" dirty="0" smtClean="0">
                <a:solidFill>
                  <a:srgbClr val="FFC000"/>
                </a:solidFill>
                <a:hlinkClick r:id="rId3"/>
              </a:rPr>
              <a:t>cnepss@insp.gov.ro</a:t>
            </a:r>
            <a:r>
              <a:rPr lang="ro-RO" sz="2400" b="1" dirty="0" smtClean="0">
                <a:solidFill>
                  <a:srgbClr val="FFC000"/>
                </a:solidFill>
              </a:rPr>
              <a:t> </a:t>
            </a:r>
            <a:endParaRPr lang="ro-RO" sz="24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1"/>
            <a:ext cx="8229600" cy="533399"/>
          </a:xfrm>
        </p:spPr>
        <p:txBody>
          <a:bodyPr/>
          <a:lstStyle/>
          <a:p>
            <a:pPr algn="just">
              <a:defRPr/>
            </a:pPr>
            <a:r>
              <a:rPr lang="ro-RO" sz="3200" kern="1200" dirty="0" smtClean="0">
                <a:solidFill>
                  <a:srgbClr val="FFC000"/>
                </a:solidFill>
                <a:latin typeface="Arial Black" pitchFamily="34" charset="0"/>
              </a:rPr>
              <a:t>CUPRINS</a:t>
            </a:r>
            <a:endParaRPr lang="en-US" sz="3200" kern="1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6865" name="Picture 1" descr="C:\Users\Asus\Desktop\campanie mediu 202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04800"/>
            <a:ext cx="1600200" cy="24046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114165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Scopul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905000"/>
            <a:ext cx="275543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Obiectivul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general</a:t>
            </a:r>
            <a:endParaRPr lang="ro-RO" sz="20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3143553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Obiective</a:t>
            </a: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specifice</a:t>
            </a:r>
            <a:endParaRPr lang="ro-RO" sz="20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819400"/>
            <a:ext cx="4913076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Perioada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derulare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 </a:t>
            </a: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campaniei</a:t>
            </a:r>
            <a:endParaRPr lang="en-US" sz="20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276600"/>
            <a:ext cx="293862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Sloganul</a:t>
            </a:r>
            <a:r>
              <a:rPr lang="ro-RO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campaniei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733800"/>
            <a:ext cx="70866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Mesajele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cheie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î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 </a:t>
            </a: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raport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cu </a:t>
            </a:r>
            <a:r>
              <a:rPr 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obiectivele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specifice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191000"/>
            <a:ext cx="2230611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Grupu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rile</a:t>
            </a: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ţintă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648200"/>
            <a:ext cx="266290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Activităţi posibile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105400"/>
            <a:ext cx="2587953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Parteneri posibili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5562600"/>
            <a:ext cx="382002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Indicatori de monitorizare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6457890"/>
            <a:ext cx="315862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Informaţii de contact</a:t>
            </a:r>
            <a:endParaRPr lang="en-US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6019800"/>
            <a:ext cx="335886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Termenul de raportare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533400"/>
            <a:ext cx="27432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Introducere</a:t>
            </a:r>
            <a:endParaRPr lang="en-US" sz="20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990600"/>
            <a:ext cx="249523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o-RO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Tema campaniei</a:t>
            </a:r>
            <a:endParaRPr lang="en-US" sz="20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191000" cy="636587"/>
          </a:xfrm>
        </p:spPr>
        <p:txBody>
          <a:bodyPr/>
          <a:lstStyle/>
          <a:p>
            <a:pPr algn="just">
              <a:defRPr/>
            </a:pPr>
            <a:r>
              <a:rPr lang="ro-RO" sz="3200" kern="1200" dirty="0" smtClean="0">
                <a:solidFill>
                  <a:srgbClr val="FFC000"/>
                </a:solidFill>
                <a:latin typeface="Arial Black" pitchFamily="34" charset="0"/>
              </a:rPr>
              <a:t>INTRODUCERE</a:t>
            </a:r>
            <a:endParaRPr lang="en-US" sz="3200" kern="1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686800" cy="914400"/>
          </a:xfrm>
          <a:solidFill>
            <a:srgbClr val="FF99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o-RO" sz="2400" dirty="0" smtClean="0">
                <a:solidFill>
                  <a:srgbClr val="FFFFCC"/>
                </a:solidFill>
                <a:latin typeface="Arial Black" pitchFamily="34" charset="0"/>
              </a:rPr>
              <a:t>Legătura dintre expunerea la soare şi cancerele de piele a fost descoperită abia în 1956</a:t>
            </a:r>
            <a:r>
              <a:rPr lang="en-US" sz="2400" baseline="30000" dirty="0" smtClean="0"/>
              <a:t> [1]</a:t>
            </a:r>
            <a:endParaRPr lang="ro-RO" sz="2400" dirty="0" smtClean="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686800" cy="2308324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ro-RO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Organizaţia Mondială a Sănătăţii estimează că există în prezent pe lângă melanoame şi peste un milion de cazuri de cancere de piele de tip non-melanom , ceea ce face din cancerul de piele cea mai comună formă de neoplazie din lume 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[1]</a:t>
            </a:r>
            <a:endParaRPr lang="ro-RO" sz="2400" baseline="30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733800"/>
            <a:ext cx="8686800" cy="830997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ro-RO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persoană moare de cancer de piele la fiecare 4 minute</a:t>
            </a:r>
            <a:r>
              <a:rPr lang="en-US" sz="2400" baseline="30000" dirty="0" smtClean="0"/>
              <a:t> 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[1]</a:t>
            </a:r>
            <a:endParaRPr lang="ro-RO" sz="2400" baseline="30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0960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o-RO" sz="1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[1] Global Coalition | Euromelanoma | 2020 Melanoma Skin Cancer Report, </a:t>
            </a:r>
            <a:r>
              <a:rPr lang="ro-RO" sz="1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2"/>
              </a:rPr>
              <a:t>https://spotthedot.org/wp2019/wp-content/uploads/2020/04/2020-campaign-report-GC-version-FINAL.pdf</a:t>
            </a:r>
            <a:endParaRPr lang="ro-RO" sz="10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81000" y="6019800"/>
            <a:ext cx="28194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05800" cy="1981200"/>
          </a:xfrm>
          <a:solidFill>
            <a:srgbClr val="FF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o-RO" sz="2400" kern="1200" dirty="0" smtClean="0">
                <a:solidFill>
                  <a:srgbClr val="FFFFCC"/>
                </a:solidFill>
                <a:latin typeface="Arial Black" pitchFamily="34" charset="0"/>
              </a:rPr>
              <a:t>Intr-o </a:t>
            </a:r>
            <a:r>
              <a:rPr lang="ro-RO" sz="2400" dirty="0" smtClean="0">
                <a:solidFill>
                  <a:srgbClr val="FFFFCC"/>
                </a:solidFill>
                <a:latin typeface="Arial Black" pitchFamily="34" charset="0"/>
              </a:rPr>
              <a:t>ierarhie a ratei standardizate a incidenţei melanomului malign la ambele sexe pentru toate vârstele, intr-un număr de 42 de ţări din Europa într-o ordine descrescătoare, România s-a situat pe locul 36</a:t>
            </a:r>
            <a:r>
              <a:rPr lang="en-US" sz="2400" baseline="30000" dirty="0" smtClean="0">
                <a:solidFill>
                  <a:srgbClr val="FFFFCC"/>
                </a:solidFill>
              </a:rPr>
              <a:t> [3]</a:t>
            </a:r>
            <a:endParaRPr lang="en-US" sz="2400" dirty="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762000"/>
            <a:ext cx="8305800" cy="156966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ro-RO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În România peste 1000 de persoane sunt diagnosticate anual cu melanom, iar aproape o treime decedează din cauza acestei afecţiuni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[2]</a:t>
            </a:r>
            <a:endParaRPr lang="ro-RO" sz="2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" y="5334000"/>
            <a:ext cx="28194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381000" y="5410200"/>
            <a:ext cx="891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[2] </a:t>
            </a:r>
            <a:r>
              <a:rPr lang="ro-RO" sz="1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Centrul National de Statistică Medicală, Date statistice cancere de piele 2015-2019</a:t>
            </a:r>
            <a:endParaRPr lang="en-US" sz="1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1000" y="5744288"/>
            <a:ext cx="853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[3] WHO, International Agency for Cancer Research on Cancer, GLOBOCAN 2018, </a:t>
            </a:r>
            <a:r>
              <a:rPr lang="en-US" sz="1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2"/>
              </a:rPr>
              <a:t>https://gco.iarc.fr</a:t>
            </a:r>
            <a:endParaRPr lang="en-US" sz="10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Asus\Desktop\campanie mediu 2021\uv-radiation-safety_600v2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114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ro-RO" sz="3200" kern="1200" dirty="0" smtClean="0">
                <a:solidFill>
                  <a:srgbClr val="FFC000"/>
                </a:solidFill>
                <a:latin typeface="Arial Black" pitchFamily="34" charset="0"/>
              </a:rPr>
              <a:t>TEMA CAMPANIEI</a:t>
            </a:r>
            <a:endParaRPr lang="en-US" sz="3200" kern="12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7543800" cy="2057399"/>
          </a:xfrm>
        </p:spPr>
        <p:txBody>
          <a:bodyPr/>
          <a:lstStyle/>
          <a:p>
            <a:pPr marL="0" indent="0" algn="just">
              <a:buNone/>
            </a:pPr>
            <a:r>
              <a:rPr lang="ro-RO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Efectele </a:t>
            </a:r>
            <a:r>
              <a:rPr lang="ro-RO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negative asupra sănătăţii din timpul expunerii neprotejate la radiaţiile ultraviolete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3794" name="AutoShape 2" descr="Premium Photo | Sun protection objects and beach set: hat, sun glasses and protection  c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4187"/>
          </a:xfrm>
        </p:spPr>
        <p:txBody>
          <a:bodyPr/>
          <a:lstStyle/>
          <a:p>
            <a:pPr algn="just"/>
            <a:r>
              <a:rPr lang="ro-RO" sz="3200" kern="1200" dirty="0" smtClean="0">
                <a:solidFill>
                  <a:srgbClr val="FFC000"/>
                </a:solidFill>
                <a:latin typeface="Arial Black" pitchFamily="34" charset="0"/>
              </a:rPr>
              <a:t>SCOPUL</a:t>
            </a:r>
            <a:endParaRPr lang="en-US" sz="3200" kern="1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4122"/>
            <a:ext cx="8001000" cy="3811420"/>
          </a:xfr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o-RO" sz="2800" dirty="0" smtClean="0">
                <a:latin typeface="Arial Black" pitchFamily="34" charset="0"/>
              </a:rPr>
              <a:t>	</a:t>
            </a:r>
            <a:endParaRPr lang="en-US" sz="2800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5" name="Picture 4" descr="C:\Users\Asus\Desktop\campanie mediu 2021\Teaching-Kids-and-Families-Sun-Safety-FINAL.jpg"/>
          <p:cNvPicPr/>
          <p:nvPr/>
        </p:nvPicPr>
        <p:blipFill>
          <a:blip r:embed="rId2" cstate="print"/>
          <a:srcRect l="6625" t="16461" r="81098" b="72285"/>
          <a:stretch>
            <a:fillRect/>
          </a:stretch>
        </p:blipFill>
        <p:spPr bwMode="auto">
          <a:xfrm>
            <a:off x="7467600" y="4876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sus\Desktop\campanie mediu 2021\Teaching-Kids-and-Families-Sun-Safety-FINAL.jpg"/>
          <p:cNvPicPr/>
          <p:nvPr/>
        </p:nvPicPr>
        <p:blipFill>
          <a:blip r:embed="rId3" cstate="print"/>
          <a:srcRect l="56692" t="80112" r="31043" b="8638"/>
          <a:stretch>
            <a:fillRect/>
          </a:stretch>
        </p:blipFill>
        <p:spPr bwMode="auto">
          <a:xfrm>
            <a:off x="3124200" y="4876800"/>
            <a:ext cx="762000" cy="838200"/>
          </a:xfrm>
          <a:prstGeom prst="rect">
            <a:avLst/>
          </a:prstGeom>
          <a:noFill/>
        </p:spPr>
      </p:pic>
      <p:pic>
        <p:nvPicPr>
          <p:cNvPr id="7" name="Picture 6" descr="C:\Users\Asus\Desktop\campanie mediu 2021\Teaching-Kids-and-Families-Sun-Safety-FINAL.jpg"/>
          <p:cNvPicPr/>
          <p:nvPr/>
        </p:nvPicPr>
        <p:blipFill>
          <a:blip r:embed="rId2" cstate="print"/>
          <a:srcRect l="30336" t="19056" r="55512" b="73124"/>
          <a:stretch>
            <a:fillRect/>
          </a:stretch>
        </p:blipFill>
        <p:spPr bwMode="auto">
          <a:xfrm>
            <a:off x="6553200" y="4876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sus\Desktop\campanie mediu 2021\Teaching-Kids-and-Families-Sun-Safety-FINAL.jpg"/>
          <p:cNvPicPr/>
          <p:nvPr/>
        </p:nvPicPr>
        <p:blipFill>
          <a:blip r:embed="rId2" cstate="print"/>
          <a:srcRect l="58221" t="15566" r="32343" b="70884"/>
          <a:stretch>
            <a:fillRect/>
          </a:stretch>
        </p:blipFill>
        <p:spPr bwMode="auto">
          <a:xfrm>
            <a:off x="3886200" y="4876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Asus\Desktop\campanie mediu 2021\Teaching-Kids-and-Families-Sun-Safety-FINAL.jpg"/>
          <p:cNvPicPr/>
          <p:nvPr/>
        </p:nvPicPr>
        <p:blipFill>
          <a:blip r:embed="rId2" cstate="print"/>
          <a:srcRect l="6400" t="39306" r="79955" b="51400"/>
          <a:stretch>
            <a:fillRect/>
          </a:stretch>
        </p:blipFill>
        <p:spPr bwMode="auto">
          <a:xfrm>
            <a:off x="0" y="4876800"/>
            <a:ext cx="914400" cy="84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sus\Desktop\campanie mediu 2021\Teaching-Kids-and-Families-Sun-Safety-FINAL.jpg"/>
          <p:cNvPicPr/>
          <p:nvPr/>
        </p:nvPicPr>
        <p:blipFill>
          <a:blip r:embed="rId2" cstate="print"/>
          <a:srcRect l="33044" t="37850" r="56042" b="49645"/>
          <a:stretch>
            <a:fillRect/>
          </a:stretch>
        </p:blipFill>
        <p:spPr bwMode="auto">
          <a:xfrm>
            <a:off x="2362200" y="4876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Asus\Desktop\campanie mediu 2021\Teaching-Kids-and-Families-Sun-Safety-FINAL.jpg"/>
          <p:cNvPicPr/>
          <p:nvPr/>
        </p:nvPicPr>
        <p:blipFill>
          <a:blip r:embed="rId4" cstate="print"/>
          <a:srcRect l="56661" t="38365" r="30896" b="50228"/>
          <a:stretch>
            <a:fillRect/>
          </a:stretch>
        </p:blipFill>
        <p:spPr bwMode="auto">
          <a:xfrm>
            <a:off x="5029200" y="4876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sus\Desktop\campanie mediu 2021\Teaching-Kids-and-Families-Sun-Safety-FINAL.jpg"/>
          <p:cNvPicPr/>
          <p:nvPr/>
        </p:nvPicPr>
        <p:blipFill>
          <a:blip r:embed="rId2" cstate="print"/>
          <a:srcRect l="56384" t="58343" r="31615" b="28547"/>
          <a:stretch>
            <a:fillRect/>
          </a:stretch>
        </p:blipFill>
        <p:spPr bwMode="auto">
          <a:xfrm>
            <a:off x="914400" y="4876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Asus\Desktop\campanie mediu 2021\Teaching-Kids-and-Families-Sun-Safety-FINAL.jpg"/>
          <p:cNvPicPr/>
          <p:nvPr/>
        </p:nvPicPr>
        <p:blipFill>
          <a:blip r:embed="rId5" cstate="print"/>
          <a:srcRect l="79372" t="60660" r="5447" b="30347"/>
          <a:stretch>
            <a:fillRect/>
          </a:stretch>
        </p:blipFill>
        <p:spPr bwMode="auto">
          <a:xfrm>
            <a:off x="5791200" y="4876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sus\Desktop\campanie mediu 2021\Teaching-Kids-and-Families-Sun-Safety-FINAL.jpg"/>
          <p:cNvPicPr/>
          <p:nvPr/>
        </p:nvPicPr>
        <p:blipFill>
          <a:blip r:embed="rId6" cstate="print"/>
          <a:srcRect l="6259" t="80291" r="79969" b="9705"/>
          <a:stretch>
            <a:fillRect/>
          </a:stretch>
        </p:blipFill>
        <p:spPr bwMode="auto">
          <a:xfrm>
            <a:off x="1600200" y="4876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sus\Desktop\campanie mediu 2021\Teaching-Kids-and-Families-Sun-Safety-FINAL.jpg"/>
          <p:cNvPicPr/>
          <p:nvPr/>
        </p:nvPicPr>
        <p:blipFill>
          <a:blip r:embed="rId7" cstate="print"/>
          <a:srcRect l="31558" t="80515" r="55707" b="9631"/>
          <a:stretch>
            <a:fillRect/>
          </a:stretch>
        </p:blipFill>
        <p:spPr bwMode="auto">
          <a:xfrm>
            <a:off x="8382000" y="4876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14400" y="1676401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o-RO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ro-RO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onștientizarea </a:t>
            </a:r>
            <a:r>
              <a:rPr lang="ro-RO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populației cu privire la necesitatea adoptării de comportamente protective pentru a preveni  apariția cancerelor de piele, în mod special a melanomului malign, a afecţiunilor oculare şi a altor patologii secundare expunerii excesive la radiaţii ultraviolete</a:t>
            </a:r>
            <a:endParaRPr lang="en-US" sz="2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C:\Users\Asus\Pictures\Picture1.jpg"/>
          <p:cNvPicPr/>
          <p:nvPr/>
        </p:nvPicPr>
        <p:blipFill>
          <a:blip r:embed="rId8" cstate="print"/>
          <a:srcRect l="4748" t="60411" r="89840" b="24630"/>
          <a:stretch>
            <a:fillRect/>
          </a:stretch>
        </p:blipFill>
        <p:spPr bwMode="auto">
          <a:xfrm>
            <a:off x="4572000" y="4876800"/>
            <a:ext cx="45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sus\Desktop\campanie mediu 2021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20000" cy="50707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4200"/>
            <a:ext cx="7543800" cy="2743199"/>
          </a:xfrm>
        </p:spPr>
        <p:txBody>
          <a:bodyPr/>
          <a:lstStyle/>
          <a:p>
            <a:pPr algn="just">
              <a:buNone/>
            </a:pPr>
            <a:r>
              <a:rPr lang="ro-RO" dirty="0" smtClean="0"/>
              <a:t>		</a:t>
            </a:r>
            <a:endParaRPr lang="en-US" sz="2800" dirty="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533400"/>
            <a:ext cx="5336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OBIECTIVUL GENERAL</a:t>
            </a:r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2885926"/>
            <a:ext cx="7543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r>
              <a:rPr lang="ro-RO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Creşterea gradului de informare a populaţiei cu privire la riscul apariţiei afecţiunilor maligne la nivelul tegumentelor sau a altor afecţiuni datorate expunerii neprotejate la radiaţii ultraviolete.</a:t>
            </a:r>
            <a:endParaRPr lang="en-US" sz="2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85800"/>
          </a:xfrm>
        </p:spPr>
        <p:txBody>
          <a:bodyPr/>
          <a:lstStyle/>
          <a:p>
            <a:pPr algn="just"/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OBIECTIVELE SPECIFICE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364163"/>
          </a:xfrm>
          <a:solidFill>
            <a:srgbClr val="FF99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None/>
            </a:pPr>
            <a:r>
              <a:rPr lang="ro-RO" sz="2400" dirty="0" smtClean="0">
                <a:latin typeface="Arial Black" pitchFamily="34" charset="0"/>
              </a:rPr>
              <a:t>1. </a:t>
            </a:r>
            <a:r>
              <a:rPr lang="ro-RO" sz="2400" dirty="0" smtClean="0">
                <a:solidFill>
                  <a:srgbClr val="FFFFCC"/>
                </a:solidFill>
                <a:latin typeface="Arial Black" pitchFamily="34" charset="0"/>
              </a:rPr>
              <a:t>Promovarea comportamentelor de protecţie solară la nivel populaţional</a:t>
            </a:r>
            <a:r>
              <a:rPr lang="en-US" sz="2400" dirty="0" smtClean="0">
                <a:solidFill>
                  <a:srgbClr val="FFFFCC"/>
                </a:solidFill>
                <a:latin typeface="Arial Black" pitchFamily="34" charset="0"/>
              </a:rPr>
              <a:t>.</a:t>
            </a:r>
            <a:endParaRPr lang="ro-RO" sz="2400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None/>
            </a:pPr>
            <a:r>
              <a:rPr lang="ro-RO" sz="2400" dirty="0" smtClean="0">
                <a:solidFill>
                  <a:srgbClr val="FFFFCC"/>
                </a:solidFill>
                <a:latin typeface="Arial Black" pitchFamily="34" charset="0"/>
              </a:rPr>
              <a:t>2. Îmbunătăţirea informării populaţiei cu privire la tipul de metode de protecţie solară asociabilă.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None/>
            </a:pPr>
            <a:r>
              <a:rPr lang="ro-RO" sz="2400" dirty="0" smtClean="0">
                <a:solidFill>
                  <a:srgbClr val="FFFFCC"/>
                </a:solidFill>
                <a:latin typeface="Arial Black" pitchFamily="34" charset="0"/>
              </a:rPr>
              <a:t>3. Educarea populaţiei cu privire la importanţa examinărilor profilactice post-sezoniere a tegumentelor pentru depistarea cancerelor de piele</a:t>
            </a:r>
            <a:r>
              <a:rPr lang="en-US" sz="2400" dirty="0" smtClean="0">
                <a:solidFill>
                  <a:srgbClr val="FFFFCC"/>
                </a:solidFill>
                <a:latin typeface="Arial Black" pitchFamily="34" charset="0"/>
              </a:rPr>
              <a:t>.</a:t>
            </a:r>
            <a:endParaRPr lang="ro-RO" sz="2400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FFFFCC"/>
              </a:buClr>
              <a:buNone/>
            </a:pPr>
            <a:r>
              <a:rPr lang="ro-RO" sz="2400" dirty="0" smtClean="0">
                <a:solidFill>
                  <a:srgbClr val="FFFFCC"/>
                </a:solidFill>
                <a:latin typeface="Arial Black" pitchFamily="34" charset="0"/>
              </a:rPr>
              <a:t>4. Îmbunătăţirea cunoştinţelor mamelor cu privire la mijloacele utilizate pentru o expunere în siguranţă a copiilor la soare</a:t>
            </a:r>
            <a:r>
              <a:rPr lang="en-US" sz="2400" dirty="0" smtClean="0">
                <a:solidFill>
                  <a:srgbClr val="FFFFCC"/>
                </a:solidFill>
                <a:latin typeface="Arial Black" pitchFamily="34" charset="0"/>
              </a:rPr>
              <a:t>.</a:t>
            </a:r>
            <a:endParaRPr lang="ro-RO" sz="2400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>
              <a:buNone/>
            </a:pPr>
            <a:endParaRPr lang="ro-RO" sz="2400" dirty="0" smtClean="0">
              <a:solidFill>
                <a:srgbClr val="FFFFCC"/>
              </a:solidFill>
              <a:latin typeface="Arial Black" pitchFamily="34" charset="0"/>
            </a:endParaRPr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 smtClean="0">
                <a:solidFill>
                  <a:srgbClr val="FFC000"/>
                </a:solidFill>
                <a:latin typeface="Arial Black" pitchFamily="34" charset="0"/>
              </a:rPr>
              <a:t>PERIOADA DE DERULARE A CAMPANIEI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761999"/>
          </a:xfrm>
          <a:solidFill>
            <a:srgbClr val="FF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o-RO" sz="3600" dirty="0" smtClean="0">
                <a:solidFill>
                  <a:srgbClr val="FFFFCC"/>
                </a:solidFill>
                <a:latin typeface="Arial Black" pitchFamily="34" charset="0"/>
              </a:rPr>
              <a:t>1 - 31 august 2022</a:t>
            </a:r>
            <a:endParaRPr lang="en-US" sz="3600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29697" name="Picture 1" descr="C:\Users\Asus\Desktop\campanie mediu 2021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2895600" cy="231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2773</TotalTime>
  <Words>983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Wingdings</vt:lpstr>
      <vt:lpstr>Ripple</vt:lpstr>
      <vt:lpstr> Protecţia solară – un pas important spre sănătate!</vt:lpstr>
      <vt:lpstr>CUPRINS</vt:lpstr>
      <vt:lpstr>INTRODUCERE</vt:lpstr>
      <vt:lpstr>PowerPoint Presentation</vt:lpstr>
      <vt:lpstr>TEMA CAMPANIEI</vt:lpstr>
      <vt:lpstr>SCOPUL</vt:lpstr>
      <vt:lpstr>PowerPoint Presentation</vt:lpstr>
      <vt:lpstr>OBIECTIVELE SPECIFICE</vt:lpstr>
      <vt:lpstr>PERIOADA DE DERULARE A CAMPANIEI</vt:lpstr>
      <vt:lpstr>SLOGANUL</vt:lpstr>
      <vt:lpstr>MESAJELE CHEIE ÎN RAPORT CU OBIECTIVELE SPECIFICE</vt:lpstr>
      <vt:lpstr>MESAJELE CHEIE ÎN RAPORT CU OBIECTIVELE SPECIFICE</vt:lpstr>
      <vt:lpstr>GRUPURILE ŢINTĂ</vt:lpstr>
      <vt:lpstr>ACTIVITĂŢI POSIBILE</vt:lpstr>
      <vt:lpstr>ACTIVITĂŢI POSIBILE</vt:lpstr>
      <vt:lpstr>PARTENERI POSIBILI</vt:lpstr>
      <vt:lpstr>INDICATORI DE MONITORIZARE</vt:lpstr>
      <vt:lpstr>TERMEN DE RAPORTARE</vt:lpstr>
      <vt:lpstr>INFORMAŢII DE 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LENOVO</cp:lastModifiedBy>
  <cp:revision>535</cp:revision>
  <cp:lastPrinted>2022-07-18T06:59:28Z</cp:lastPrinted>
  <dcterms:created xsi:type="dcterms:W3CDTF">2010-05-06T06:53:00Z</dcterms:created>
  <dcterms:modified xsi:type="dcterms:W3CDTF">2022-07-18T07:00:50Z</dcterms:modified>
</cp:coreProperties>
</file>