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60" r:id="rId5"/>
    <p:sldId id="266" r:id="rId6"/>
    <p:sldId id="291" r:id="rId7"/>
    <p:sldId id="292" r:id="rId8"/>
    <p:sldId id="268" r:id="rId9"/>
    <p:sldId id="262" r:id="rId10"/>
    <p:sldId id="269" r:id="rId11"/>
    <p:sldId id="289" r:id="rId12"/>
    <p:sldId id="275" r:id="rId13"/>
    <p:sldId id="278" r:id="rId14"/>
    <p:sldId id="279" r:id="rId15"/>
    <p:sldId id="281" r:id="rId16"/>
    <p:sldId id="294" r:id="rId17"/>
    <p:sldId id="298" r:id="rId18"/>
    <p:sldId id="282" r:id="rId19"/>
    <p:sldId id="283" r:id="rId20"/>
    <p:sldId id="297" r:id="rId21"/>
    <p:sldId id="284" r:id="rId22"/>
    <p:sldId id="285"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285670-E2A5-493F-B3F1-E036900A98EC}">
          <p14:sldIdLst>
            <p14:sldId id="256"/>
            <p14:sldId id="257"/>
          </p14:sldIdLst>
        </p14:section>
        <p14:section name="Introducere" id="{E5592122-2FCF-4FBF-A45B-C1DD2E780B1E}">
          <p14:sldIdLst>
            <p14:sldId id="258"/>
            <p14:sldId id="260"/>
            <p14:sldId id="266"/>
            <p14:sldId id="291"/>
            <p14:sldId id="292"/>
            <p14:sldId id="268"/>
            <p14:sldId id="262"/>
            <p14:sldId id="269"/>
            <p14:sldId id="289"/>
          </p14:sldIdLst>
        </p14:section>
        <p14:section name="Tema, scop" id="{708F519D-4D1A-4FB7-A24E-33D69E146E4C}">
          <p14:sldIdLst>
            <p14:sldId id="275"/>
          </p14:sldIdLst>
        </p14:section>
        <p14:section name="Obiective, perioada de derulare" id="{7308A377-CBCC-454F-A90C-1C70A7D679B6}">
          <p14:sldIdLst>
            <p14:sldId id="278"/>
          </p14:sldIdLst>
        </p14:section>
        <p14:section name="Sloganul campaniei" id="{7EFFA67C-764A-492D-A22C-0FC5C30DC893}">
          <p14:sldIdLst>
            <p14:sldId id="279"/>
          </p14:sldIdLst>
        </p14:section>
        <p14:section name="Mesajele principale" id="{1334AEA1-9172-404A-A612-A6B695F7B310}">
          <p14:sldIdLst>
            <p14:sldId id="281"/>
            <p14:sldId id="294"/>
            <p14:sldId id="298"/>
          </p14:sldIdLst>
        </p14:section>
        <p14:section name="Propuneri activități în cadrul campaniei" id="{8813ECDD-04B9-4FBB-A76F-59C6E6A81145}">
          <p14:sldIdLst>
            <p14:sldId id="282"/>
            <p14:sldId id="283"/>
          </p14:sldIdLst>
        </p14:section>
        <p14:section name="Propuneri parteneriate" id="{FDA9AAAF-367B-4BA4-845F-EDD20978F97D}">
          <p14:sldIdLst>
            <p14:sldId id="297"/>
          </p14:sldIdLst>
        </p14:section>
        <p14:section name="Monitorizare campanie" id="{FB3CD55A-8BB9-441A-89D4-DD3D2377321E}">
          <p14:sldIdLst>
            <p14:sldId id="284"/>
            <p14:sldId id="285"/>
            <p14:sldId id="286"/>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2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196" autoAdjust="0"/>
    <p:restoredTop sz="94660"/>
  </p:normalViewPr>
  <p:slideViewPr>
    <p:cSldViewPr>
      <p:cViewPr varScale="1">
        <p:scale>
          <a:sx n="103" d="100"/>
          <a:sy n="103" d="100"/>
        </p:scale>
        <p:origin x="114" y="276"/>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DC21D6-256E-4727-8DD3-1D00A34D0BD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B4D10089-0904-438D-8512-13CCBE1BD015}">
      <dgm:prSet phldrT="[Text]" custT="1"/>
      <dgm:spPr/>
      <dgm:t>
        <a:bodyPr/>
        <a:lstStyle/>
        <a:p>
          <a:pPr algn="ctr"/>
          <a:r>
            <a:rPr lang="ro-RO" sz="1400" b="1">
              <a:latin typeface="Trebuchet MS" panose="020B0603020202020204" pitchFamily="34" charset="0"/>
            </a:rPr>
            <a:t>4 429 860</a:t>
          </a:r>
          <a:endParaRPr lang="en-US" sz="1400" b="1">
            <a:latin typeface="Trebuchet MS" panose="020B0603020202020204" pitchFamily="34" charset="0"/>
          </a:endParaRPr>
        </a:p>
      </dgm:t>
    </dgm:pt>
    <dgm:pt modelId="{0E1E4BEC-3932-4A9A-9C32-76651C29250B}" type="parTrans" cxnId="{1A72062A-4072-49E1-9FA1-1343BF1DD832}">
      <dgm:prSet/>
      <dgm:spPr/>
      <dgm:t>
        <a:bodyPr/>
        <a:lstStyle/>
        <a:p>
          <a:pPr algn="ctr"/>
          <a:endParaRPr lang="en-US" sz="1200">
            <a:latin typeface="Trebuchet MS" panose="020B0603020202020204" pitchFamily="34" charset="0"/>
          </a:endParaRPr>
        </a:p>
      </dgm:t>
    </dgm:pt>
    <dgm:pt modelId="{DAF6E650-141F-4832-98A8-5BD5660FB1D6}" type="sibTrans" cxnId="{1A72062A-4072-49E1-9FA1-1343BF1DD832}">
      <dgm:prSet/>
      <dgm:spPr/>
      <dgm:t>
        <a:bodyPr/>
        <a:lstStyle/>
        <a:p>
          <a:pPr algn="ctr"/>
          <a:endParaRPr lang="en-US" sz="1200">
            <a:latin typeface="Trebuchet MS" panose="020B0603020202020204" pitchFamily="34" charset="0"/>
          </a:endParaRPr>
        </a:p>
      </dgm:t>
    </dgm:pt>
    <dgm:pt modelId="{4B4ABF6F-58A4-49A2-BBA1-70472A63FE36}">
      <dgm:prSet phldrT="[Text]" custT="1"/>
      <dgm:spPr/>
      <dgm:t>
        <a:bodyPr/>
        <a:lstStyle/>
        <a:p>
          <a:pPr algn="ctr"/>
          <a:r>
            <a:rPr lang="ro-RO" sz="1200" b="1">
              <a:latin typeface="Trebuchet MS" panose="020B0603020202020204" pitchFamily="34" charset="0"/>
            </a:rPr>
            <a:t>Boala ischemică a inimii              1 227 723</a:t>
          </a:r>
          <a:endParaRPr lang="en-US" sz="1200">
            <a:latin typeface="Trebuchet MS" panose="020B0603020202020204" pitchFamily="34" charset="0"/>
          </a:endParaRPr>
        </a:p>
      </dgm:t>
    </dgm:pt>
    <dgm:pt modelId="{A940CACA-A44E-4EBD-BAB8-6A25ABDA3514}" type="parTrans" cxnId="{4D32E7EE-8F74-4808-BF5A-9BEBF4763CAA}">
      <dgm:prSet custT="1"/>
      <dgm:spPr/>
      <dgm:t>
        <a:bodyPr/>
        <a:lstStyle/>
        <a:p>
          <a:pPr algn="ctr"/>
          <a:endParaRPr lang="en-US" sz="1200">
            <a:latin typeface="Trebuchet MS" panose="020B0603020202020204" pitchFamily="34" charset="0"/>
          </a:endParaRPr>
        </a:p>
      </dgm:t>
    </dgm:pt>
    <dgm:pt modelId="{702AA686-3350-427B-AC3D-67073B902485}" type="sibTrans" cxnId="{4D32E7EE-8F74-4808-BF5A-9BEBF4763CAA}">
      <dgm:prSet/>
      <dgm:spPr/>
      <dgm:t>
        <a:bodyPr/>
        <a:lstStyle/>
        <a:p>
          <a:pPr algn="ctr"/>
          <a:endParaRPr lang="en-US" sz="1200">
            <a:latin typeface="Trebuchet MS" panose="020B0603020202020204" pitchFamily="34" charset="0"/>
          </a:endParaRPr>
        </a:p>
      </dgm:t>
    </dgm:pt>
    <dgm:pt modelId="{182B8BFA-F1B1-44A9-83C4-EDA094C664CA}">
      <dgm:prSet phldrT="[Text]" custT="1"/>
      <dgm:spPr/>
      <dgm:t>
        <a:bodyPr/>
        <a:lstStyle/>
        <a:p>
          <a:pPr algn="ctr"/>
          <a:r>
            <a:rPr lang="ro-RO" sz="1200" b="1">
              <a:latin typeface="Trebuchet MS" panose="020B0603020202020204" pitchFamily="34" charset="0"/>
            </a:rPr>
            <a:t>Boli cerebro-vasculare                396 397</a:t>
          </a:r>
          <a:endParaRPr lang="en-US" sz="1200">
            <a:latin typeface="Trebuchet MS" panose="020B0603020202020204" pitchFamily="34" charset="0"/>
          </a:endParaRPr>
        </a:p>
      </dgm:t>
    </dgm:pt>
    <dgm:pt modelId="{2EA252AC-8FE0-42C9-A8DE-18E5DBBE4BBA}" type="parTrans" cxnId="{3D650A25-8154-404E-ABAD-D7CFF9CED967}">
      <dgm:prSet custT="1"/>
      <dgm:spPr/>
      <dgm:t>
        <a:bodyPr/>
        <a:lstStyle/>
        <a:p>
          <a:pPr algn="ctr"/>
          <a:endParaRPr lang="en-US" sz="1200">
            <a:latin typeface="Trebuchet MS" panose="020B0603020202020204" pitchFamily="34" charset="0"/>
          </a:endParaRPr>
        </a:p>
      </dgm:t>
    </dgm:pt>
    <dgm:pt modelId="{274DB215-DC9D-4F6A-A29F-9A6B96F60BEC}" type="sibTrans" cxnId="{3D650A25-8154-404E-ABAD-D7CFF9CED967}">
      <dgm:prSet/>
      <dgm:spPr/>
      <dgm:t>
        <a:bodyPr/>
        <a:lstStyle/>
        <a:p>
          <a:pPr algn="ctr"/>
          <a:endParaRPr lang="en-US" sz="1200">
            <a:latin typeface="Trebuchet MS" panose="020B0603020202020204" pitchFamily="34" charset="0"/>
          </a:endParaRPr>
        </a:p>
      </dgm:t>
    </dgm:pt>
    <dgm:pt modelId="{F946BBFA-826D-42A5-9896-C90E9CDA7646}">
      <dgm:prSet phldrT="[Text]" custT="1"/>
      <dgm:spPr/>
      <dgm:t>
        <a:bodyPr/>
        <a:lstStyle/>
        <a:p>
          <a:pPr algn="ctr"/>
          <a:r>
            <a:rPr lang="ro-RO" sz="1200" b="1">
              <a:latin typeface="Trebuchet MS" panose="020B0603020202020204" pitchFamily="34" charset="0"/>
            </a:rPr>
            <a:t>Cardiopatii reumatismale 41 494 </a:t>
          </a:r>
          <a:endParaRPr lang="en-US" sz="1200">
            <a:latin typeface="Trebuchet MS" panose="020B0603020202020204" pitchFamily="34" charset="0"/>
          </a:endParaRPr>
        </a:p>
      </dgm:t>
    </dgm:pt>
    <dgm:pt modelId="{E84BBC2C-17D0-49C9-B77D-5CE57C00BAE4}" type="parTrans" cxnId="{02B62C2C-6394-456F-9F07-AE369EE00DF7}">
      <dgm:prSet custT="1"/>
      <dgm:spPr/>
      <dgm:t>
        <a:bodyPr/>
        <a:lstStyle/>
        <a:p>
          <a:pPr algn="ctr"/>
          <a:endParaRPr lang="en-US" sz="1200">
            <a:latin typeface="Trebuchet MS" panose="020B0603020202020204" pitchFamily="34" charset="0"/>
          </a:endParaRPr>
        </a:p>
      </dgm:t>
    </dgm:pt>
    <dgm:pt modelId="{6AC517E1-4589-4150-AB04-0F800244E6CD}" type="sibTrans" cxnId="{02B62C2C-6394-456F-9F07-AE369EE00DF7}">
      <dgm:prSet/>
      <dgm:spPr/>
      <dgm:t>
        <a:bodyPr/>
        <a:lstStyle/>
        <a:p>
          <a:pPr algn="ctr"/>
          <a:endParaRPr lang="en-US" sz="1200">
            <a:latin typeface="Trebuchet MS" panose="020B0603020202020204" pitchFamily="34" charset="0"/>
          </a:endParaRPr>
        </a:p>
      </dgm:t>
    </dgm:pt>
    <dgm:pt modelId="{9F31DCE8-E632-4794-AE52-2E469ED5FEBF}">
      <dgm:prSet custT="1"/>
      <dgm:spPr/>
      <dgm:t>
        <a:bodyPr/>
        <a:lstStyle/>
        <a:p>
          <a:pPr algn="ctr"/>
          <a:r>
            <a:rPr lang="ro-RO" sz="1200" b="1">
              <a:latin typeface="Trebuchet MS" panose="020B0603020202020204" pitchFamily="34" charset="0"/>
            </a:rPr>
            <a:t>Boala hipertensivă   </a:t>
          </a:r>
          <a:br>
            <a:rPr lang="ro-RO" sz="1200" b="1">
              <a:latin typeface="Trebuchet MS" panose="020B0603020202020204" pitchFamily="34" charset="0"/>
            </a:rPr>
          </a:br>
          <a:r>
            <a:rPr lang="ro-RO" sz="1200" b="1">
              <a:latin typeface="Trebuchet MS" panose="020B0603020202020204" pitchFamily="34" charset="0"/>
            </a:rPr>
            <a:t>2 709 618</a:t>
          </a:r>
          <a:endParaRPr lang="en-US" sz="1200">
            <a:latin typeface="Trebuchet MS" panose="020B0603020202020204" pitchFamily="34" charset="0"/>
          </a:endParaRPr>
        </a:p>
      </dgm:t>
    </dgm:pt>
    <dgm:pt modelId="{8CD58C2A-061E-4352-9376-5963BFD816B4}" type="parTrans" cxnId="{0D9C7E1A-E7BD-430B-9520-3E328453EC1B}">
      <dgm:prSet custT="1"/>
      <dgm:spPr/>
      <dgm:t>
        <a:bodyPr/>
        <a:lstStyle/>
        <a:p>
          <a:pPr algn="ctr"/>
          <a:endParaRPr lang="en-US" sz="1200">
            <a:latin typeface="Trebuchet MS" panose="020B0603020202020204" pitchFamily="34" charset="0"/>
          </a:endParaRPr>
        </a:p>
      </dgm:t>
    </dgm:pt>
    <dgm:pt modelId="{198ED1CE-03D2-4ABD-AC1D-8C4A62306B90}" type="sibTrans" cxnId="{0D9C7E1A-E7BD-430B-9520-3E328453EC1B}">
      <dgm:prSet/>
      <dgm:spPr/>
      <dgm:t>
        <a:bodyPr/>
        <a:lstStyle/>
        <a:p>
          <a:pPr algn="ctr"/>
          <a:endParaRPr lang="en-US" sz="1200">
            <a:latin typeface="Trebuchet MS" panose="020B0603020202020204" pitchFamily="34" charset="0"/>
          </a:endParaRPr>
        </a:p>
      </dgm:t>
    </dgm:pt>
    <dgm:pt modelId="{30C36273-32D1-4B34-AF9B-5E09D57BB03D}">
      <dgm:prSet custT="1"/>
      <dgm:spPr/>
      <dgm:t>
        <a:bodyPr/>
        <a:lstStyle/>
        <a:p>
          <a:r>
            <a:rPr lang="ro-RO" sz="1200" b="1">
              <a:latin typeface="Trebuchet MS" panose="020B0603020202020204" pitchFamily="34" charset="0"/>
            </a:rPr>
            <a:t>Cord pulmonar cronic               37 395</a:t>
          </a:r>
          <a:endParaRPr lang="en-US" sz="1200">
            <a:latin typeface="Trebuchet MS" panose="020B0603020202020204" pitchFamily="34" charset="0"/>
          </a:endParaRPr>
        </a:p>
      </dgm:t>
    </dgm:pt>
    <dgm:pt modelId="{F364727A-45CC-4091-9A8E-1C50CC58B8AE}" type="parTrans" cxnId="{2EE57AA3-E784-4C04-ABF4-F21517824ACD}">
      <dgm:prSet custT="1"/>
      <dgm:spPr/>
      <dgm:t>
        <a:bodyPr/>
        <a:lstStyle/>
        <a:p>
          <a:endParaRPr lang="en-US" sz="1200">
            <a:latin typeface="Trebuchet MS" panose="020B0603020202020204" pitchFamily="34" charset="0"/>
          </a:endParaRPr>
        </a:p>
      </dgm:t>
    </dgm:pt>
    <dgm:pt modelId="{CC3DCA9E-3A38-4BC3-8EBB-F4303DDC8A29}" type="sibTrans" cxnId="{2EE57AA3-E784-4C04-ABF4-F21517824ACD}">
      <dgm:prSet/>
      <dgm:spPr/>
      <dgm:t>
        <a:bodyPr/>
        <a:lstStyle/>
        <a:p>
          <a:endParaRPr lang="en-US" sz="1200">
            <a:latin typeface="Trebuchet MS" panose="020B0603020202020204" pitchFamily="34" charset="0"/>
          </a:endParaRPr>
        </a:p>
      </dgm:t>
    </dgm:pt>
    <dgm:pt modelId="{1F83F528-1472-4826-AC5F-53E0B241E7D5}">
      <dgm:prSet custT="1"/>
      <dgm:spPr/>
      <dgm:t>
        <a:bodyPr/>
        <a:lstStyle/>
        <a:p>
          <a:r>
            <a:rPr lang="ro-RO" sz="1200" b="1">
              <a:latin typeface="Trebuchet MS" panose="020B0603020202020204" pitchFamily="34" charset="0"/>
            </a:rPr>
            <a:t>Reumatism articular acut  17 233</a:t>
          </a:r>
          <a:endParaRPr lang="en-US" sz="1200">
            <a:latin typeface="Trebuchet MS" panose="020B0603020202020204" pitchFamily="34" charset="0"/>
          </a:endParaRPr>
        </a:p>
      </dgm:t>
    </dgm:pt>
    <dgm:pt modelId="{773B5D7E-6E10-4D28-B3D4-359DC50885DE}" type="parTrans" cxnId="{AC990A7A-72F6-40C0-AF36-E096BE28ED10}">
      <dgm:prSet custT="1"/>
      <dgm:spPr/>
      <dgm:t>
        <a:bodyPr/>
        <a:lstStyle/>
        <a:p>
          <a:endParaRPr lang="en-US" sz="1200">
            <a:latin typeface="Trebuchet MS" panose="020B0603020202020204" pitchFamily="34" charset="0"/>
          </a:endParaRPr>
        </a:p>
      </dgm:t>
    </dgm:pt>
    <dgm:pt modelId="{283B6887-31AC-4160-8BFE-A05776A709D8}" type="sibTrans" cxnId="{AC990A7A-72F6-40C0-AF36-E096BE28ED10}">
      <dgm:prSet/>
      <dgm:spPr/>
      <dgm:t>
        <a:bodyPr/>
        <a:lstStyle/>
        <a:p>
          <a:endParaRPr lang="en-US" sz="1200">
            <a:latin typeface="Trebuchet MS" panose="020B0603020202020204" pitchFamily="34" charset="0"/>
          </a:endParaRPr>
        </a:p>
      </dgm:t>
    </dgm:pt>
    <dgm:pt modelId="{30CA214B-8724-4E97-BC7B-B671429C95E4}" type="pres">
      <dgm:prSet presAssocID="{3DDC21D6-256E-4727-8DD3-1D00A34D0BD3}" presName="Name0" presStyleCnt="0">
        <dgm:presLayoutVars>
          <dgm:chPref val="1"/>
          <dgm:dir/>
          <dgm:animOne val="branch"/>
          <dgm:animLvl val="lvl"/>
          <dgm:resizeHandles val="exact"/>
        </dgm:presLayoutVars>
      </dgm:prSet>
      <dgm:spPr/>
    </dgm:pt>
    <dgm:pt modelId="{56289AF0-B444-493E-AD50-363DFCBB157E}" type="pres">
      <dgm:prSet presAssocID="{B4D10089-0904-438D-8512-13CCBE1BD015}" presName="root1" presStyleCnt="0"/>
      <dgm:spPr/>
    </dgm:pt>
    <dgm:pt modelId="{ED22993B-F8E3-4DEE-9FBF-BE4FA6971F08}" type="pres">
      <dgm:prSet presAssocID="{B4D10089-0904-438D-8512-13CCBE1BD015}" presName="LevelOneTextNode" presStyleLbl="node0" presStyleIdx="0" presStyleCnt="1" custScaleX="81262" custScaleY="94818" custLinFactNeighborX="2986">
        <dgm:presLayoutVars>
          <dgm:chPref val="3"/>
        </dgm:presLayoutVars>
      </dgm:prSet>
      <dgm:spPr/>
    </dgm:pt>
    <dgm:pt modelId="{562A7871-5BBF-4B73-AA40-61BE20CFC623}" type="pres">
      <dgm:prSet presAssocID="{B4D10089-0904-438D-8512-13CCBE1BD015}" presName="level2hierChild" presStyleCnt="0"/>
      <dgm:spPr/>
    </dgm:pt>
    <dgm:pt modelId="{183F42F7-F5AE-48D8-A8D5-1E88F8E25B59}" type="pres">
      <dgm:prSet presAssocID="{8CD58C2A-061E-4352-9376-5963BFD816B4}" presName="conn2-1" presStyleLbl="parChTrans1D2" presStyleIdx="0" presStyleCnt="6"/>
      <dgm:spPr/>
    </dgm:pt>
    <dgm:pt modelId="{4C07D220-B6C8-46EF-AC09-7555579293CB}" type="pres">
      <dgm:prSet presAssocID="{8CD58C2A-061E-4352-9376-5963BFD816B4}" presName="connTx" presStyleLbl="parChTrans1D2" presStyleIdx="0" presStyleCnt="6"/>
      <dgm:spPr/>
    </dgm:pt>
    <dgm:pt modelId="{5582B556-1032-4608-9597-B922FFF7DD6E}" type="pres">
      <dgm:prSet presAssocID="{9F31DCE8-E632-4794-AE52-2E469ED5FEBF}" presName="root2" presStyleCnt="0"/>
      <dgm:spPr/>
    </dgm:pt>
    <dgm:pt modelId="{9B6ACA54-2A13-4E65-AB31-DC9E98D96DF1}" type="pres">
      <dgm:prSet presAssocID="{9F31DCE8-E632-4794-AE52-2E469ED5FEBF}" presName="LevelTwoTextNode" presStyleLbl="node2" presStyleIdx="0" presStyleCnt="6">
        <dgm:presLayoutVars>
          <dgm:chPref val="3"/>
        </dgm:presLayoutVars>
      </dgm:prSet>
      <dgm:spPr/>
    </dgm:pt>
    <dgm:pt modelId="{4E169115-10E4-4DB2-A13E-AB12E44013E1}" type="pres">
      <dgm:prSet presAssocID="{9F31DCE8-E632-4794-AE52-2E469ED5FEBF}" presName="level3hierChild" presStyleCnt="0"/>
      <dgm:spPr/>
    </dgm:pt>
    <dgm:pt modelId="{9B0AD9D1-9B52-4271-A343-D0E3814F9E77}" type="pres">
      <dgm:prSet presAssocID="{A940CACA-A44E-4EBD-BAB8-6A25ABDA3514}" presName="conn2-1" presStyleLbl="parChTrans1D2" presStyleIdx="1" presStyleCnt="6"/>
      <dgm:spPr/>
    </dgm:pt>
    <dgm:pt modelId="{78D5FB77-5720-4E9C-97CB-091AE5D9B25C}" type="pres">
      <dgm:prSet presAssocID="{A940CACA-A44E-4EBD-BAB8-6A25ABDA3514}" presName="connTx" presStyleLbl="parChTrans1D2" presStyleIdx="1" presStyleCnt="6"/>
      <dgm:spPr/>
    </dgm:pt>
    <dgm:pt modelId="{7F225C5E-31FC-496F-892F-5B296074F820}" type="pres">
      <dgm:prSet presAssocID="{4B4ABF6F-58A4-49A2-BBA1-70472A63FE36}" presName="root2" presStyleCnt="0"/>
      <dgm:spPr/>
    </dgm:pt>
    <dgm:pt modelId="{FA5E59CC-A44F-430D-A077-8E708E3667EB}" type="pres">
      <dgm:prSet presAssocID="{4B4ABF6F-58A4-49A2-BBA1-70472A63FE36}" presName="LevelTwoTextNode" presStyleLbl="node2" presStyleIdx="1" presStyleCnt="6">
        <dgm:presLayoutVars>
          <dgm:chPref val="3"/>
        </dgm:presLayoutVars>
      </dgm:prSet>
      <dgm:spPr/>
    </dgm:pt>
    <dgm:pt modelId="{34BD7433-BC2D-4815-A408-30D3B3A02E88}" type="pres">
      <dgm:prSet presAssocID="{4B4ABF6F-58A4-49A2-BBA1-70472A63FE36}" presName="level3hierChild" presStyleCnt="0"/>
      <dgm:spPr/>
    </dgm:pt>
    <dgm:pt modelId="{6BD35AB2-CAD1-4C8B-AF8C-BC481BCCA0C6}" type="pres">
      <dgm:prSet presAssocID="{2EA252AC-8FE0-42C9-A8DE-18E5DBBE4BBA}" presName="conn2-1" presStyleLbl="parChTrans1D2" presStyleIdx="2" presStyleCnt="6"/>
      <dgm:spPr/>
    </dgm:pt>
    <dgm:pt modelId="{06241A66-5ACA-4F63-99F4-883336B54B18}" type="pres">
      <dgm:prSet presAssocID="{2EA252AC-8FE0-42C9-A8DE-18E5DBBE4BBA}" presName="connTx" presStyleLbl="parChTrans1D2" presStyleIdx="2" presStyleCnt="6"/>
      <dgm:spPr/>
    </dgm:pt>
    <dgm:pt modelId="{72CE4779-9DC3-4906-A98F-E13B2BAF1A47}" type="pres">
      <dgm:prSet presAssocID="{182B8BFA-F1B1-44A9-83C4-EDA094C664CA}" presName="root2" presStyleCnt="0"/>
      <dgm:spPr/>
    </dgm:pt>
    <dgm:pt modelId="{0FBA505C-3804-425C-A6FC-DCDF0F628AFA}" type="pres">
      <dgm:prSet presAssocID="{182B8BFA-F1B1-44A9-83C4-EDA094C664CA}" presName="LevelTwoTextNode" presStyleLbl="node2" presStyleIdx="2" presStyleCnt="6">
        <dgm:presLayoutVars>
          <dgm:chPref val="3"/>
        </dgm:presLayoutVars>
      </dgm:prSet>
      <dgm:spPr/>
    </dgm:pt>
    <dgm:pt modelId="{25B91DB4-2AF7-4064-812A-091DF3120409}" type="pres">
      <dgm:prSet presAssocID="{182B8BFA-F1B1-44A9-83C4-EDA094C664CA}" presName="level3hierChild" presStyleCnt="0"/>
      <dgm:spPr/>
    </dgm:pt>
    <dgm:pt modelId="{65D6FCED-9A48-4DFD-B6FB-7C239DFBA92A}" type="pres">
      <dgm:prSet presAssocID="{E84BBC2C-17D0-49C9-B77D-5CE57C00BAE4}" presName="conn2-1" presStyleLbl="parChTrans1D2" presStyleIdx="3" presStyleCnt="6"/>
      <dgm:spPr/>
    </dgm:pt>
    <dgm:pt modelId="{E00C4DE8-149E-45FB-9F5B-21527A7BA93E}" type="pres">
      <dgm:prSet presAssocID="{E84BBC2C-17D0-49C9-B77D-5CE57C00BAE4}" presName="connTx" presStyleLbl="parChTrans1D2" presStyleIdx="3" presStyleCnt="6"/>
      <dgm:spPr/>
    </dgm:pt>
    <dgm:pt modelId="{F6BCA9DF-F363-47BB-8BDA-16CAD63C05CF}" type="pres">
      <dgm:prSet presAssocID="{F946BBFA-826D-42A5-9896-C90E9CDA7646}" presName="root2" presStyleCnt="0"/>
      <dgm:spPr/>
    </dgm:pt>
    <dgm:pt modelId="{B4F7400E-D7B6-4786-BA72-E20A9327281B}" type="pres">
      <dgm:prSet presAssocID="{F946BBFA-826D-42A5-9896-C90E9CDA7646}" presName="LevelTwoTextNode" presStyleLbl="node2" presStyleIdx="3" presStyleCnt="6">
        <dgm:presLayoutVars>
          <dgm:chPref val="3"/>
        </dgm:presLayoutVars>
      </dgm:prSet>
      <dgm:spPr/>
    </dgm:pt>
    <dgm:pt modelId="{63421323-3770-47A7-8CE5-956EA58ACCDF}" type="pres">
      <dgm:prSet presAssocID="{F946BBFA-826D-42A5-9896-C90E9CDA7646}" presName="level3hierChild" presStyleCnt="0"/>
      <dgm:spPr/>
    </dgm:pt>
    <dgm:pt modelId="{2115679A-09DB-4F3B-B0E5-77853E16712D}" type="pres">
      <dgm:prSet presAssocID="{F364727A-45CC-4091-9A8E-1C50CC58B8AE}" presName="conn2-1" presStyleLbl="parChTrans1D2" presStyleIdx="4" presStyleCnt="6"/>
      <dgm:spPr/>
    </dgm:pt>
    <dgm:pt modelId="{F87E8C88-85D1-4453-9CF9-79E924E9FDAE}" type="pres">
      <dgm:prSet presAssocID="{F364727A-45CC-4091-9A8E-1C50CC58B8AE}" presName="connTx" presStyleLbl="parChTrans1D2" presStyleIdx="4" presStyleCnt="6"/>
      <dgm:spPr/>
    </dgm:pt>
    <dgm:pt modelId="{61C377B3-F707-4F39-B841-E88C0E6C84F8}" type="pres">
      <dgm:prSet presAssocID="{30C36273-32D1-4B34-AF9B-5E09D57BB03D}" presName="root2" presStyleCnt="0"/>
      <dgm:spPr/>
    </dgm:pt>
    <dgm:pt modelId="{C182B251-B2D0-4C4F-A3B9-D99993039778}" type="pres">
      <dgm:prSet presAssocID="{30C36273-32D1-4B34-AF9B-5E09D57BB03D}" presName="LevelTwoTextNode" presStyleLbl="node2" presStyleIdx="4" presStyleCnt="6">
        <dgm:presLayoutVars>
          <dgm:chPref val="3"/>
        </dgm:presLayoutVars>
      </dgm:prSet>
      <dgm:spPr/>
    </dgm:pt>
    <dgm:pt modelId="{368BBC02-7E9C-47B4-A61A-C527B80C688B}" type="pres">
      <dgm:prSet presAssocID="{30C36273-32D1-4B34-AF9B-5E09D57BB03D}" presName="level3hierChild" presStyleCnt="0"/>
      <dgm:spPr/>
    </dgm:pt>
    <dgm:pt modelId="{1BC9D3B1-1D2B-4BC2-B21C-229B264C4E6E}" type="pres">
      <dgm:prSet presAssocID="{773B5D7E-6E10-4D28-B3D4-359DC50885DE}" presName="conn2-1" presStyleLbl="parChTrans1D2" presStyleIdx="5" presStyleCnt="6"/>
      <dgm:spPr/>
    </dgm:pt>
    <dgm:pt modelId="{B65DB407-3A33-49DE-AE99-8657EF4EF295}" type="pres">
      <dgm:prSet presAssocID="{773B5D7E-6E10-4D28-B3D4-359DC50885DE}" presName="connTx" presStyleLbl="parChTrans1D2" presStyleIdx="5" presStyleCnt="6"/>
      <dgm:spPr/>
    </dgm:pt>
    <dgm:pt modelId="{1880D4B2-7B41-4026-9C8E-AB8F1D8883BB}" type="pres">
      <dgm:prSet presAssocID="{1F83F528-1472-4826-AC5F-53E0B241E7D5}" presName="root2" presStyleCnt="0"/>
      <dgm:spPr/>
    </dgm:pt>
    <dgm:pt modelId="{2C2AB9A8-A991-46A4-A420-F4AEF9061561}" type="pres">
      <dgm:prSet presAssocID="{1F83F528-1472-4826-AC5F-53E0B241E7D5}" presName="LevelTwoTextNode" presStyleLbl="node2" presStyleIdx="5" presStyleCnt="6">
        <dgm:presLayoutVars>
          <dgm:chPref val="3"/>
        </dgm:presLayoutVars>
      </dgm:prSet>
      <dgm:spPr/>
    </dgm:pt>
    <dgm:pt modelId="{5B8424E1-0B1B-4EA8-8296-A760876C01A6}" type="pres">
      <dgm:prSet presAssocID="{1F83F528-1472-4826-AC5F-53E0B241E7D5}" presName="level3hierChild" presStyleCnt="0"/>
      <dgm:spPr/>
    </dgm:pt>
  </dgm:ptLst>
  <dgm:cxnLst>
    <dgm:cxn modelId="{98EA4F00-5135-40F0-9A3A-954F449D957F}" type="presOf" srcId="{30C36273-32D1-4B34-AF9B-5E09D57BB03D}" destId="{C182B251-B2D0-4C4F-A3B9-D99993039778}" srcOrd="0" destOrd="0" presId="urn:microsoft.com/office/officeart/2008/layout/HorizontalMultiLevelHierarchy"/>
    <dgm:cxn modelId="{E259110F-B6B3-48C2-98FA-D386CE1C9ACF}" type="presOf" srcId="{773B5D7E-6E10-4D28-B3D4-359DC50885DE}" destId="{B65DB407-3A33-49DE-AE99-8657EF4EF295}" srcOrd="1" destOrd="0" presId="urn:microsoft.com/office/officeart/2008/layout/HorizontalMultiLevelHierarchy"/>
    <dgm:cxn modelId="{8789B610-56E1-4448-8DFE-74EA1A1D5BE6}" type="presOf" srcId="{8CD58C2A-061E-4352-9376-5963BFD816B4}" destId="{183F42F7-F5AE-48D8-A8D5-1E88F8E25B59}" srcOrd="0" destOrd="0" presId="urn:microsoft.com/office/officeart/2008/layout/HorizontalMultiLevelHierarchy"/>
    <dgm:cxn modelId="{0D9C7E1A-E7BD-430B-9520-3E328453EC1B}" srcId="{B4D10089-0904-438D-8512-13CCBE1BD015}" destId="{9F31DCE8-E632-4794-AE52-2E469ED5FEBF}" srcOrd="0" destOrd="0" parTransId="{8CD58C2A-061E-4352-9376-5963BFD816B4}" sibTransId="{198ED1CE-03D2-4ABD-AC1D-8C4A62306B90}"/>
    <dgm:cxn modelId="{4139B123-7155-4146-A9CE-AE69A5A14DCD}" type="presOf" srcId="{A940CACA-A44E-4EBD-BAB8-6A25ABDA3514}" destId="{9B0AD9D1-9B52-4271-A343-D0E3814F9E77}" srcOrd="0" destOrd="0" presId="urn:microsoft.com/office/officeart/2008/layout/HorizontalMultiLevelHierarchy"/>
    <dgm:cxn modelId="{3D650A25-8154-404E-ABAD-D7CFF9CED967}" srcId="{B4D10089-0904-438D-8512-13CCBE1BD015}" destId="{182B8BFA-F1B1-44A9-83C4-EDA094C664CA}" srcOrd="2" destOrd="0" parTransId="{2EA252AC-8FE0-42C9-A8DE-18E5DBBE4BBA}" sibTransId="{274DB215-DC9D-4F6A-A29F-9A6B96F60BEC}"/>
    <dgm:cxn modelId="{1A72062A-4072-49E1-9FA1-1343BF1DD832}" srcId="{3DDC21D6-256E-4727-8DD3-1D00A34D0BD3}" destId="{B4D10089-0904-438D-8512-13CCBE1BD015}" srcOrd="0" destOrd="0" parTransId="{0E1E4BEC-3932-4A9A-9C32-76651C29250B}" sibTransId="{DAF6E650-141F-4832-98A8-5BD5660FB1D6}"/>
    <dgm:cxn modelId="{BFDA362A-6A6D-4CB9-926B-28DEA740BD92}" type="presOf" srcId="{1F83F528-1472-4826-AC5F-53E0B241E7D5}" destId="{2C2AB9A8-A991-46A4-A420-F4AEF9061561}" srcOrd="0" destOrd="0" presId="urn:microsoft.com/office/officeart/2008/layout/HorizontalMultiLevelHierarchy"/>
    <dgm:cxn modelId="{02B62C2C-6394-456F-9F07-AE369EE00DF7}" srcId="{B4D10089-0904-438D-8512-13CCBE1BD015}" destId="{F946BBFA-826D-42A5-9896-C90E9CDA7646}" srcOrd="3" destOrd="0" parTransId="{E84BBC2C-17D0-49C9-B77D-5CE57C00BAE4}" sibTransId="{6AC517E1-4589-4150-AB04-0F800244E6CD}"/>
    <dgm:cxn modelId="{005A553B-531C-44D0-832A-F753234A65A3}" type="presOf" srcId="{A940CACA-A44E-4EBD-BAB8-6A25ABDA3514}" destId="{78D5FB77-5720-4E9C-97CB-091AE5D9B25C}" srcOrd="1" destOrd="0" presId="urn:microsoft.com/office/officeart/2008/layout/HorizontalMultiLevelHierarchy"/>
    <dgm:cxn modelId="{FA28A060-5F35-4ACD-9556-A096844C8E26}" type="presOf" srcId="{E84BBC2C-17D0-49C9-B77D-5CE57C00BAE4}" destId="{E00C4DE8-149E-45FB-9F5B-21527A7BA93E}" srcOrd="1" destOrd="0" presId="urn:microsoft.com/office/officeart/2008/layout/HorizontalMultiLevelHierarchy"/>
    <dgm:cxn modelId="{4D06AE43-ED43-4B3F-A3E0-FC20B2FE9371}" type="presOf" srcId="{3DDC21D6-256E-4727-8DD3-1D00A34D0BD3}" destId="{30CA214B-8724-4E97-BC7B-B671429C95E4}" srcOrd="0" destOrd="0" presId="urn:microsoft.com/office/officeart/2008/layout/HorizontalMultiLevelHierarchy"/>
    <dgm:cxn modelId="{78B86F66-33EB-4507-9A0E-129C2B90F64E}" type="presOf" srcId="{182B8BFA-F1B1-44A9-83C4-EDA094C664CA}" destId="{0FBA505C-3804-425C-A6FC-DCDF0F628AFA}" srcOrd="0" destOrd="0" presId="urn:microsoft.com/office/officeart/2008/layout/HorizontalMultiLevelHierarchy"/>
    <dgm:cxn modelId="{7F373E6B-0204-4DA5-9C6C-73D9CE2F28FC}" type="presOf" srcId="{2EA252AC-8FE0-42C9-A8DE-18E5DBBE4BBA}" destId="{06241A66-5ACA-4F63-99F4-883336B54B18}" srcOrd="1" destOrd="0" presId="urn:microsoft.com/office/officeart/2008/layout/HorizontalMultiLevelHierarchy"/>
    <dgm:cxn modelId="{7A95754C-BF21-40A4-91FC-4AB755D43DF8}" type="presOf" srcId="{2EA252AC-8FE0-42C9-A8DE-18E5DBBE4BBA}" destId="{6BD35AB2-CAD1-4C8B-AF8C-BC481BCCA0C6}" srcOrd="0" destOrd="0" presId="urn:microsoft.com/office/officeart/2008/layout/HorizontalMultiLevelHierarchy"/>
    <dgm:cxn modelId="{8F7D1E4F-FB9B-4A7F-B126-C05C66E57AE4}" type="presOf" srcId="{B4D10089-0904-438D-8512-13CCBE1BD015}" destId="{ED22993B-F8E3-4DEE-9FBF-BE4FA6971F08}" srcOrd="0" destOrd="0" presId="urn:microsoft.com/office/officeart/2008/layout/HorizontalMultiLevelHierarchy"/>
    <dgm:cxn modelId="{FF3F7254-1314-4034-9832-069D9CA576B8}" type="presOf" srcId="{4B4ABF6F-58A4-49A2-BBA1-70472A63FE36}" destId="{FA5E59CC-A44F-430D-A077-8E708E3667EB}" srcOrd="0" destOrd="0" presId="urn:microsoft.com/office/officeart/2008/layout/HorizontalMultiLevelHierarchy"/>
    <dgm:cxn modelId="{5A5D4675-42D7-4499-9B55-01E59B874444}" type="presOf" srcId="{773B5D7E-6E10-4D28-B3D4-359DC50885DE}" destId="{1BC9D3B1-1D2B-4BC2-B21C-229B264C4E6E}" srcOrd="0" destOrd="0" presId="urn:microsoft.com/office/officeart/2008/layout/HorizontalMultiLevelHierarchy"/>
    <dgm:cxn modelId="{AC990A7A-72F6-40C0-AF36-E096BE28ED10}" srcId="{B4D10089-0904-438D-8512-13CCBE1BD015}" destId="{1F83F528-1472-4826-AC5F-53E0B241E7D5}" srcOrd="5" destOrd="0" parTransId="{773B5D7E-6E10-4D28-B3D4-359DC50885DE}" sibTransId="{283B6887-31AC-4160-8BFE-A05776A709D8}"/>
    <dgm:cxn modelId="{3D7AB89D-BFF2-4628-9F8E-99E5F577D8C6}" type="presOf" srcId="{9F31DCE8-E632-4794-AE52-2E469ED5FEBF}" destId="{9B6ACA54-2A13-4E65-AB31-DC9E98D96DF1}" srcOrd="0" destOrd="0" presId="urn:microsoft.com/office/officeart/2008/layout/HorizontalMultiLevelHierarchy"/>
    <dgm:cxn modelId="{2EE57AA3-E784-4C04-ABF4-F21517824ACD}" srcId="{B4D10089-0904-438D-8512-13CCBE1BD015}" destId="{30C36273-32D1-4B34-AF9B-5E09D57BB03D}" srcOrd="4" destOrd="0" parTransId="{F364727A-45CC-4091-9A8E-1C50CC58B8AE}" sibTransId="{CC3DCA9E-3A38-4BC3-8EBB-F4303DDC8A29}"/>
    <dgm:cxn modelId="{DF704FA8-4124-4DCA-BC2A-362343A16ED5}" type="presOf" srcId="{E84BBC2C-17D0-49C9-B77D-5CE57C00BAE4}" destId="{65D6FCED-9A48-4DFD-B6FB-7C239DFBA92A}" srcOrd="0" destOrd="0" presId="urn:microsoft.com/office/officeart/2008/layout/HorizontalMultiLevelHierarchy"/>
    <dgm:cxn modelId="{554CBCC4-CEC8-4F0D-940C-7BB08C11BA40}" type="presOf" srcId="{F364727A-45CC-4091-9A8E-1C50CC58B8AE}" destId="{2115679A-09DB-4F3B-B0E5-77853E16712D}" srcOrd="0" destOrd="0" presId="urn:microsoft.com/office/officeart/2008/layout/HorizontalMultiLevelHierarchy"/>
    <dgm:cxn modelId="{6EDB14E0-85CA-44D9-B360-2738BB100CCE}" type="presOf" srcId="{F946BBFA-826D-42A5-9896-C90E9CDA7646}" destId="{B4F7400E-D7B6-4786-BA72-E20A9327281B}" srcOrd="0" destOrd="0" presId="urn:microsoft.com/office/officeart/2008/layout/HorizontalMultiLevelHierarchy"/>
    <dgm:cxn modelId="{9EA448EA-8197-4C9F-A7BA-BCECC089CC7A}" type="presOf" srcId="{F364727A-45CC-4091-9A8E-1C50CC58B8AE}" destId="{F87E8C88-85D1-4453-9CF9-79E924E9FDAE}" srcOrd="1" destOrd="0" presId="urn:microsoft.com/office/officeart/2008/layout/HorizontalMultiLevelHierarchy"/>
    <dgm:cxn modelId="{4D32E7EE-8F74-4808-BF5A-9BEBF4763CAA}" srcId="{B4D10089-0904-438D-8512-13CCBE1BD015}" destId="{4B4ABF6F-58A4-49A2-BBA1-70472A63FE36}" srcOrd="1" destOrd="0" parTransId="{A940CACA-A44E-4EBD-BAB8-6A25ABDA3514}" sibTransId="{702AA686-3350-427B-AC3D-67073B902485}"/>
    <dgm:cxn modelId="{7088B3F4-272F-44D9-8F07-5AF16EF878F3}" type="presOf" srcId="{8CD58C2A-061E-4352-9376-5963BFD816B4}" destId="{4C07D220-B6C8-46EF-AC09-7555579293CB}" srcOrd="1" destOrd="0" presId="urn:microsoft.com/office/officeart/2008/layout/HorizontalMultiLevelHierarchy"/>
    <dgm:cxn modelId="{1445D6CA-5B45-41F6-920F-58253CFF4970}" type="presParOf" srcId="{30CA214B-8724-4E97-BC7B-B671429C95E4}" destId="{56289AF0-B444-493E-AD50-363DFCBB157E}" srcOrd="0" destOrd="0" presId="urn:microsoft.com/office/officeart/2008/layout/HorizontalMultiLevelHierarchy"/>
    <dgm:cxn modelId="{96483E61-8DE6-49D0-AD31-B5CE89B09392}" type="presParOf" srcId="{56289AF0-B444-493E-AD50-363DFCBB157E}" destId="{ED22993B-F8E3-4DEE-9FBF-BE4FA6971F08}" srcOrd="0" destOrd="0" presId="urn:microsoft.com/office/officeart/2008/layout/HorizontalMultiLevelHierarchy"/>
    <dgm:cxn modelId="{0DCD0DF9-695D-4B68-A700-C32A07C37661}" type="presParOf" srcId="{56289AF0-B444-493E-AD50-363DFCBB157E}" destId="{562A7871-5BBF-4B73-AA40-61BE20CFC623}" srcOrd="1" destOrd="0" presId="urn:microsoft.com/office/officeart/2008/layout/HorizontalMultiLevelHierarchy"/>
    <dgm:cxn modelId="{242988A6-DFBB-4A70-B585-4CD5A0F42B76}" type="presParOf" srcId="{562A7871-5BBF-4B73-AA40-61BE20CFC623}" destId="{183F42F7-F5AE-48D8-A8D5-1E88F8E25B59}" srcOrd="0" destOrd="0" presId="urn:microsoft.com/office/officeart/2008/layout/HorizontalMultiLevelHierarchy"/>
    <dgm:cxn modelId="{257F03BD-59F7-486B-98BA-3648B8416226}" type="presParOf" srcId="{183F42F7-F5AE-48D8-A8D5-1E88F8E25B59}" destId="{4C07D220-B6C8-46EF-AC09-7555579293CB}" srcOrd="0" destOrd="0" presId="urn:microsoft.com/office/officeart/2008/layout/HorizontalMultiLevelHierarchy"/>
    <dgm:cxn modelId="{730A53D0-B617-4229-95D1-2288A627070E}" type="presParOf" srcId="{562A7871-5BBF-4B73-AA40-61BE20CFC623}" destId="{5582B556-1032-4608-9597-B922FFF7DD6E}" srcOrd="1" destOrd="0" presId="urn:microsoft.com/office/officeart/2008/layout/HorizontalMultiLevelHierarchy"/>
    <dgm:cxn modelId="{A2BBD7CD-40E2-48F2-ACA1-374104E1998A}" type="presParOf" srcId="{5582B556-1032-4608-9597-B922FFF7DD6E}" destId="{9B6ACA54-2A13-4E65-AB31-DC9E98D96DF1}" srcOrd="0" destOrd="0" presId="urn:microsoft.com/office/officeart/2008/layout/HorizontalMultiLevelHierarchy"/>
    <dgm:cxn modelId="{61DD2C87-28CB-44CB-97C5-ECEC73DE3EA4}" type="presParOf" srcId="{5582B556-1032-4608-9597-B922FFF7DD6E}" destId="{4E169115-10E4-4DB2-A13E-AB12E44013E1}" srcOrd="1" destOrd="0" presId="urn:microsoft.com/office/officeart/2008/layout/HorizontalMultiLevelHierarchy"/>
    <dgm:cxn modelId="{2023797C-ED41-4BCD-94F7-E20B894C4240}" type="presParOf" srcId="{562A7871-5BBF-4B73-AA40-61BE20CFC623}" destId="{9B0AD9D1-9B52-4271-A343-D0E3814F9E77}" srcOrd="2" destOrd="0" presId="urn:microsoft.com/office/officeart/2008/layout/HorizontalMultiLevelHierarchy"/>
    <dgm:cxn modelId="{39112C77-9231-4986-8052-8676ABC6DBA8}" type="presParOf" srcId="{9B0AD9D1-9B52-4271-A343-D0E3814F9E77}" destId="{78D5FB77-5720-4E9C-97CB-091AE5D9B25C}" srcOrd="0" destOrd="0" presId="urn:microsoft.com/office/officeart/2008/layout/HorizontalMultiLevelHierarchy"/>
    <dgm:cxn modelId="{C0D2FE22-8068-4614-84E3-67AEAAAC064F}" type="presParOf" srcId="{562A7871-5BBF-4B73-AA40-61BE20CFC623}" destId="{7F225C5E-31FC-496F-892F-5B296074F820}" srcOrd="3" destOrd="0" presId="urn:microsoft.com/office/officeart/2008/layout/HorizontalMultiLevelHierarchy"/>
    <dgm:cxn modelId="{A164DA67-950A-4487-9AD5-A162F9CA06CC}" type="presParOf" srcId="{7F225C5E-31FC-496F-892F-5B296074F820}" destId="{FA5E59CC-A44F-430D-A077-8E708E3667EB}" srcOrd="0" destOrd="0" presId="urn:microsoft.com/office/officeart/2008/layout/HorizontalMultiLevelHierarchy"/>
    <dgm:cxn modelId="{368DDCE0-6D02-47A8-A8A7-E5A7317ED713}" type="presParOf" srcId="{7F225C5E-31FC-496F-892F-5B296074F820}" destId="{34BD7433-BC2D-4815-A408-30D3B3A02E88}" srcOrd="1" destOrd="0" presId="urn:microsoft.com/office/officeart/2008/layout/HorizontalMultiLevelHierarchy"/>
    <dgm:cxn modelId="{5A9FB135-A488-4EAF-B04D-F7DCD3F69844}" type="presParOf" srcId="{562A7871-5BBF-4B73-AA40-61BE20CFC623}" destId="{6BD35AB2-CAD1-4C8B-AF8C-BC481BCCA0C6}" srcOrd="4" destOrd="0" presId="urn:microsoft.com/office/officeart/2008/layout/HorizontalMultiLevelHierarchy"/>
    <dgm:cxn modelId="{C01025CF-1D21-4930-A15D-8C761DB3EDBA}" type="presParOf" srcId="{6BD35AB2-CAD1-4C8B-AF8C-BC481BCCA0C6}" destId="{06241A66-5ACA-4F63-99F4-883336B54B18}" srcOrd="0" destOrd="0" presId="urn:microsoft.com/office/officeart/2008/layout/HorizontalMultiLevelHierarchy"/>
    <dgm:cxn modelId="{8C473CDE-4171-4F08-8051-02AE3643935D}" type="presParOf" srcId="{562A7871-5BBF-4B73-AA40-61BE20CFC623}" destId="{72CE4779-9DC3-4906-A98F-E13B2BAF1A47}" srcOrd="5" destOrd="0" presId="urn:microsoft.com/office/officeart/2008/layout/HorizontalMultiLevelHierarchy"/>
    <dgm:cxn modelId="{BC3D932A-F948-46A8-A80D-01910A7154D0}" type="presParOf" srcId="{72CE4779-9DC3-4906-A98F-E13B2BAF1A47}" destId="{0FBA505C-3804-425C-A6FC-DCDF0F628AFA}" srcOrd="0" destOrd="0" presId="urn:microsoft.com/office/officeart/2008/layout/HorizontalMultiLevelHierarchy"/>
    <dgm:cxn modelId="{5E661F25-4986-488E-8FFA-1B86A92D7585}" type="presParOf" srcId="{72CE4779-9DC3-4906-A98F-E13B2BAF1A47}" destId="{25B91DB4-2AF7-4064-812A-091DF3120409}" srcOrd="1" destOrd="0" presId="urn:microsoft.com/office/officeart/2008/layout/HorizontalMultiLevelHierarchy"/>
    <dgm:cxn modelId="{C9952744-ACF9-4481-9831-7A6AC12FB0C8}" type="presParOf" srcId="{562A7871-5BBF-4B73-AA40-61BE20CFC623}" destId="{65D6FCED-9A48-4DFD-B6FB-7C239DFBA92A}" srcOrd="6" destOrd="0" presId="urn:microsoft.com/office/officeart/2008/layout/HorizontalMultiLevelHierarchy"/>
    <dgm:cxn modelId="{CE5AEB32-7A80-4F72-87FD-0BE96ED78170}" type="presParOf" srcId="{65D6FCED-9A48-4DFD-B6FB-7C239DFBA92A}" destId="{E00C4DE8-149E-45FB-9F5B-21527A7BA93E}" srcOrd="0" destOrd="0" presId="urn:microsoft.com/office/officeart/2008/layout/HorizontalMultiLevelHierarchy"/>
    <dgm:cxn modelId="{DC904DDF-BD87-434B-A37E-E12C9D5C0480}" type="presParOf" srcId="{562A7871-5BBF-4B73-AA40-61BE20CFC623}" destId="{F6BCA9DF-F363-47BB-8BDA-16CAD63C05CF}" srcOrd="7" destOrd="0" presId="urn:microsoft.com/office/officeart/2008/layout/HorizontalMultiLevelHierarchy"/>
    <dgm:cxn modelId="{8C9D9B11-F9E8-4DE0-A5B7-8A7AA6A16C52}" type="presParOf" srcId="{F6BCA9DF-F363-47BB-8BDA-16CAD63C05CF}" destId="{B4F7400E-D7B6-4786-BA72-E20A9327281B}" srcOrd="0" destOrd="0" presId="urn:microsoft.com/office/officeart/2008/layout/HorizontalMultiLevelHierarchy"/>
    <dgm:cxn modelId="{7F1938C1-C9CC-4812-AD49-22229408A86B}" type="presParOf" srcId="{F6BCA9DF-F363-47BB-8BDA-16CAD63C05CF}" destId="{63421323-3770-47A7-8CE5-956EA58ACCDF}" srcOrd="1" destOrd="0" presId="urn:microsoft.com/office/officeart/2008/layout/HorizontalMultiLevelHierarchy"/>
    <dgm:cxn modelId="{F88C0B13-660F-44D0-943A-FF75CBAC6A57}" type="presParOf" srcId="{562A7871-5BBF-4B73-AA40-61BE20CFC623}" destId="{2115679A-09DB-4F3B-B0E5-77853E16712D}" srcOrd="8" destOrd="0" presId="urn:microsoft.com/office/officeart/2008/layout/HorizontalMultiLevelHierarchy"/>
    <dgm:cxn modelId="{F613BE09-2026-431C-94B4-94F417F838E1}" type="presParOf" srcId="{2115679A-09DB-4F3B-B0E5-77853E16712D}" destId="{F87E8C88-85D1-4453-9CF9-79E924E9FDAE}" srcOrd="0" destOrd="0" presId="urn:microsoft.com/office/officeart/2008/layout/HorizontalMultiLevelHierarchy"/>
    <dgm:cxn modelId="{359CADBE-8F12-4732-B95B-9718DB37B179}" type="presParOf" srcId="{562A7871-5BBF-4B73-AA40-61BE20CFC623}" destId="{61C377B3-F707-4F39-B841-E88C0E6C84F8}" srcOrd="9" destOrd="0" presId="urn:microsoft.com/office/officeart/2008/layout/HorizontalMultiLevelHierarchy"/>
    <dgm:cxn modelId="{D746A905-E85D-4AF2-8AA7-3F0776AE3FD4}" type="presParOf" srcId="{61C377B3-F707-4F39-B841-E88C0E6C84F8}" destId="{C182B251-B2D0-4C4F-A3B9-D99993039778}" srcOrd="0" destOrd="0" presId="urn:microsoft.com/office/officeart/2008/layout/HorizontalMultiLevelHierarchy"/>
    <dgm:cxn modelId="{5D5A6718-1A8A-4952-804A-2F2B1FE9C30B}" type="presParOf" srcId="{61C377B3-F707-4F39-B841-E88C0E6C84F8}" destId="{368BBC02-7E9C-47B4-A61A-C527B80C688B}" srcOrd="1" destOrd="0" presId="urn:microsoft.com/office/officeart/2008/layout/HorizontalMultiLevelHierarchy"/>
    <dgm:cxn modelId="{89D941E9-7785-4558-A7CA-6AFA1FCD9FFE}" type="presParOf" srcId="{562A7871-5BBF-4B73-AA40-61BE20CFC623}" destId="{1BC9D3B1-1D2B-4BC2-B21C-229B264C4E6E}" srcOrd="10" destOrd="0" presId="urn:microsoft.com/office/officeart/2008/layout/HorizontalMultiLevelHierarchy"/>
    <dgm:cxn modelId="{826BD1A2-56BE-437C-AC24-06BD20B8A070}" type="presParOf" srcId="{1BC9D3B1-1D2B-4BC2-B21C-229B264C4E6E}" destId="{B65DB407-3A33-49DE-AE99-8657EF4EF295}" srcOrd="0" destOrd="0" presId="urn:microsoft.com/office/officeart/2008/layout/HorizontalMultiLevelHierarchy"/>
    <dgm:cxn modelId="{88EA411F-AC7D-4F08-A48A-A7DE64D99D73}" type="presParOf" srcId="{562A7871-5BBF-4B73-AA40-61BE20CFC623}" destId="{1880D4B2-7B41-4026-9C8E-AB8F1D8883BB}" srcOrd="11" destOrd="0" presId="urn:microsoft.com/office/officeart/2008/layout/HorizontalMultiLevelHierarchy"/>
    <dgm:cxn modelId="{10013643-119A-4C12-B9CF-3FF4E9688A21}" type="presParOf" srcId="{1880D4B2-7B41-4026-9C8E-AB8F1D8883BB}" destId="{2C2AB9A8-A991-46A4-A420-F4AEF9061561}" srcOrd="0" destOrd="0" presId="urn:microsoft.com/office/officeart/2008/layout/HorizontalMultiLevelHierarchy"/>
    <dgm:cxn modelId="{B0B99BD8-F827-4884-981F-FFA1E2D25520}" type="presParOf" srcId="{1880D4B2-7B41-4026-9C8E-AB8F1D8883BB}" destId="{5B8424E1-0B1B-4EA8-8296-A760876C01A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9D3B1-1D2B-4BC2-B21C-229B264C4E6E}">
      <dsp:nvSpPr>
        <dsp:cNvPr id="0" name=""/>
        <dsp:cNvSpPr/>
      </dsp:nvSpPr>
      <dsp:spPr>
        <a:xfrm>
          <a:off x="1591677" y="1910398"/>
          <a:ext cx="329813" cy="1646062"/>
        </a:xfrm>
        <a:custGeom>
          <a:avLst/>
          <a:gdLst/>
          <a:ahLst/>
          <a:cxnLst/>
          <a:rect l="0" t="0" r="0" b="0"/>
          <a:pathLst>
            <a:path>
              <a:moveTo>
                <a:pt x="0" y="0"/>
              </a:moveTo>
              <a:lnTo>
                <a:pt x="164906" y="0"/>
              </a:lnTo>
              <a:lnTo>
                <a:pt x="164906" y="1646062"/>
              </a:lnTo>
              <a:lnTo>
                <a:pt x="329813" y="164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Trebuchet MS" panose="020B0603020202020204" pitchFamily="34" charset="0"/>
          </a:endParaRPr>
        </a:p>
      </dsp:txBody>
      <dsp:txXfrm>
        <a:off x="1714614" y="2691460"/>
        <a:ext cx="83938" cy="83938"/>
      </dsp:txXfrm>
    </dsp:sp>
    <dsp:sp modelId="{2115679A-09DB-4F3B-B0E5-77853E16712D}">
      <dsp:nvSpPr>
        <dsp:cNvPr id="0" name=""/>
        <dsp:cNvSpPr/>
      </dsp:nvSpPr>
      <dsp:spPr>
        <a:xfrm>
          <a:off x="1591677" y="1910398"/>
          <a:ext cx="329813" cy="987637"/>
        </a:xfrm>
        <a:custGeom>
          <a:avLst/>
          <a:gdLst/>
          <a:ahLst/>
          <a:cxnLst/>
          <a:rect l="0" t="0" r="0" b="0"/>
          <a:pathLst>
            <a:path>
              <a:moveTo>
                <a:pt x="0" y="0"/>
              </a:moveTo>
              <a:lnTo>
                <a:pt x="164906" y="0"/>
              </a:lnTo>
              <a:lnTo>
                <a:pt x="164906" y="987637"/>
              </a:lnTo>
              <a:lnTo>
                <a:pt x="329813" y="987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Trebuchet MS" panose="020B0603020202020204" pitchFamily="34" charset="0"/>
          </a:endParaRPr>
        </a:p>
      </dsp:txBody>
      <dsp:txXfrm>
        <a:off x="1730552" y="2378186"/>
        <a:ext cx="52062" cy="52062"/>
      </dsp:txXfrm>
    </dsp:sp>
    <dsp:sp modelId="{65D6FCED-9A48-4DFD-B6FB-7C239DFBA92A}">
      <dsp:nvSpPr>
        <dsp:cNvPr id="0" name=""/>
        <dsp:cNvSpPr/>
      </dsp:nvSpPr>
      <dsp:spPr>
        <a:xfrm>
          <a:off x="1591677" y="1910398"/>
          <a:ext cx="329813" cy="329212"/>
        </a:xfrm>
        <a:custGeom>
          <a:avLst/>
          <a:gdLst/>
          <a:ahLst/>
          <a:cxnLst/>
          <a:rect l="0" t="0" r="0" b="0"/>
          <a:pathLst>
            <a:path>
              <a:moveTo>
                <a:pt x="0" y="0"/>
              </a:moveTo>
              <a:lnTo>
                <a:pt x="164906" y="0"/>
              </a:lnTo>
              <a:lnTo>
                <a:pt x="164906" y="329212"/>
              </a:lnTo>
              <a:lnTo>
                <a:pt x="329813" y="3292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Trebuchet MS" panose="020B0603020202020204" pitchFamily="34" charset="0"/>
          </a:endParaRPr>
        </a:p>
      </dsp:txBody>
      <dsp:txXfrm>
        <a:off x="1744934" y="2063354"/>
        <a:ext cx="23300" cy="23300"/>
      </dsp:txXfrm>
    </dsp:sp>
    <dsp:sp modelId="{6BD35AB2-CAD1-4C8B-AF8C-BC481BCCA0C6}">
      <dsp:nvSpPr>
        <dsp:cNvPr id="0" name=""/>
        <dsp:cNvSpPr/>
      </dsp:nvSpPr>
      <dsp:spPr>
        <a:xfrm>
          <a:off x="1591677" y="1581185"/>
          <a:ext cx="329813" cy="329212"/>
        </a:xfrm>
        <a:custGeom>
          <a:avLst/>
          <a:gdLst/>
          <a:ahLst/>
          <a:cxnLst/>
          <a:rect l="0" t="0" r="0" b="0"/>
          <a:pathLst>
            <a:path>
              <a:moveTo>
                <a:pt x="0" y="329212"/>
              </a:moveTo>
              <a:lnTo>
                <a:pt x="164906" y="329212"/>
              </a:lnTo>
              <a:lnTo>
                <a:pt x="164906" y="0"/>
              </a:lnTo>
              <a:lnTo>
                <a:pt x="3298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Trebuchet MS" panose="020B0603020202020204" pitchFamily="34" charset="0"/>
          </a:endParaRPr>
        </a:p>
      </dsp:txBody>
      <dsp:txXfrm>
        <a:off x="1744934" y="1734142"/>
        <a:ext cx="23300" cy="23300"/>
      </dsp:txXfrm>
    </dsp:sp>
    <dsp:sp modelId="{9B0AD9D1-9B52-4271-A343-D0E3814F9E77}">
      <dsp:nvSpPr>
        <dsp:cNvPr id="0" name=""/>
        <dsp:cNvSpPr/>
      </dsp:nvSpPr>
      <dsp:spPr>
        <a:xfrm>
          <a:off x="1591677" y="922760"/>
          <a:ext cx="329813" cy="987637"/>
        </a:xfrm>
        <a:custGeom>
          <a:avLst/>
          <a:gdLst/>
          <a:ahLst/>
          <a:cxnLst/>
          <a:rect l="0" t="0" r="0" b="0"/>
          <a:pathLst>
            <a:path>
              <a:moveTo>
                <a:pt x="0" y="987637"/>
              </a:moveTo>
              <a:lnTo>
                <a:pt x="164906" y="987637"/>
              </a:lnTo>
              <a:lnTo>
                <a:pt x="164906" y="0"/>
              </a:lnTo>
              <a:lnTo>
                <a:pt x="3298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Trebuchet MS" panose="020B0603020202020204" pitchFamily="34" charset="0"/>
          </a:endParaRPr>
        </a:p>
      </dsp:txBody>
      <dsp:txXfrm>
        <a:off x="1730552" y="1390548"/>
        <a:ext cx="52062" cy="52062"/>
      </dsp:txXfrm>
    </dsp:sp>
    <dsp:sp modelId="{183F42F7-F5AE-48D8-A8D5-1E88F8E25B59}">
      <dsp:nvSpPr>
        <dsp:cNvPr id="0" name=""/>
        <dsp:cNvSpPr/>
      </dsp:nvSpPr>
      <dsp:spPr>
        <a:xfrm>
          <a:off x="1591677" y="264335"/>
          <a:ext cx="329813" cy="1646062"/>
        </a:xfrm>
        <a:custGeom>
          <a:avLst/>
          <a:gdLst/>
          <a:ahLst/>
          <a:cxnLst/>
          <a:rect l="0" t="0" r="0" b="0"/>
          <a:pathLst>
            <a:path>
              <a:moveTo>
                <a:pt x="0" y="1646062"/>
              </a:moveTo>
              <a:lnTo>
                <a:pt x="164906" y="1646062"/>
              </a:lnTo>
              <a:lnTo>
                <a:pt x="164906" y="0"/>
              </a:lnTo>
              <a:lnTo>
                <a:pt x="3298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Trebuchet MS" panose="020B0603020202020204" pitchFamily="34" charset="0"/>
          </a:endParaRPr>
        </a:p>
      </dsp:txBody>
      <dsp:txXfrm>
        <a:off x="1714614" y="1045397"/>
        <a:ext cx="83938" cy="83938"/>
      </dsp:txXfrm>
    </dsp:sp>
    <dsp:sp modelId="{ED22993B-F8E3-4DEE-9FBF-BE4FA6971F08}">
      <dsp:nvSpPr>
        <dsp:cNvPr id="0" name=""/>
        <dsp:cNvSpPr/>
      </dsp:nvSpPr>
      <dsp:spPr>
        <a:xfrm rot="16200000">
          <a:off x="63330" y="1696378"/>
          <a:ext cx="2628655" cy="4280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o-RO" sz="1400" b="1" kern="1200">
              <a:latin typeface="Trebuchet MS" panose="020B0603020202020204" pitchFamily="34" charset="0"/>
            </a:rPr>
            <a:t>4 429 860</a:t>
          </a:r>
          <a:endParaRPr lang="en-US" sz="1400" b="1" kern="1200">
            <a:latin typeface="Trebuchet MS" panose="020B0603020202020204" pitchFamily="34" charset="0"/>
          </a:endParaRPr>
        </a:p>
      </dsp:txBody>
      <dsp:txXfrm>
        <a:off x="63330" y="1696378"/>
        <a:ext cx="2628655" cy="428039"/>
      </dsp:txXfrm>
    </dsp:sp>
    <dsp:sp modelId="{9B6ACA54-2A13-4E65-AB31-DC9E98D96DF1}">
      <dsp:nvSpPr>
        <dsp:cNvPr id="0" name=""/>
        <dsp:cNvSpPr/>
      </dsp:nvSpPr>
      <dsp:spPr>
        <a:xfrm>
          <a:off x="1921490" y="965"/>
          <a:ext cx="1727707" cy="526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RO" sz="1200" b="1" kern="1200">
              <a:latin typeface="Trebuchet MS" panose="020B0603020202020204" pitchFamily="34" charset="0"/>
            </a:rPr>
            <a:t>Boala hipertensivă   </a:t>
          </a:r>
          <a:br>
            <a:rPr lang="ro-RO" sz="1200" b="1" kern="1200">
              <a:latin typeface="Trebuchet MS" panose="020B0603020202020204" pitchFamily="34" charset="0"/>
            </a:rPr>
          </a:br>
          <a:r>
            <a:rPr lang="ro-RO" sz="1200" b="1" kern="1200">
              <a:latin typeface="Trebuchet MS" panose="020B0603020202020204" pitchFamily="34" charset="0"/>
            </a:rPr>
            <a:t>2 709 618</a:t>
          </a:r>
          <a:endParaRPr lang="en-US" sz="1200" kern="1200">
            <a:latin typeface="Trebuchet MS" panose="020B0603020202020204" pitchFamily="34" charset="0"/>
          </a:endParaRPr>
        </a:p>
      </dsp:txBody>
      <dsp:txXfrm>
        <a:off x="1921490" y="965"/>
        <a:ext cx="1727707" cy="526740"/>
      </dsp:txXfrm>
    </dsp:sp>
    <dsp:sp modelId="{FA5E59CC-A44F-430D-A077-8E708E3667EB}">
      <dsp:nvSpPr>
        <dsp:cNvPr id="0" name=""/>
        <dsp:cNvSpPr/>
      </dsp:nvSpPr>
      <dsp:spPr>
        <a:xfrm>
          <a:off x="1921490" y="659390"/>
          <a:ext cx="1727707" cy="526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RO" sz="1200" b="1" kern="1200">
              <a:latin typeface="Trebuchet MS" panose="020B0603020202020204" pitchFamily="34" charset="0"/>
            </a:rPr>
            <a:t>Boala ischemică a inimii              1 227 723</a:t>
          </a:r>
          <a:endParaRPr lang="en-US" sz="1200" kern="1200">
            <a:latin typeface="Trebuchet MS" panose="020B0603020202020204" pitchFamily="34" charset="0"/>
          </a:endParaRPr>
        </a:p>
      </dsp:txBody>
      <dsp:txXfrm>
        <a:off x="1921490" y="659390"/>
        <a:ext cx="1727707" cy="526740"/>
      </dsp:txXfrm>
    </dsp:sp>
    <dsp:sp modelId="{0FBA505C-3804-425C-A6FC-DCDF0F628AFA}">
      <dsp:nvSpPr>
        <dsp:cNvPr id="0" name=""/>
        <dsp:cNvSpPr/>
      </dsp:nvSpPr>
      <dsp:spPr>
        <a:xfrm>
          <a:off x="1921490" y="1317815"/>
          <a:ext cx="1727707" cy="526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RO" sz="1200" b="1" kern="1200">
              <a:latin typeface="Trebuchet MS" panose="020B0603020202020204" pitchFamily="34" charset="0"/>
            </a:rPr>
            <a:t>Boli cerebro-vasculare                396 397</a:t>
          </a:r>
          <a:endParaRPr lang="en-US" sz="1200" kern="1200">
            <a:latin typeface="Trebuchet MS" panose="020B0603020202020204" pitchFamily="34" charset="0"/>
          </a:endParaRPr>
        </a:p>
      </dsp:txBody>
      <dsp:txXfrm>
        <a:off x="1921490" y="1317815"/>
        <a:ext cx="1727707" cy="526740"/>
      </dsp:txXfrm>
    </dsp:sp>
    <dsp:sp modelId="{B4F7400E-D7B6-4786-BA72-E20A9327281B}">
      <dsp:nvSpPr>
        <dsp:cNvPr id="0" name=""/>
        <dsp:cNvSpPr/>
      </dsp:nvSpPr>
      <dsp:spPr>
        <a:xfrm>
          <a:off x="1921490" y="1976241"/>
          <a:ext cx="1727707" cy="526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RO" sz="1200" b="1" kern="1200">
              <a:latin typeface="Trebuchet MS" panose="020B0603020202020204" pitchFamily="34" charset="0"/>
            </a:rPr>
            <a:t>Cardiopatii reumatismale 41 494 </a:t>
          </a:r>
          <a:endParaRPr lang="en-US" sz="1200" kern="1200">
            <a:latin typeface="Trebuchet MS" panose="020B0603020202020204" pitchFamily="34" charset="0"/>
          </a:endParaRPr>
        </a:p>
      </dsp:txBody>
      <dsp:txXfrm>
        <a:off x="1921490" y="1976241"/>
        <a:ext cx="1727707" cy="526740"/>
      </dsp:txXfrm>
    </dsp:sp>
    <dsp:sp modelId="{C182B251-B2D0-4C4F-A3B9-D99993039778}">
      <dsp:nvSpPr>
        <dsp:cNvPr id="0" name=""/>
        <dsp:cNvSpPr/>
      </dsp:nvSpPr>
      <dsp:spPr>
        <a:xfrm>
          <a:off x="1921490" y="2634666"/>
          <a:ext cx="1727707" cy="526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RO" sz="1200" b="1" kern="1200">
              <a:latin typeface="Trebuchet MS" panose="020B0603020202020204" pitchFamily="34" charset="0"/>
            </a:rPr>
            <a:t>Cord pulmonar cronic               37 395</a:t>
          </a:r>
          <a:endParaRPr lang="en-US" sz="1200" kern="1200">
            <a:latin typeface="Trebuchet MS" panose="020B0603020202020204" pitchFamily="34" charset="0"/>
          </a:endParaRPr>
        </a:p>
      </dsp:txBody>
      <dsp:txXfrm>
        <a:off x="1921490" y="2634666"/>
        <a:ext cx="1727707" cy="526740"/>
      </dsp:txXfrm>
    </dsp:sp>
    <dsp:sp modelId="{2C2AB9A8-A991-46A4-A420-F4AEF9061561}">
      <dsp:nvSpPr>
        <dsp:cNvPr id="0" name=""/>
        <dsp:cNvSpPr/>
      </dsp:nvSpPr>
      <dsp:spPr>
        <a:xfrm>
          <a:off x="1921490" y="3293091"/>
          <a:ext cx="1727707" cy="526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RO" sz="1200" b="1" kern="1200">
              <a:latin typeface="Trebuchet MS" panose="020B0603020202020204" pitchFamily="34" charset="0"/>
            </a:rPr>
            <a:t>Reumatism articular acut  17 233</a:t>
          </a:r>
          <a:endParaRPr lang="en-US" sz="1200" kern="1200">
            <a:latin typeface="Trebuchet MS" panose="020B0603020202020204" pitchFamily="34" charset="0"/>
          </a:endParaRPr>
        </a:p>
      </dsp:txBody>
      <dsp:txXfrm>
        <a:off x="1921490" y="3293091"/>
        <a:ext cx="1727707" cy="52674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11/29/2023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11/29/2023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11/29/2023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11/29/2023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11/29/2023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11/29/2023</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11/29/2023</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11/29/2023</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11/29/2023</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11/29/2023</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i.org/10.1787/507433b0-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doi.org/10.1787/507433b0-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mirela.banateanu@insp.gov.ro" TargetMode="External"/><Relationship Id="rId2" Type="http://schemas.openxmlformats.org/officeDocument/2006/relationships/hyperlink" Target="mailto:cnsbn@insp.gov.r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who.int/health-topics/cardiovascular-diseases#tab=tab_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1" y="1828800"/>
            <a:ext cx="4952998" cy="2971800"/>
          </a:xfrm>
        </p:spPr>
        <p:txBody>
          <a:bodyPr>
            <a:normAutofit/>
          </a:bodyPr>
          <a:lstStyle/>
          <a:p>
            <a:pPr algn="ctr"/>
            <a:r>
              <a:rPr lang="ro-RO" b="1" dirty="0">
                <a:latin typeface="Arial Black" panose="020B0A04020102020204" pitchFamily="34" charset="0"/>
                <a:cs typeface="Calibri" panose="020F0502020204030204" pitchFamily="34" charset="0"/>
              </a:rPr>
              <a:t>Campania Națională </a:t>
            </a:r>
            <a:r>
              <a:rPr lang="ro-RO" b="1" dirty="0">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Inimi în dar</a:t>
            </a:r>
            <a:br>
              <a:rPr lang="en-US" dirty="0">
                <a:latin typeface="Arial Black" panose="020B0A04020102020204" pitchFamily="34" charset="0"/>
                <a:cs typeface="Calibri" panose="020F0502020204030204" pitchFamily="34" charset="0"/>
              </a:rPr>
            </a:br>
            <a:endParaRPr lang="en-US" dirty="0">
              <a:latin typeface="Arial Black" panose="020B0A04020102020204" pitchFamily="34" charset="0"/>
              <a:cs typeface="Calibri" panose="020F0502020204030204" pitchFamily="34" charset="0"/>
            </a:endParaRPr>
          </a:p>
        </p:txBody>
      </p:sp>
      <p:sp>
        <p:nvSpPr>
          <p:cNvPr id="3" name="Subtitle 2"/>
          <p:cNvSpPr>
            <a:spLocks noGrp="1"/>
          </p:cNvSpPr>
          <p:nvPr>
            <p:ph type="subTitle" idx="1"/>
          </p:nvPr>
        </p:nvSpPr>
        <p:spPr>
          <a:xfrm>
            <a:off x="76200" y="5334000"/>
            <a:ext cx="5029199" cy="914400"/>
          </a:xfrm>
        </p:spPr>
        <p:txBody>
          <a:bodyPr>
            <a:normAutofit/>
          </a:bodyPr>
          <a:lstStyle/>
          <a:p>
            <a:pPr algn="ctr"/>
            <a:r>
              <a:rPr lang="en-GB" sz="1800" cap="none" dirty="0" err="1">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Dăruiți</a:t>
            </a:r>
            <a:r>
              <a:rPr lang="en-GB" sz="1800" cap="none"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 o </a:t>
            </a:r>
            <a:r>
              <a:rPr lang="en-GB" sz="1800" cap="none" dirty="0" err="1">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inimă</a:t>
            </a:r>
            <a:r>
              <a:rPr lang="en-GB" sz="1800" cap="none"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 </a:t>
            </a:r>
            <a:r>
              <a:rPr lang="en-GB" sz="1800" cap="none" dirty="0" err="1">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sănătoasă</a:t>
            </a:r>
            <a:r>
              <a:rPr lang="en-GB" sz="1800" cap="none"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 </a:t>
            </a:r>
            <a:r>
              <a:rPr lang="en-GB" sz="1800" cap="none" dirty="0" err="1">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celor</a:t>
            </a:r>
            <a:r>
              <a:rPr lang="en-GB" sz="1800" cap="none"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 </a:t>
            </a:r>
            <a:r>
              <a:rPr lang="en-GB" sz="1800" cap="none" dirty="0" err="1">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dragi</a:t>
            </a:r>
            <a:r>
              <a:rPr lang="en-GB" sz="1800" cap="none"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 </a:t>
            </a:r>
            <a:r>
              <a:rPr lang="en-GB" sz="1800" cap="none" dirty="0" err="1">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Cunoașteți-vă</a:t>
            </a:r>
            <a:r>
              <a:rPr lang="en-GB" sz="1800" cap="none"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 </a:t>
            </a:r>
            <a:r>
              <a:rPr lang="en-GB" sz="1800" cap="none" dirty="0" err="1">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riscul</a:t>
            </a:r>
            <a:r>
              <a:rPr lang="en-GB" sz="1800" cap="none"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 </a:t>
            </a:r>
            <a:r>
              <a:rPr lang="en-GB" sz="1800" cap="none" dirty="0" err="1">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și</a:t>
            </a:r>
            <a:r>
              <a:rPr lang="en-GB" sz="1800" cap="none"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 </a:t>
            </a:r>
            <a:r>
              <a:rPr lang="en-GB" sz="1800" cap="none" dirty="0" err="1">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preveniți</a:t>
            </a:r>
            <a:r>
              <a:rPr lang="en-GB" sz="1800" cap="none"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 </a:t>
            </a:r>
            <a:r>
              <a:rPr lang="en-GB" sz="1800" cap="none" dirty="0" err="1">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apariția</a:t>
            </a:r>
            <a:r>
              <a:rPr lang="en-GB" sz="1800" cap="none"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 </a:t>
            </a:r>
            <a:r>
              <a:rPr lang="en-GB" sz="1800" cap="none" dirty="0" err="1">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bolilor</a:t>
            </a:r>
            <a:r>
              <a:rPr lang="en-GB" sz="1800" cap="none"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 </a:t>
            </a:r>
            <a:r>
              <a:rPr lang="en-GB" sz="1800" cap="none" dirty="0" err="1">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cardiovasculare</a:t>
            </a:r>
            <a:r>
              <a:rPr lang="en-GB" sz="1800" cap="none"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t>
            </a:r>
            <a:endParaRPr lang="en-US" sz="1800" cap="none"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endParaRPr>
          </a:p>
          <a:p>
            <a:endParaRPr lang="en-US" cap="none" dirty="0"/>
          </a:p>
        </p:txBody>
      </p:sp>
      <p:pic>
        <p:nvPicPr>
          <p:cNvPr id="4" name="Picture 3">
            <a:extLst>
              <a:ext uri="{FF2B5EF4-FFF2-40B4-BE49-F238E27FC236}">
                <a16:creationId xmlns:a16="http://schemas.microsoft.com/office/drawing/2014/main" id="{9A426DFD-48D4-5B88-4A0D-1A573AFD21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102"/>
            <a:ext cx="2999238" cy="932690"/>
          </a:xfrm>
          <a:prstGeom prst="rect">
            <a:avLst/>
          </a:prstGeom>
        </p:spPr>
      </p:pic>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algn="ct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Campania “</a:t>
            </a:r>
            <a:r>
              <a:rPr lang="en-GB" sz="3100" dirty="0" err="1">
                <a:latin typeface="Calibri" panose="020F0502020204030204" pitchFamily="34" charset="0"/>
                <a:cs typeface="Calibri" panose="020F0502020204030204" pitchFamily="34" charset="0"/>
              </a:rPr>
              <a:t>Dăruiți</a:t>
            </a:r>
            <a:r>
              <a:rPr lang="en-GB" sz="3100" dirty="0">
                <a:latin typeface="Calibri" panose="020F0502020204030204" pitchFamily="34" charset="0"/>
                <a:cs typeface="Calibri" panose="020F0502020204030204" pitchFamily="34" charset="0"/>
              </a:rPr>
              <a:t> o </a:t>
            </a:r>
            <a:r>
              <a:rPr lang="en-GB" sz="3100" dirty="0" err="1">
                <a:latin typeface="Calibri" panose="020F0502020204030204" pitchFamily="34" charset="0"/>
                <a:cs typeface="Calibri" panose="020F0502020204030204" pitchFamily="34" charset="0"/>
              </a:rPr>
              <a:t>inimă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sănătoasă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dragi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Cunoașteți-vă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riscul</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și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preveniți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apariția</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bolilor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cardiovasculare</a:t>
            </a:r>
            <a:r>
              <a:rPr lang="en-GB" sz="3100" dirty="0">
                <a:latin typeface="Calibri" panose="020F0502020204030204" pitchFamily="34" charset="0"/>
                <a:cs typeface="Calibri" panose="020F0502020204030204" pitchFamily="34" charset="0"/>
              </a:rPr>
              <a:t>!”</a:t>
            </a: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dirty="0"/>
              <a:t> </a:t>
            </a:r>
          </a:p>
        </p:txBody>
      </p:sp>
      <p:sp>
        <p:nvSpPr>
          <p:cNvPr id="3" name="Content Placeholder 2"/>
          <p:cNvSpPr>
            <a:spLocks noGrp="1"/>
          </p:cNvSpPr>
          <p:nvPr>
            <p:ph idx="1"/>
          </p:nvPr>
        </p:nvSpPr>
        <p:spPr>
          <a:xfrm>
            <a:off x="0" y="1524000"/>
            <a:ext cx="12192000" cy="5334000"/>
          </a:xfrm>
        </p:spPr>
        <p:txBody>
          <a:bodyPr numCol="2">
            <a:normAutofit/>
          </a:bodyPr>
          <a:lstStyle/>
          <a:p>
            <a:pPr lvl="0">
              <a:buFont typeface="Wingdings" panose="05000000000000000000" pitchFamily="2" charset="2"/>
              <a:buChar char="q"/>
            </a:pPr>
            <a:r>
              <a:rPr lang="fr-FR" b="1" dirty="0">
                <a:solidFill>
                  <a:srgbClr val="C00000"/>
                </a:solidFill>
                <a:latin typeface="Calibri" panose="020F0502020204030204" pitchFamily="34" charset="0"/>
                <a:cs typeface="Calibri" panose="020F0502020204030204" pitchFamily="34" charset="0"/>
              </a:rPr>
              <a:t>BOLILE ISCHEMICE ALE INIMII</a:t>
            </a:r>
            <a:endParaRPr lang="en-US"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latin typeface="Calibri" panose="020F0502020204030204" pitchFamily="34" charset="0"/>
              <a:cs typeface="Calibri" panose="020F0502020204030204" pitchFamily="34" charset="0"/>
            </a:endParaRPr>
          </a:p>
          <a:p>
            <a:pPr algn="just">
              <a:lnSpc>
                <a:spcPct val="100000"/>
              </a:lnSpc>
              <a:spcBef>
                <a:spcPts val="0"/>
              </a:spcBef>
            </a:pPr>
            <a:r>
              <a:rPr lang="ro-RO" sz="2000" b="1" dirty="0">
                <a:solidFill>
                  <a:schemeClr val="tx1"/>
                </a:solidFill>
                <a:latin typeface="Calibri" panose="020F0502020204030204" pitchFamily="34" charset="0"/>
                <a:cs typeface="Calibri" panose="020F0502020204030204" pitchFamily="34" charset="0"/>
              </a:rPr>
              <a:t>Boala cardiacă ischemică</a:t>
            </a:r>
            <a:r>
              <a:rPr lang="ro-RO" sz="2000" dirty="0">
                <a:solidFill>
                  <a:schemeClr val="tx1"/>
                </a:solidFill>
                <a:latin typeface="Calibri" panose="020F0502020204030204" pitchFamily="34" charset="0"/>
                <a:cs typeface="Calibri" panose="020F0502020204030204" pitchFamily="34" charset="0"/>
              </a:rPr>
              <a:t> este definită ca boală a arterelor coronare, determinată de ateroscleroză, conducând la infarct miocardic acut sau ischemie. Boala cardiacă ischemică este cauzată de obstrucție coronariană și este cea mai frecventă manifestare a bolilor cardiovasculare.</a:t>
            </a:r>
            <a:endParaRPr lang="en-US" sz="2000" dirty="0">
              <a:solidFill>
                <a:schemeClr val="tx1"/>
              </a:solidFill>
              <a:latin typeface="Calibri" panose="020F0502020204030204" pitchFamily="34" charset="0"/>
              <a:cs typeface="Calibri" panose="020F0502020204030204" pitchFamily="34" charset="0"/>
            </a:endParaRPr>
          </a:p>
          <a:p>
            <a:pPr algn="just">
              <a:lnSpc>
                <a:spcPct val="100000"/>
              </a:lnSpc>
              <a:spcBef>
                <a:spcPts val="0"/>
              </a:spcBef>
            </a:pPr>
            <a:endParaRPr lang="ro-RO" sz="700" dirty="0">
              <a:solidFill>
                <a:schemeClr val="tx1"/>
              </a:solidFill>
              <a:latin typeface="Calibri" panose="020F0502020204030204" pitchFamily="34" charset="0"/>
              <a:cs typeface="Calibri" panose="020F0502020204030204" pitchFamily="34" charset="0"/>
            </a:endParaRPr>
          </a:p>
          <a:p>
            <a:pPr algn="just">
              <a:lnSpc>
                <a:spcPct val="100000"/>
              </a:lnSpc>
              <a:spcBef>
                <a:spcPts val="0"/>
              </a:spcBef>
              <a:buFont typeface="Wingdings" panose="05000000000000000000" pitchFamily="2" charset="2"/>
              <a:buChar char="§"/>
            </a:pPr>
            <a:r>
              <a:rPr lang="ro-RO" sz="2000" dirty="0">
                <a:solidFill>
                  <a:schemeClr val="tx1"/>
                </a:solidFill>
                <a:latin typeface="Calibri" panose="020F0502020204030204" pitchFamily="34" charset="0"/>
                <a:cs typeface="Calibri" panose="020F0502020204030204" pitchFamily="34" charset="0"/>
              </a:rPr>
              <a:t>Conform datelor Eurostat privind decesele prin boli ischemice ale inimii în jurul anului 2019 se observa că România (283.0) avea printre cele mai mari rate de mortalitate prin boli ischemice ale inimii</a:t>
            </a:r>
            <a:r>
              <a:rPr lang="en-US" sz="2000" dirty="0">
                <a:solidFill>
                  <a:schemeClr val="tx1"/>
                </a:solidFill>
                <a:latin typeface="Calibri" panose="020F0502020204030204" pitchFamily="34" charset="0"/>
                <a:cs typeface="Calibri" panose="020F0502020204030204" pitchFamily="34" charset="0"/>
              </a:rPr>
              <a:t> [9].</a:t>
            </a:r>
            <a:r>
              <a:rPr lang="ro-RO" sz="2000" dirty="0">
                <a:solidFill>
                  <a:schemeClr val="tx1"/>
                </a:solidFill>
                <a:latin typeface="Calibri" panose="020F0502020204030204" pitchFamily="34" charset="0"/>
                <a:cs typeface="Calibri" panose="020F0502020204030204" pitchFamily="34" charset="0"/>
              </a:rPr>
              <a:t> </a:t>
            </a:r>
            <a:endParaRPr lang="en-US" sz="20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endParaRPr lang="ro-RO" sz="700" dirty="0">
              <a:latin typeface="Calibri" panose="020F0502020204030204" pitchFamily="34" charset="0"/>
              <a:cs typeface="Calibri" panose="020F0502020204030204" pitchFamily="34" charset="0"/>
            </a:endParaRPr>
          </a:p>
          <a:p>
            <a:pPr algn="just">
              <a:lnSpc>
                <a:spcPct val="100000"/>
              </a:lnSpc>
              <a:spcBef>
                <a:spcPts val="0"/>
              </a:spcBef>
              <a:buFont typeface="Wingdings" panose="05000000000000000000" pitchFamily="2" charset="2"/>
              <a:buChar char="§"/>
            </a:pPr>
            <a:r>
              <a:rPr lang="ro-RO" sz="2000" dirty="0">
                <a:solidFill>
                  <a:schemeClr val="tx1"/>
                </a:solidFill>
                <a:latin typeface="Calibri" panose="020F0502020204030204" pitchFamily="34" charset="0"/>
                <a:cs typeface="Calibri" panose="020F0502020204030204" pitchFamily="34" charset="0"/>
              </a:rPr>
              <a:t>B</a:t>
            </a:r>
            <a:r>
              <a:rPr lang="es-ES" sz="2000" dirty="0" err="1">
                <a:solidFill>
                  <a:schemeClr val="tx1"/>
                </a:solidFill>
                <a:latin typeface="Calibri" panose="020F0502020204030204" pitchFamily="34" charset="0"/>
                <a:cs typeface="Calibri" panose="020F0502020204030204" pitchFamily="34" charset="0"/>
              </a:rPr>
              <a:t>oala</a:t>
            </a:r>
            <a:r>
              <a:rPr lang="es-ES" sz="2000" dirty="0">
                <a:solidFill>
                  <a:schemeClr val="tx1"/>
                </a:solidFill>
                <a:latin typeface="Calibri" panose="020F0502020204030204" pitchFamily="34" charset="0"/>
                <a:cs typeface="Calibri" panose="020F0502020204030204" pitchFamily="34" charset="0"/>
              </a:rPr>
              <a:t> </a:t>
            </a:r>
            <a:r>
              <a:rPr lang="es-ES" sz="2000" dirty="0" err="1">
                <a:solidFill>
                  <a:schemeClr val="tx1"/>
                </a:solidFill>
                <a:latin typeface="Calibri" panose="020F0502020204030204" pitchFamily="34" charset="0"/>
                <a:cs typeface="Calibri" panose="020F0502020204030204" pitchFamily="34" charset="0"/>
              </a:rPr>
              <a:t>ischemică</a:t>
            </a:r>
            <a:r>
              <a:rPr lang="es-ES" sz="2000" dirty="0">
                <a:solidFill>
                  <a:schemeClr val="tx1"/>
                </a:solidFill>
                <a:latin typeface="Calibri" panose="020F0502020204030204" pitchFamily="34" charset="0"/>
                <a:cs typeface="Calibri" panose="020F0502020204030204" pitchFamily="34" charset="0"/>
              </a:rPr>
              <a:t> </a:t>
            </a:r>
            <a:r>
              <a:rPr lang="es-ES" sz="2000" dirty="0" err="1">
                <a:solidFill>
                  <a:schemeClr val="tx1"/>
                </a:solidFill>
                <a:latin typeface="Calibri" panose="020F0502020204030204" pitchFamily="34" charset="0"/>
                <a:cs typeface="Calibri" panose="020F0502020204030204" pitchFamily="34" charset="0"/>
              </a:rPr>
              <a:t>cardiacă</a:t>
            </a:r>
            <a:r>
              <a:rPr lang="es-ES" sz="2000" dirty="0">
                <a:solidFill>
                  <a:schemeClr val="tx1"/>
                </a:solidFill>
                <a:latin typeface="Calibri" panose="020F0502020204030204" pitchFamily="34" charset="0"/>
                <a:cs typeface="Calibri" panose="020F0502020204030204" pitchFamily="34" charset="0"/>
              </a:rPr>
              <a:t> </a:t>
            </a:r>
            <a:r>
              <a:rPr lang="es-ES" sz="2000" dirty="0" err="1">
                <a:solidFill>
                  <a:schemeClr val="tx1"/>
                </a:solidFill>
                <a:latin typeface="Calibri" panose="020F0502020204030204" pitchFamily="34" charset="0"/>
                <a:cs typeface="Calibri" panose="020F0502020204030204" pitchFamily="34" charset="0"/>
              </a:rPr>
              <a:t>și</a:t>
            </a:r>
            <a:r>
              <a:rPr lang="es-ES" sz="2000" dirty="0">
                <a:solidFill>
                  <a:schemeClr val="tx1"/>
                </a:solidFill>
                <a:latin typeface="Calibri" panose="020F0502020204030204" pitchFamily="34" charset="0"/>
                <a:cs typeface="Calibri" panose="020F0502020204030204" pitchFamily="34" charset="0"/>
              </a:rPr>
              <a:t> </a:t>
            </a:r>
            <a:r>
              <a:rPr lang="es-ES" sz="2000" dirty="0" err="1">
                <a:solidFill>
                  <a:schemeClr val="tx1"/>
                </a:solidFill>
                <a:latin typeface="Calibri" panose="020F0502020204030204" pitchFamily="34" charset="0"/>
                <a:cs typeface="Calibri" panose="020F0502020204030204" pitchFamily="34" charset="0"/>
              </a:rPr>
              <a:t>accidentul</a:t>
            </a:r>
            <a:r>
              <a:rPr lang="es-ES" sz="2000" dirty="0">
                <a:solidFill>
                  <a:schemeClr val="tx1"/>
                </a:solidFill>
                <a:latin typeface="Calibri" panose="020F0502020204030204" pitchFamily="34" charset="0"/>
                <a:cs typeface="Calibri" panose="020F0502020204030204" pitchFamily="34" charset="0"/>
              </a:rPr>
              <a:t> vascular cerebral ocupa</a:t>
            </a:r>
            <a:r>
              <a:rPr lang="ro-RO" sz="2000" dirty="0">
                <a:solidFill>
                  <a:schemeClr val="tx1"/>
                </a:solidFill>
                <a:latin typeface="Calibri" panose="020F0502020204030204" pitchFamily="34" charset="0"/>
                <a:cs typeface="Calibri" panose="020F0502020204030204" pitchFamily="34" charset="0"/>
              </a:rPr>
              <a:t>u</a:t>
            </a:r>
            <a:r>
              <a:rPr lang="es-ES" sz="2000" dirty="0">
                <a:solidFill>
                  <a:schemeClr val="tx1"/>
                </a:solidFill>
                <a:latin typeface="Calibri" panose="020F0502020204030204" pitchFamily="34" charset="0"/>
                <a:cs typeface="Calibri" panose="020F0502020204030204" pitchFamily="34" charset="0"/>
              </a:rPr>
              <a:t> </a:t>
            </a:r>
            <a:r>
              <a:rPr lang="es-ES" sz="2000" dirty="0" err="1">
                <a:solidFill>
                  <a:schemeClr val="tx1"/>
                </a:solidFill>
                <a:latin typeface="Calibri" panose="020F0502020204030204" pitchFamily="34" charset="0"/>
                <a:cs typeface="Calibri" panose="020F0502020204030204" pitchFamily="34" charset="0"/>
              </a:rPr>
              <a:t>primele</a:t>
            </a:r>
            <a:r>
              <a:rPr lang="es-ES" sz="2000" dirty="0">
                <a:solidFill>
                  <a:schemeClr val="tx1"/>
                </a:solidFill>
                <a:latin typeface="Calibri" panose="020F0502020204030204" pitchFamily="34" charset="0"/>
                <a:cs typeface="Calibri" panose="020F0502020204030204" pitchFamily="34" charset="0"/>
              </a:rPr>
              <a:t> </a:t>
            </a:r>
            <a:r>
              <a:rPr lang="es-ES" sz="2000" dirty="0" err="1">
                <a:solidFill>
                  <a:schemeClr val="tx1"/>
                </a:solidFill>
                <a:latin typeface="Calibri" panose="020F0502020204030204" pitchFamily="34" charset="0"/>
                <a:cs typeface="Calibri" panose="020F0502020204030204" pitchFamily="34" charset="0"/>
              </a:rPr>
              <a:t>dou</a:t>
            </a:r>
            <a:r>
              <a:rPr lang="ro-RO" sz="2000" dirty="0">
                <a:solidFill>
                  <a:schemeClr val="tx1"/>
                </a:solidFill>
                <a:latin typeface="Calibri" panose="020F0502020204030204" pitchFamily="34" charset="0"/>
                <a:cs typeface="Calibri" panose="020F0502020204030204" pitchFamily="34" charset="0"/>
              </a:rPr>
              <a:t>ă</a:t>
            </a:r>
            <a:r>
              <a:rPr lang="es-ES" sz="2000" dirty="0">
                <a:solidFill>
                  <a:schemeClr val="tx1"/>
                </a:solidFill>
                <a:latin typeface="Calibri" panose="020F0502020204030204" pitchFamily="34" charset="0"/>
                <a:cs typeface="Calibri" panose="020F0502020204030204" pitchFamily="34" charset="0"/>
              </a:rPr>
              <a:t> </a:t>
            </a:r>
            <a:r>
              <a:rPr lang="es-ES" sz="2000" dirty="0" err="1">
                <a:solidFill>
                  <a:schemeClr val="tx1"/>
                </a:solidFill>
                <a:latin typeface="Calibri" panose="020F0502020204030204" pitchFamily="34" charset="0"/>
                <a:cs typeface="Calibri" panose="020F0502020204030204" pitchFamily="34" charset="0"/>
              </a:rPr>
              <a:t>locuri</a:t>
            </a:r>
            <a:r>
              <a:rPr lang="es-ES" sz="2000" dirty="0">
                <a:solidFill>
                  <a:schemeClr val="tx1"/>
                </a:solidFill>
                <a:latin typeface="Calibri" panose="020F0502020204030204" pitchFamily="34" charset="0"/>
                <a:cs typeface="Calibri" panose="020F0502020204030204" pitchFamily="34" charset="0"/>
              </a:rPr>
              <a:t> </a:t>
            </a:r>
            <a:r>
              <a:rPr lang="es-ES" sz="2000" dirty="0" err="1">
                <a:solidFill>
                  <a:schemeClr val="tx1"/>
                </a:solidFill>
                <a:latin typeface="Calibri" panose="020F0502020204030204" pitchFamily="34" charset="0"/>
                <a:cs typeface="Calibri" panose="020F0502020204030204" pitchFamily="34" charset="0"/>
              </a:rPr>
              <a:t>în</a:t>
            </a:r>
            <a:r>
              <a:rPr lang="es-ES" sz="2000" dirty="0">
                <a:solidFill>
                  <a:schemeClr val="tx1"/>
                </a:solidFill>
                <a:latin typeface="Calibri" panose="020F0502020204030204" pitchFamily="34" charset="0"/>
                <a:cs typeface="Calibri" panose="020F0502020204030204" pitchFamily="34" charset="0"/>
              </a:rPr>
              <a:t> </a:t>
            </a:r>
            <a:r>
              <a:rPr lang="es-ES" sz="2000" dirty="0" err="1">
                <a:solidFill>
                  <a:schemeClr val="tx1"/>
                </a:solidFill>
                <a:latin typeface="Calibri" panose="020F0502020204030204" pitchFamily="34" charset="0"/>
                <a:cs typeface="Calibri" panose="020F0502020204030204" pitchFamily="34" charset="0"/>
              </a:rPr>
              <a:t>ierarhia</a:t>
            </a:r>
            <a:r>
              <a:rPr lang="es-ES" sz="2000" dirty="0">
                <a:solidFill>
                  <a:schemeClr val="tx1"/>
                </a:solidFill>
                <a:latin typeface="Calibri" panose="020F0502020204030204" pitchFamily="34" charset="0"/>
                <a:cs typeface="Calibri" panose="020F0502020204030204" pitchFamily="34" charset="0"/>
              </a:rPr>
              <a:t> </a:t>
            </a:r>
            <a:r>
              <a:rPr lang="es-ES" sz="2000" dirty="0" err="1">
                <a:solidFill>
                  <a:schemeClr val="tx1"/>
                </a:solidFill>
                <a:latin typeface="Calibri" panose="020F0502020204030204" pitchFamily="34" charset="0"/>
                <a:cs typeface="Calibri" panose="020F0502020204030204" pitchFamily="34" charset="0"/>
              </a:rPr>
              <a:t>afecțiunilor</a:t>
            </a:r>
            <a:r>
              <a:rPr lang="es-ES" sz="2000" dirty="0">
                <a:solidFill>
                  <a:schemeClr val="tx1"/>
                </a:solidFill>
                <a:latin typeface="Calibri" panose="020F0502020204030204" pitchFamily="34" charset="0"/>
                <a:cs typeface="Calibri" panose="020F0502020204030204" pitchFamily="34" charset="0"/>
              </a:rPr>
              <a:t> </a:t>
            </a:r>
            <a:r>
              <a:rPr lang="es-ES" sz="2000" dirty="0" err="1">
                <a:solidFill>
                  <a:schemeClr val="tx1"/>
                </a:solidFill>
                <a:latin typeface="Calibri" panose="020F0502020204030204" pitchFamily="34" charset="0"/>
                <a:cs typeface="Calibri" panose="020F0502020204030204" pitchFamily="34" charset="0"/>
              </a:rPr>
              <a:t>care</a:t>
            </a:r>
            <a:r>
              <a:rPr lang="es-ES" sz="2000" dirty="0">
                <a:solidFill>
                  <a:schemeClr val="tx1"/>
                </a:solidFill>
                <a:latin typeface="Calibri" panose="020F0502020204030204" pitchFamily="34" charset="0"/>
                <a:cs typeface="Calibri" panose="020F0502020204030204" pitchFamily="34" charset="0"/>
              </a:rPr>
              <a:t> </a:t>
            </a:r>
            <a:r>
              <a:rPr lang="es-ES" sz="2000" dirty="0" err="1">
                <a:solidFill>
                  <a:schemeClr val="tx1"/>
                </a:solidFill>
                <a:latin typeface="Calibri" panose="020F0502020204030204" pitchFamily="34" charset="0"/>
                <a:cs typeface="Calibri" panose="020F0502020204030204" pitchFamily="34" charset="0"/>
              </a:rPr>
              <a:t>generează</a:t>
            </a:r>
            <a:r>
              <a:rPr lang="ro-RO" sz="2000" dirty="0">
                <a:solidFill>
                  <a:schemeClr val="tx1"/>
                </a:solidFill>
                <a:latin typeface="Calibri" panose="020F0502020204030204" pitchFamily="34" charset="0"/>
                <a:cs typeface="Calibri" panose="020F0502020204030204" pitchFamily="34" charset="0"/>
              </a:rPr>
              <a:t> </a:t>
            </a:r>
            <a:r>
              <a:rPr lang="es-ES" sz="2000" dirty="0" err="1">
                <a:solidFill>
                  <a:schemeClr val="tx1"/>
                </a:solidFill>
                <a:latin typeface="Calibri" panose="020F0502020204030204" pitchFamily="34" charset="0"/>
                <a:cs typeface="Calibri" panose="020F0502020204030204" pitchFamily="34" charset="0"/>
              </a:rPr>
              <a:t>dizabilitate</a:t>
            </a:r>
            <a:r>
              <a:rPr lang="es-ES" sz="2000" dirty="0">
                <a:solidFill>
                  <a:schemeClr val="tx1"/>
                </a:solidFill>
                <a:latin typeface="Calibri" panose="020F0502020204030204" pitchFamily="34" charset="0"/>
                <a:cs typeface="Calibri" panose="020F0502020204030204" pitchFamily="34" charset="0"/>
              </a:rPr>
              <a:t> </a:t>
            </a:r>
            <a:r>
              <a:rPr lang="es-ES" sz="2000" dirty="0" err="1">
                <a:solidFill>
                  <a:schemeClr val="tx1"/>
                </a:solidFill>
                <a:latin typeface="Calibri" panose="020F0502020204030204" pitchFamily="34" charset="0"/>
                <a:cs typeface="Calibri" panose="020F0502020204030204" pitchFamily="34" charset="0"/>
              </a:rPr>
              <a:t>și</a:t>
            </a:r>
            <a:r>
              <a:rPr lang="es-ES" sz="2000" dirty="0">
                <a:solidFill>
                  <a:schemeClr val="tx1"/>
                </a:solidFill>
                <a:latin typeface="Calibri" panose="020F0502020204030204" pitchFamily="34" charset="0"/>
                <a:cs typeface="Calibri" panose="020F0502020204030204" pitchFamily="34" charset="0"/>
              </a:rPr>
              <a:t> </a:t>
            </a:r>
            <a:r>
              <a:rPr lang="es-ES" sz="2000" dirty="0" err="1">
                <a:solidFill>
                  <a:schemeClr val="tx1"/>
                </a:solidFill>
                <a:latin typeface="Calibri" panose="020F0502020204030204" pitchFamily="34" charset="0"/>
                <a:cs typeface="Calibri" panose="020F0502020204030204" pitchFamily="34" charset="0"/>
              </a:rPr>
              <a:t>deces</a:t>
            </a:r>
            <a:r>
              <a:rPr lang="es-ES" sz="2000" dirty="0">
                <a:solidFill>
                  <a:schemeClr val="tx1"/>
                </a:solidFill>
                <a:latin typeface="Calibri" panose="020F0502020204030204" pitchFamily="34" charset="0"/>
                <a:cs typeface="Calibri" panose="020F0502020204030204" pitchFamily="34" charset="0"/>
              </a:rPr>
              <a:t> </a:t>
            </a:r>
            <a:r>
              <a:rPr lang="es-ES" sz="2000" dirty="0" err="1">
                <a:solidFill>
                  <a:schemeClr val="tx1"/>
                </a:solidFill>
                <a:latin typeface="Calibri" panose="020F0502020204030204" pitchFamily="34" charset="0"/>
                <a:cs typeface="Calibri" panose="020F0502020204030204" pitchFamily="34" charset="0"/>
              </a:rPr>
              <a:t>prematur</a:t>
            </a:r>
            <a:r>
              <a:rPr lang="es-ES" sz="2000" dirty="0">
                <a:solidFill>
                  <a:schemeClr val="tx1"/>
                </a:solidFill>
                <a:latin typeface="Calibri" panose="020F0502020204030204" pitchFamily="34" charset="0"/>
                <a:cs typeface="Calibri" panose="020F0502020204030204" pitchFamily="34" charset="0"/>
              </a:rPr>
              <a:t> </a:t>
            </a:r>
            <a:r>
              <a:rPr lang="es-ES" sz="2000" dirty="0" err="1">
                <a:solidFill>
                  <a:schemeClr val="tx1"/>
                </a:solidFill>
                <a:latin typeface="Calibri" panose="020F0502020204030204" pitchFamily="34" charset="0"/>
                <a:cs typeface="Calibri" panose="020F0502020204030204" pitchFamily="34" charset="0"/>
              </a:rPr>
              <a:t>penru</a:t>
            </a:r>
            <a:r>
              <a:rPr lang="es-ES" sz="2000" dirty="0">
                <a:solidFill>
                  <a:schemeClr val="tx1"/>
                </a:solidFill>
                <a:latin typeface="Calibri" panose="020F0502020204030204" pitchFamily="34" charset="0"/>
                <a:cs typeface="Calibri" panose="020F0502020204030204" pitchFamily="34" charset="0"/>
              </a:rPr>
              <a:t> </a:t>
            </a:r>
            <a:r>
              <a:rPr lang="es-ES" sz="2000" dirty="0" err="1">
                <a:solidFill>
                  <a:schemeClr val="tx1"/>
                </a:solidFill>
                <a:latin typeface="Calibri" panose="020F0502020204030204" pitchFamily="34" charset="0"/>
                <a:cs typeface="Calibri" panose="020F0502020204030204" pitchFamily="34" charset="0"/>
              </a:rPr>
              <a:t>români</a:t>
            </a:r>
            <a:r>
              <a:rPr lang="ro-RO" sz="2000" dirty="0">
                <a:solidFill>
                  <a:schemeClr val="tx1"/>
                </a:solidFill>
                <a:latin typeface="Calibri" panose="020F0502020204030204" pitchFamily="34" charset="0"/>
                <a:cs typeface="Calibri" panose="020F0502020204030204" pitchFamily="34" charset="0"/>
              </a:rPr>
              <a:t>.</a:t>
            </a:r>
            <a:endParaRPr lang="en-US" sz="20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endParaRPr lang="en-US" sz="8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en-US" sz="800" dirty="0">
                <a:solidFill>
                  <a:schemeClr val="tx1"/>
                </a:solidFill>
                <a:latin typeface="Calibri" panose="020F0502020204030204" pitchFamily="34" charset="0"/>
                <a:cs typeface="Calibri" panose="020F0502020204030204" pitchFamily="34" charset="0"/>
              </a:rPr>
              <a:t>[9]. </a:t>
            </a:r>
            <a:r>
              <a:rPr lang="en-US" sz="800" dirty="0" err="1">
                <a:solidFill>
                  <a:schemeClr val="tx1"/>
                </a:solidFill>
                <a:latin typeface="Calibri" panose="020F0502020204030204" pitchFamily="34" charset="0"/>
                <a:cs typeface="Calibri" panose="020F0502020204030204" pitchFamily="34" charset="0"/>
              </a:rPr>
              <a:t>Sursa</a:t>
            </a:r>
            <a:r>
              <a:rPr lang="en-US" sz="800" dirty="0">
                <a:solidFill>
                  <a:schemeClr val="tx1"/>
                </a:solidFill>
                <a:latin typeface="Calibri" panose="020F0502020204030204" pitchFamily="34" charset="0"/>
                <a:cs typeface="Calibri" panose="020F0502020204030204" pitchFamily="34" charset="0"/>
              </a:rPr>
              <a:t>: </a:t>
            </a:r>
            <a:r>
              <a:rPr lang="en-GB" sz="800" dirty="0"/>
              <a:t>OECD/European Union (2022), Health at a Glance: Europe 2022: State of Health in the EU Cycle, OECD Publishing, Paris </a:t>
            </a:r>
            <a:r>
              <a:rPr lang="en-GB" sz="800" u="sng" dirty="0">
                <a:hlinkClick r:id="rId2"/>
              </a:rPr>
              <a:t>https://doi.org/10.1787/507433b0-en</a:t>
            </a:r>
            <a:endParaRPr lang="en-US" sz="800" dirty="0">
              <a:solidFill>
                <a:schemeClr val="tx1"/>
              </a:solidFill>
              <a:latin typeface="Calibri" panose="020F0502020204030204" pitchFamily="34" charset="0"/>
              <a:cs typeface="Calibri" panose="020F0502020204030204" pitchFamily="34" charset="0"/>
            </a:endParaRPr>
          </a:p>
          <a:p>
            <a:pPr algn="just">
              <a:lnSpc>
                <a:spcPct val="100000"/>
              </a:lnSpc>
              <a:spcBef>
                <a:spcPts val="0"/>
              </a:spcBef>
              <a:buFont typeface="Wingdings" panose="05000000000000000000" pitchFamily="2" charset="2"/>
              <a:buChar char="§"/>
            </a:pPr>
            <a:endParaRPr lang="en-US" sz="800" dirty="0">
              <a:solidFill>
                <a:schemeClr val="tx1"/>
              </a:solidFill>
              <a:latin typeface="Calibri" panose="020F0502020204030204" pitchFamily="34" charset="0"/>
              <a:cs typeface="Calibri" panose="020F0502020204030204" pitchFamily="34" charset="0"/>
            </a:endParaRPr>
          </a:p>
          <a:p>
            <a:pPr algn="just">
              <a:lnSpc>
                <a:spcPct val="100000"/>
              </a:lnSpc>
              <a:spcBef>
                <a:spcPts val="0"/>
              </a:spcBef>
              <a:buFont typeface="Wingdings" panose="05000000000000000000" pitchFamily="2" charset="2"/>
              <a:buChar char="§"/>
            </a:pPr>
            <a:endParaRPr lang="ro-RO" sz="800" b="1" dirty="0">
              <a:solidFill>
                <a:schemeClr val="tx1"/>
              </a:solidFill>
              <a:latin typeface="Calibri" panose="020F0502020204030204" pitchFamily="34" charset="0"/>
              <a:cs typeface="Calibri" panose="020F0502020204030204" pitchFamily="34" charset="0"/>
            </a:endParaRPr>
          </a:p>
          <a:p>
            <a:pPr marL="0" lvl="0" indent="0" algn="just">
              <a:lnSpc>
                <a:spcPct val="100000"/>
              </a:lnSpc>
              <a:spcBef>
                <a:spcPts val="0"/>
              </a:spcBef>
              <a:buNone/>
            </a:pPr>
            <a:endParaRPr lang="en-US" sz="1400" dirty="0">
              <a:solidFill>
                <a:schemeClr val="tx1"/>
              </a:solidFill>
              <a:latin typeface="Calibri" panose="020F0502020204030204" pitchFamily="34" charset="0"/>
              <a:cs typeface="Calibri" panose="020F0502020204030204" pitchFamily="34" charset="0"/>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981200"/>
            <a:ext cx="5498489" cy="35014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15200" y="5601266"/>
            <a:ext cx="3808413" cy="338554"/>
          </a:xfrm>
          <a:prstGeom prst="rect">
            <a:avLst/>
          </a:prstGeom>
          <a:noFill/>
        </p:spPr>
        <p:txBody>
          <a:bodyPr wrap="square" rtlCol="0">
            <a:spAutoFit/>
          </a:bodyPr>
          <a:lstStyle/>
          <a:p>
            <a:pPr algn="ctr"/>
            <a:r>
              <a:rPr lang="ro-RO" sz="800" dirty="0">
                <a:latin typeface="Calibri" panose="020F0502020204030204" pitchFamily="34" charset="0"/>
                <a:cs typeface="Calibri" panose="020F0502020204030204" pitchFamily="34" charset="0"/>
              </a:rPr>
              <a:t>Mortalitatea prin boli ischemice ale inimii, 2019 (sau cel mai apropiat an)</a:t>
            </a:r>
            <a:endParaRPr lang="en-US" sz="800" dirty="0">
              <a:latin typeface="Calibri" panose="020F0502020204030204" pitchFamily="34" charset="0"/>
              <a:cs typeface="Calibri" panose="020F0502020204030204" pitchFamily="34" charset="0"/>
            </a:endParaRPr>
          </a:p>
          <a:p>
            <a:pPr algn="ctr"/>
            <a:r>
              <a:rPr lang="en-US" sz="800" dirty="0" err="1">
                <a:latin typeface="Calibri" panose="020F0502020204030204" pitchFamily="34" charset="0"/>
                <a:cs typeface="Calibri" panose="020F0502020204030204" pitchFamily="34" charset="0"/>
              </a:rPr>
              <a:t>Sursa</a:t>
            </a:r>
            <a:r>
              <a:rPr lang="en-US" sz="800" dirty="0">
                <a:latin typeface="Calibri" panose="020F0502020204030204" pitchFamily="34" charset="0"/>
                <a:cs typeface="Calibri" panose="020F0502020204030204" pitchFamily="34" charset="0"/>
              </a:rPr>
              <a:t>: </a:t>
            </a:r>
            <a:r>
              <a:rPr lang="en-GB" sz="800" i="1" dirty="0">
                <a:latin typeface="Calibri" panose="020F0502020204030204" pitchFamily="34" charset="0"/>
                <a:cs typeface="Calibri" panose="020F0502020204030204" pitchFamily="34" charset="0"/>
              </a:rPr>
              <a:t>Health at a Glance: Europe 2022</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743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algn="ct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Campania “</a:t>
            </a:r>
            <a:r>
              <a:rPr lang="en-GB" sz="3100" dirty="0" err="1">
                <a:latin typeface="Calibri" panose="020F0502020204030204" pitchFamily="34" charset="0"/>
                <a:cs typeface="Calibri" panose="020F0502020204030204" pitchFamily="34" charset="0"/>
              </a:rPr>
              <a:t>Dăruiți</a:t>
            </a:r>
            <a:r>
              <a:rPr lang="en-GB" sz="3100" dirty="0">
                <a:latin typeface="Calibri" panose="020F0502020204030204" pitchFamily="34" charset="0"/>
                <a:cs typeface="Calibri" panose="020F0502020204030204" pitchFamily="34" charset="0"/>
              </a:rPr>
              <a:t> o </a:t>
            </a:r>
            <a:r>
              <a:rPr lang="en-GB" sz="3100" dirty="0" err="1">
                <a:latin typeface="Calibri" panose="020F0502020204030204" pitchFamily="34" charset="0"/>
                <a:cs typeface="Calibri" panose="020F0502020204030204" pitchFamily="34" charset="0"/>
              </a:rPr>
              <a:t>inimă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sănătoasă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dragi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Cunoașteți-vă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riscul</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și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preveniți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apariția</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bolilor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cardiovasculare</a:t>
            </a:r>
            <a:r>
              <a:rPr lang="en-GB" sz="3100" dirty="0">
                <a:latin typeface="Calibri" panose="020F0502020204030204" pitchFamily="34" charset="0"/>
                <a:cs typeface="Calibri" panose="020F0502020204030204" pitchFamily="34" charset="0"/>
              </a:rPr>
              <a:t>!”</a:t>
            </a: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dirty="0"/>
              <a:t> </a:t>
            </a:r>
          </a:p>
        </p:txBody>
      </p:sp>
      <p:sp>
        <p:nvSpPr>
          <p:cNvPr id="3" name="Content Placeholder 2"/>
          <p:cNvSpPr>
            <a:spLocks noGrp="1"/>
          </p:cNvSpPr>
          <p:nvPr>
            <p:ph idx="1"/>
          </p:nvPr>
        </p:nvSpPr>
        <p:spPr>
          <a:xfrm>
            <a:off x="-3176" y="1524000"/>
            <a:ext cx="12195175" cy="5333999"/>
          </a:xfrm>
        </p:spPr>
        <p:txBody>
          <a:bodyPr numCol="2">
            <a:normAutofit/>
          </a:bodyPr>
          <a:lstStyle/>
          <a:p>
            <a:pPr algn="just">
              <a:lnSpc>
                <a:spcPct val="100000"/>
              </a:lnSpc>
              <a:spcBef>
                <a:spcPts val="0"/>
              </a:spcBef>
              <a:buFont typeface="Wingdings" panose="05000000000000000000" pitchFamily="2" charset="2"/>
              <a:buChar char="q"/>
            </a:pPr>
            <a:endParaRPr lang="ro-RO" sz="1400" b="1" dirty="0">
              <a:solidFill>
                <a:srgbClr val="C00000"/>
              </a:solidFill>
              <a:latin typeface="Arial Black" panose="020B0A04020102020204" pitchFamily="34" charset="0"/>
            </a:endParaRPr>
          </a:p>
          <a:p>
            <a:pPr algn="just">
              <a:lnSpc>
                <a:spcPct val="100000"/>
              </a:lnSpc>
              <a:spcBef>
                <a:spcPts val="0"/>
              </a:spcBef>
              <a:buFont typeface="Wingdings" panose="05000000000000000000" pitchFamily="2" charset="2"/>
              <a:buChar char="q"/>
            </a:pPr>
            <a:r>
              <a:rPr lang="en-GB" dirty="0">
                <a:solidFill>
                  <a:srgbClr val="C00000"/>
                </a:solidFill>
                <a:latin typeface="Calibri" panose="020F0502020204030204" pitchFamily="34" charset="0"/>
                <a:cs typeface="Calibri" panose="020F0502020204030204" pitchFamily="34" charset="0"/>
              </a:rPr>
              <a:t>BOLILE CEREBROVASCULARE</a:t>
            </a:r>
            <a:endParaRPr lang="ro-RO" dirty="0">
              <a:solidFill>
                <a:srgbClr val="C00000"/>
              </a:solidFill>
              <a:latin typeface="Calibri" panose="020F0502020204030204" pitchFamily="34" charset="0"/>
              <a:cs typeface="Calibri" panose="020F0502020204030204" pitchFamily="34" charset="0"/>
            </a:endParaRPr>
          </a:p>
          <a:p>
            <a:pPr marL="0" indent="0" algn="just">
              <a:lnSpc>
                <a:spcPct val="100000"/>
              </a:lnSpc>
              <a:spcBef>
                <a:spcPts val="0"/>
              </a:spcBef>
              <a:buNone/>
            </a:pPr>
            <a:endParaRPr lang="ro-RO" sz="700" b="1" dirty="0">
              <a:solidFill>
                <a:srgbClr val="C00000"/>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ro-RO" sz="2000" b="1" dirty="0">
                <a:solidFill>
                  <a:schemeClr val="tx1"/>
                </a:solidFill>
                <a:latin typeface="Calibri" panose="020F0502020204030204" pitchFamily="34" charset="0"/>
                <a:cs typeface="Calibri" panose="020F0502020204030204" pitchFamily="34" charset="0"/>
              </a:rPr>
              <a:t>Accidentul vascular cerebral</a:t>
            </a:r>
            <a:r>
              <a:rPr lang="ro-RO" sz="2000" dirty="0">
                <a:solidFill>
                  <a:schemeClr val="tx1"/>
                </a:solidFill>
                <a:latin typeface="Calibri" panose="020F0502020204030204" pitchFamily="34" charset="0"/>
                <a:cs typeface="Calibri" panose="020F0502020204030204" pitchFamily="34" charset="0"/>
              </a:rPr>
              <a:t>, conform criteriilor OMS, este definit ca o afecțiune cu evoluție clinică rapidă cu semne de tulburare (de obicei focală) a funcției cerebrale, de durată mai mare de 24 ore sau care poate duce la deces. Accidentul vascular cerebral poate fi hemoragic sau ischemic</a:t>
            </a:r>
            <a:endParaRPr lang="en-US" sz="20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endParaRPr lang="ro-RO" sz="700" dirty="0">
              <a:solidFill>
                <a:schemeClr val="tx1"/>
              </a:solidFill>
              <a:latin typeface="Calibri" panose="020F0502020204030204" pitchFamily="34" charset="0"/>
              <a:cs typeface="Calibri" panose="020F0502020204030204" pitchFamily="34" charset="0"/>
            </a:endParaRPr>
          </a:p>
          <a:p>
            <a:pPr lvl="0" algn="just">
              <a:lnSpc>
                <a:spcPct val="100000"/>
              </a:lnSpc>
              <a:spcBef>
                <a:spcPts val="0"/>
              </a:spcBef>
              <a:buFont typeface="Wingdings" panose="05000000000000000000" pitchFamily="2" charset="2"/>
              <a:buChar char="§"/>
            </a:pPr>
            <a:r>
              <a:rPr lang="ro-RO" sz="2000" dirty="0" err="1">
                <a:solidFill>
                  <a:schemeClr val="tx1"/>
                </a:solidFill>
                <a:latin typeface="Calibri" panose="020F0502020204030204" pitchFamily="34" charset="0"/>
                <a:cs typeface="Calibri" panose="020F0502020204030204" pitchFamily="34" charset="0"/>
              </a:rPr>
              <a:t>î</a:t>
            </a:r>
            <a:r>
              <a:rPr lang="en-GB" sz="2000" dirty="0">
                <a:solidFill>
                  <a:schemeClr val="tx1"/>
                </a:solidFill>
                <a:latin typeface="Calibri" panose="020F0502020204030204" pitchFamily="34" charset="0"/>
                <a:cs typeface="Calibri" panose="020F0502020204030204" pitchFamily="34" charset="0"/>
              </a:rPr>
              <a:t>n context </a:t>
            </a:r>
            <a:r>
              <a:rPr lang="en-GB" sz="2000" dirty="0" err="1">
                <a:solidFill>
                  <a:schemeClr val="tx1"/>
                </a:solidFill>
                <a:latin typeface="Calibri" panose="020F0502020204030204" pitchFamily="34" charset="0"/>
                <a:cs typeface="Calibri" panose="020F0502020204030204" pitchFamily="34" charset="0"/>
              </a:rPr>
              <a:t>european</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bolile</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cerebrovasculare</a:t>
            </a:r>
            <a:r>
              <a:rPr lang="en-GB" sz="2000" dirty="0">
                <a:solidFill>
                  <a:schemeClr val="tx1"/>
                </a:solidFill>
                <a:latin typeface="Calibri" panose="020F0502020204030204" pitchFamily="34" charset="0"/>
                <a:cs typeface="Calibri" panose="020F0502020204030204" pitchFamily="34" charset="0"/>
              </a:rPr>
              <a:t> au </a:t>
            </a:r>
            <a:r>
              <a:rPr lang="en-GB" sz="2000" dirty="0" err="1">
                <a:solidFill>
                  <a:schemeClr val="tx1"/>
                </a:solidFill>
                <a:latin typeface="Calibri" panose="020F0502020204030204" pitchFamily="34" charset="0"/>
                <a:cs typeface="Calibri" panose="020F0502020204030204" pitchFamily="34" charset="0"/>
              </a:rPr>
              <a:t>fost</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responsabile</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pentru</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aproximativ</a:t>
            </a:r>
            <a:r>
              <a:rPr lang="en-GB" sz="2000" dirty="0">
                <a:solidFill>
                  <a:schemeClr val="tx1"/>
                </a:solidFill>
                <a:latin typeface="Calibri" panose="020F0502020204030204" pitchFamily="34" charset="0"/>
                <a:cs typeface="Calibri" panose="020F0502020204030204" pitchFamily="34" charset="0"/>
              </a:rPr>
              <a:t> 355 000 de </a:t>
            </a:r>
            <a:r>
              <a:rPr lang="en-GB" sz="2000" dirty="0" err="1">
                <a:solidFill>
                  <a:schemeClr val="tx1"/>
                </a:solidFill>
                <a:latin typeface="Calibri" panose="020F0502020204030204" pitchFamily="34" charset="0"/>
                <a:cs typeface="Calibri" panose="020F0502020204030204" pitchFamily="34" charset="0"/>
              </a:rPr>
              <a:t>decese</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reprezentând</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unul</a:t>
            </a:r>
            <a:r>
              <a:rPr lang="en-GB" sz="2000" dirty="0">
                <a:solidFill>
                  <a:schemeClr val="tx1"/>
                </a:solidFill>
                <a:latin typeface="Calibri" panose="020F0502020204030204" pitchFamily="34" charset="0"/>
                <a:cs typeface="Calibri" panose="020F0502020204030204" pitchFamily="34" charset="0"/>
              </a:rPr>
              <a:t> din 12 </a:t>
            </a:r>
            <a:r>
              <a:rPr lang="en-GB" sz="2000" dirty="0" err="1">
                <a:solidFill>
                  <a:schemeClr val="tx1"/>
                </a:solidFill>
                <a:latin typeface="Calibri" panose="020F0502020204030204" pitchFamily="34" charset="0"/>
                <a:cs typeface="Calibri" panose="020F0502020204030204" pitchFamily="34" charset="0"/>
              </a:rPr>
              <a:t>decese</a:t>
            </a:r>
            <a:r>
              <a:rPr lang="en-GB" sz="2000" dirty="0">
                <a:solidFill>
                  <a:schemeClr val="tx1"/>
                </a:solidFill>
                <a:latin typeface="Calibri" panose="020F0502020204030204" pitchFamily="34" charset="0"/>
                <a:cs typeface="Calibri" panose="020F0502020204030204" pitchFamily="34" charset="0"/>
              </a:rPr>
              <a:t> (8%). </a:t>
            </a:r>
            <a:endParaRPr lang="ro-RO" sz="2000" dirty="0">
              <a:solidFill>
                <a:schemeClr val="tx1"/>
              </a:solidFill>
              <a:latin typeface="Calibri" panose="020F0502020204030204" pitchFamily="34" charset="0"/>
              <a:cs typeface="Calibri" panose="020F0502020204030204" pitchFamily="34" charset="0"/>
            </a:endParaRPr>
          </a:p>
          <a:p>
            <a:pPr lvl="0" algn="just">
              <a:lnSpc>
                <a:spcPct val="100000"/>
              </a:lnSpc>
              <a:spcBef>
                <a:spcPts val="0"/>
              </a:spcBef>
              <a:buFont typeface="Wingdings" panose="05000000000000000000" pitchFamily="2" charset="2"/>
              <a:buChar char="§"/>
            </a:pPr>
            <a:endParaRPr lang="ro-RO" sz="700" dirty="0">
              <a:solidFill>
                <a:schemeClr val="tx1"/>
              </a:solidFill>
              <a:latin typeface="Calibri" panose="020F0502020204030204" pitchFamily="34" charset="0"/>
              <a:cs typeface="Calibri" panose="020F0502020204030204" pitchFamily="34" charset="0"/>
            </a:endParaRPr>
          </a:p>
          <a:p>
            <a:pPr lvl="0" algn="just">
              <a:lnSpc>
                <a:spcPct val="100000"/>
              </a:lnSpc>
              <a:spcBef>
                <a:spcPts val="0"/>
              </a:spcBef>
              <a:buFont typeface="Wingdings" panose="05000000000000000000" pitchFamily="2" charset="2"/>
              <a:buChar char="§"/>
            </a:pPr>
            <a:r>
              <a:rPr lang="en-GB" sz="2000" dirty="0" err="1">
                <a:solidFill>
                  <a:schemeClr val="tx1"/>
                </a:solidFill>
                <a:latin typeface="Calibri" panose="020F0502020204030204" pitchFamily="34" charset="0"/>
                <a:cs typeface="Calibri" panose="020F0502020204030204" pitchFamily="34" charset="0"/>
              </a:rPr>
              <a:t>În</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România</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ratele</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mortalității</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prin</a:t>
            </a:r>
            <a:r>
              <a:rPr lang="en-GB" sz="2000" dirty="0">
                <a:solidFill>
                  <a:schemeClr val="tx1"/>
                </a:solidFill>
                <a:latin typeface="Calibri" panose="020F0502020204030204" pitchFamily="34" charset="0"/>
                <a:cs typeface="Calibri" panose="020F0502020204030204" pitchFamily="34" charset="0"/>
              </a:rPr>
              <a:t> accident vascular cerebral au </a:t>
            </a:r>
            <a:r>
              <a:rPr lang="en-GB" sz="2000" dirty="0" err="1">
                <a:solidFill>
                  <a:schemeClr val="tx1"/>
                </a:solidFill>
                <a:latin typeface="Calibri" panose="020F0502020204030204" pitchFamily="34" charset="0"/>
                <a:cs typeface="Calibri" panose="020F0502020204030204" pitchFamily="34" charset="0"/>
              </a:rPr>
              <a:t>fost</a:t>
            </a:r>
            <a:r>
              <a:rPr lang="en-GB" sz="2000" dirty="0">
                <a:solidFill>
                  <a:schemeClr val="tx1"/>
                </a:solidFill>
                <a:latin typeface="Calibri" panose="020F0502020204030204" pitchFamily="34" charset="0"/>
                <a:cs typeface="Calibri" panose="020F0502020204030204" pitchFamily="34" charset="0"/>
              </a:rPr>
              <a:t> de </a:t>
            </a:r>
            <a:r>
              <a:rPr lang="en-GB" sz="2000" dirty="0" err="1">
                <a:solidFill>
                  <a:schemeClr val="tx1"/>
                </a:solidFill>
                <a:latin typeface="Calibri" panose="020F0502020204030204" pitchFamily="34" charset="0"/>
                <a:cs typeface="Calibri" panose="020F0502020204030204" pitchFamily="34" charset="0"/>
              </a:rPr>
              <a:t>trei</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până</a:t>
            </a:r>
            <a:r>
              <a:rPr lang="en-GB" sz="2000" dirty="0">
                <a:solidFill>
                  <a:schemeClr val="tx1"/>
                </a:solidFill>
                <a:latin typeface="Calibri" panose="020F0502020204030204" pitchFamily="34" charset="0"/>
                <a:cs typeface="Calibri" panose="020F0502020204030204" pitchFamily="34" charset="0"/>
              </a:rPr>
              <a:t> la </a:t>
            </a:r>
            <a:r>
              <a:rPr lang="en-GB" sz="2000" dirty="0" err="1">
                <a:solidFill>
                  <a:schemeClr val="tx1"/>
                </a:solidFill>
                <a:latin typeface="Calibri" panose="020F0502020204030204" pitchFamily="34" charset="0"/>
                <a:cs typeface="Calibri" panose="020F0502020204030204" pitchFamily="34" charset="0"/>
              </a:rPr>
              <a:t>patru</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ori</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mai</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mari</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decât</a:t>
            </a:r>
            <a:r>
              <a:rPr lang="en-GB" sz="2000" dirty="0">
                <a:solidFill>
                  <a:schemeClr val="tx1"/>
                </a:solidFill>
                <a:latin typeface="Calibri" panose="020F0502020204030204" pitchFamily="34" charset="0"/>
                <a:cs typeface="Calibri" panose="020F0502020204030204" pitchFamily="34" charset="0"/>
              </a:rPr>
              <a:t> media UE [9]</a:t>
            </a:r>
            <a:r>
              <a:rPr lang="ro-RO" sz="2000" dirty="0">
                <a:solidFill>
                  <a:schemeClr val="tx1"/>
                </a:solidFill>
                <a:latin typeface="Calibri" panose="020F0502020204030204" pitchFamily="34" charset="0"/>
                <a:cs typeface="Calibri" panose="020F0502020204030204" pitchFamily="34" charset="0"/>
              </a:rPr>
              <a:t>.</a:t>
            </a:r>
            <a:endParaRPr lang="en-US" sz="2000" dirty="0">
              <a:solidFill>
                <a:schemeClr val="tx1"/>
              </a:solidFill>
              <a:latin typeface="Calibri" panose="020F0502020204030204" pitchFamily="34" charset="0"/>
              <a:cs typeface="Calibri" panose="020F0502020204030204" pitchFamily="34" charset="0"/>
            </a:endParaRPr>
          </a:p>
          <a:p>
            <a:pPr marL="0" lvl="0" indent="0" algn="just">
              <a:lnSpc>
                <a:spcPct val="100000"/>
              </a:lnSpc>
              <a:spcBef>
                <a:spcPts val="0"/>
              </a:spcBef>
              <a:buNone/>
            </a:pPr>
            <a:r>
              <a:rPr lang="ro-RO" sz="2000" dirty="0">
                <a:solidFill>
                  <a:schemeClr val="tx1"/>
                </a:solidFill>
                <a:latin typeface="Calibri" panose="020F0502020204030204" pitchFamily="34" charset="0"/>
                <a:cs typeface="Calibri" panose="020F0502020204030204" pitchFamily="34" charset="0"/>
              </a:rPr>
              <a:t> </a:t>
            </a:r>
            <a:endParaRPr lang="en-US" sz="20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en-US" sz="1000" dirty="0">
                <a:solidFill>
                  <a:schemeClr val="tx1"/>
                </a:solidFill>
                <a:latin typeface="Calibri" panose="020F0502020204030204" pitchFamily="34" charset="0"/>
                <a:cs typeface="Calibri" panose="020F0502020204030204" pitchFamily="34" charset="0"/>
              </a:rPr>
              <a:t>[9]. </a:t>
            </a:r>
            <a:r>
              <a:rPr lang="en-US" sz="1000" dirty="0" err="1">
                <a:solidFill>
                  <a:schemeClr val="tx1"/>
                </a:solidFill>
                <a:latin typeface="Calibri" panose="020F0502020204030204" pitchFamily="34" charset="0"/>
                <a:cs typeface="Calibri" panose="020F0502020204030204" pitchFamily="34" charset="0"/>
              </a:rPr>
              <a:t>Sursa</a:t>
            </a:r>
            <a:r>
              <a:rPr lang="en-US" sz="1000" dirty="0">
                <a:solidFill>
                  <a:schemeClr val="tx1"/>
                </a:solidFill>
                <a:latin typeface="Calibri" panose="020F0502020204030204" pitchFamily="34" charset="0"/>
                <a:cs typeface="Calibri" panose="020F0502020204030204" pitchFamily="34" charset="0"/>
              </a:rPr>
              <a:t>: </a:t>
            </a:r>
            <a:r>
              <a:rPr lang="en-GB" sz="1000" dirty="0">
                <a:latin typeface="Calibri" panose="020F0502020204030204" pitchFamily="34" charset="0"/>
                <a:cs typeface="Calibri" panose="020F0502020204030204" pitchFamily="34" charset="0"/>
              </a:rPr>
              <a:t>OECD/European Union (2022), Health at a Glance: Europe 2022: State of Health in the EU Cycle, OECD Publishing, Paris </a:t>
            </a:r>
            <a:r>
              <a:rPr lang="en-GB" sz="1000" u="sng" dirty="0">
                <a:latin typeface="Calibri" panose="020F0502020204030204" pitchFamily="34" charset="0"/>
                <a:cs typeface="Calibri" panose="020F0502020204030204" pitchFamily="34" charset="0"/>
                <a:hlinkClick r:id="rId2"/>
              </a:rPr>
              <a:t>https://doi.org/10.1787/507433b0-en</a:t>
            </a:r>
            <a:endParaRPr lang="en-US" sz="1000" dirty="0">
              <a:solidFill>
                <a:schemeClr val="tx1"/>
              </a:solidFill>
              <a:latin typeface="Calibri" panose="020F0502020204030204" pitchFamily="34" charset="0"/>
              <a:cs typeface="Calibri" panose="020F0502020204030204" pitchFamily="34" charset="0"/>
            </a:endParaRPr>
          </a:p>
          <a:p>
            <a:pPr marL="0" lvl="0" indent="0" algn="just">
              <a:lnSpc>
                <a:spcPct val="100000"/>
              </a:lnSpc>
              <a:spcBef>
                <a:spcPts val="0"/>
              </a:spcBef>
              <a:buNone/>
            </a:pPr>
            <a:endParaRPr lang="ro-RO" sz="1000" dirty="0">
              <a:solidFill>
                <a:schemeClr val="tx1"/>
              </a:solidFill>
              <a:latin typeface="Calibri" panose="020F0502020204030204" pitchFamily="34" charset="0"/>
              <a:cs typeface="Calibri" panose="020F0502020204030204" pitchFamily="34" charset="0"/>
            </a:endParaRPr>
          </a:p>
          <a:p>
            <a:pPr marL="0" lvl="0" indent="0" algn="just">
              <a:lnSpc>
                <a:spcPct val="100000"/>
              </a:lnSpc>
              <a:spcBef>
                <a:spcPts val="0"/>
              </a:spcBef>
              <a:buNone/>
            </a:pPr>
            <a:endParaRPr lang="ro-RO" sz="1000" dirty="0">
              <a:solidFill>
                <a:schemeClr val="tx1"/>
              </a:solidFill>
              <a:latin typeface="Calibri" panose="020F0502020204030204" pitchFamily="34" charset="0"/>
              <a:cs typeface="Calibri" panose="020F0502020204030204" pitchFamily="34" charset="0"/>
            </a:endParaRPr>
          </a:p>
          <a:p>
            <a:pPr marL="0" lvl="0" indent="0" algn="just">
              <a:lnSpc>
                <a:spcPct val="100000"/>
              </a:lnSpc>
              <a:spcBef>
                <a:spcPts val="0"/>
              </a:spcBef>
              <a:buNone/>
            </a:pPr>
            <a:endParaRPr lang="ro-RO" sz="1000" dirty="0">
              <a:solidFill>
                <a:schemeClr val="tx1"/>
              </a:solidFill>
              <a:latin typeface="Calibri" panose="020F0502020204030204" pitchFamily="34" charset="0"/>
              <a:cs typeface="Calibri" panose="020F0502020204030204" pitchFamily="34" charset="0"/>
            </a:endParaRPr>
          </a:p>
          <a:p>
            <a:pPr marL="0" lvl="0" indent="0" algn="just">
              <a:lnSpc>
                <a:spcPct val="100000"/>
              </a:lnSpc>
              <a:spcBef>
                <a:spcPts val="0"/>
              </a:spcBef>
              <a:buNone/>
            </a:pPr>
            <a:endParaRPr lang="en-US" sz="1000" dirty="0">
              <a:solidFill>
                <a:schemeClr val="tx1"/>
              </a:solidFill>
              <a:latin typeface="Calibri" panose="020F0502020204030204" pitchFamily="34" charset="0"/>
              <a:cs typeface="Calibri" panose="020F0502020204030204" pitchFamily="34" charset="0"/>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5063" y="2038348"/>
            <a:ext cx="5442035" cy="367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629400" y="6009494"/>
            <a:ext cx="5307698" cy="338554"/>
          </a:xfrm>
          <a:prstGeom prst="rect">
            <a:avLst/>
          </a:prstGeom>
          <a:noFill/>
        </p:spPr>
        <p:txBody>
          <a:bodyPr wrap="square" rtlCol="0">
            <a:spAutoFit/>
          </a:bodyPr>
          <a:lstStyle/>
          <a:p>
            <a:pPr algn="ctr"/>
            <a:r>
              <a:rPr lang="ro-RO" sz="800" dirty="0"/>
              <a:t>Mortalitatea prin boli cerebro-vasculare, anul 2019 (sau cel mai apropiat an)</a:t>
            </a:r>
            <a:endParaRPr lang="en-US" sz="800" dirty="0"/>
          </a:p>
          <a:p>
            <a:pPr algn="ctr"/>
            <a:r>
              <a:rPr lang="en-US" sz="800" dirty="0" err="1"/>
              <a:t>Sursa</a:t>
            </a:r>
            <a:r>
              <a:rPr lang="en-US" sz="800" dirty="0"/>
              <a:t>:  </a:t>
            </a:r>
            <a:r>
              <a:rPr lang="en-GB" sz="800" i="1" dirty="0"/>
              <a:t>Health at a Glance: Europe 2022</a:t>
            </a:r>
            <a:endParaRPr lang="en-US" sz="800" dirty="0"/>
          </a:p>
        </p:txBody>
      </p:sp>
    </p:spTree>
    <p:extLst>
      <p:ext uri="{BB962C8B-B14F-4D97-AF65-F5344CB8AC3E}">
        <p14:creationId xmlns:p14="http://schemas.microsoft.com/office/powerpoint/2010/main" val="233148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algn="ct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Campania “</a:t>
            </a:r>
            <a:r>
              <a:rPr lang="en-GB" sz="3100" dirty="0" err="1">
                <a:latin typeface="Calibri" panose="020F0502020204030204" pitchFamily="34" charset="0"/>
                <a:cs typeface="Calibri" panose="020F0502020204030204" pitchFamily="34" charset="0"/>
              </a:rPr>
              <a:t>Dăruiți</a:t>
            </a:r>
            <a:r>
              <a:rPr lang="en-GB" sz="3100" dirty="0">
                <a:latin typeface="Calibri" panose="020F0502020204030204" pitchFamily="34" charset="0"/>
                <a:cs typeface="Calibri" panose="020F0502020204030204" pitchFamily="34" charset="0"/>
              </a:rPr>
              <a:t> o </a:t>
            </a:r>
            <a:r>
              <a:rPr lang="en-GB" sz="3100" dirty="0" err="1">
                <a:latin typeface="Calibri" panose="020F0502020204030204" pitchFamily="34" charset="0"/>
                <a:cs typeface="Calibri" panose="020F0502020204030204" pitchFamily="34" charset="0"/>
              </a:rPr>
              <a:t>inimă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sănătoasă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dragi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Cunoașteți-vă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riscul</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și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preveniți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apariția</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bolilor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cardiovasculare</a:t>
            </a:r>
            <a:r>
              <a:rPr lang="en-GB" sz="3100" dirty="0">
                <a:latin typeface="Calibri" panose="020F0502020204030204" pitchFamily="34" charset="0"/>
                <a:cs typeface="Calibri" panose="020F0502020204030204" pitchFamily="34" charset="0"/>
              </a:rPr>
              <a:t>!”</a:t>
            </a: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dirty="0"/>
              <a:t> </a:t>
            </a:r>
          </a:p>
        </p:txBody>
      </p:sp>
      <p:sp>
        <p:nvSpPr>
          <p:cNvPr id="3" name="Content Placeholder 2"/>
          <p:cNvSpPr>
            <a:spLocks noGrp="1"/>
          </p:cNvSpPr>
          <p:nvPr>
            <p:ph idx="1"/>
          </p:nvPr>
        </p:nvSpPr>
        <p:spPr>
          <a:xfrm>
            <a:off x="228600" y="1676401"/>
            <a:ext cx="11734800" cy="5029200"/>
          </a:xfrm>
        </p:spPr>
        <p:txBody>
          <a:bodyPr>
            <a:normAutofit/>
          </a:bodyPr>
          <a:lstStyle/>
          <a:p>
            <a:pPr marL="0" indent="0">
              <a:lnSpc>
                <a:spcPct val="100000"/>
              </a:lnSpc>
              <a:spcBef>
                <a:spcPts val="0"/>
              </a:spcBef>
              <a:buNone/>
            </a:pPr>
            <a:endParaRPr lang="ro-RO" sz="2800" b="1" i="1" dirty="0">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
            </a:pPr>
            <a:r>
              <a:rPr lang="en-GB" dirty="0">
                <a:solidFill>
                  <a:srgbClr val="C00000"/>
                </a:solidFill>
                <a:latin typeface="Calibri" panose="020F0502020204030204" pitchFamily="34" charset="0"/>
                <a:cs typeface="Calibri" panose="020F0502020204030204" pitchFamily="34" charset="0"/>
              </a:rPr>
              <a:t>Tema </a:t>
            </a:r>
            <a:r>
              <a:rPr lang="en-GB" dirty="0" err="1">
                <a:solidFill>
                  <a:srgbClr val="C00000"/>
                </a:solidFill>
                <a:latin typeface="Calibri" panose="020F0502020204030204" pitchFamily="34" charset="0"/>
                <a:cs typeface="Calibri" panose="020F0502020204030204" pitchFamily="34" charset="0"/>
              </a:rPr>
              <a:t>campaniei</a:t>
            </a:r>
            <a:r>
              <a:rPr lang="en-US" sz="2600" dirty="0">
                <a:solidFill>
                  <a:srgbClr val="C00000"/>
                </a:solidFill>
                <a:latin typeface="Calibri" panose="020F0502020204030204" pitchFamily="34" charset="0"/>
                <a:cs typeface="Calibri" panose="020F0502020204030204" pitchFamily="34" charset="0"/>
              </a:rPr>
              <a:t>:</a:t>
            </a:r>
            <a:r>
              <a:rPr lang="ro-RO" sz="2600" dirty="0">
                <a:solidFill>
                  <a:srgbClr val="C00000"/>
                </a:solidFill>
                <a:latin typeface="Calibri" panose="020F0502020204030204" pitchFamily="34" charset="0"/>
                <a:cs typeface="Calibri" panose="020F0502020204030204" pitchFamily="34" charset="0"/>
              </a:rPr>
              <a:t> </a:t>
            </a:r>
            <a:r>
              <a:rPr lang="ro-RO" sz="2000" dirty="0">
                <a:solidFill>
                  <a:schemeClr val="tx1"/>
                </a:solidFill>
                <a:latin typeface="Calibri" panose="020F0502020204030204" pitchFamily="34" charset="0"/>
                <a:cs typeface="Calibri" panose="020F0502020204030204" pitchFamily="34" charset="0"/>
              </a:rPr>
              <a:t>prevenirea bolilor cardiovasculare prin depistarea și reducerea influenței factorilor de risc modificabili</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q"/>
            </a:pPr>
            <a:r>
              <a:rPr lang="en-GB" dirty="0" err="1">
                <a:solidFill>
                  <a:srgbClr val="C00000"/>
                </a:solidFill>
                <a:latin typeface="Calibri" panose="020F0502020204030204" pitchFamily="34" charset="0"/>
                <a:cs typeface="Calibri" panose="020F0502020204030204" pitchFamily="34" charset="0"/>
              </a:rPr>
              <a:t>Grupul</a:t>
            </a:r>
            <a:r>
              <a:rPr lang="en-GB" dirty="0">
                <a:solidFill>
                  <a:srgbClr val="C00000"/>
                </a:solidFill>
                <a:latin typeface="Calibri" panose="020F0502020204030204" pitchFamily="34" charset="0"/>
                <a:cs typeface="Calibri" panose="020F0502020204030204" pitchFamily="34" charset="0"/>
              </a:rPr>
              <a:t>/</a:t>
            </a:r>
            <a:r>
              <a:rPr lang="en-GB" dirty="0" err="1">
                <a:solidFill>
                  <a:srgbClr val="C00000"/>
                </a:solidFill>
                <a:latin typeface="Calibri" panose="020F0502020204030204" pitchFamily="34" charset="0"/>
                <a:cs typeface="Calibri" panose="020F0502020204030204" pitchFamily="34" charset="0"/>
              </a:rPr>
              <a:t>grupurile</a:t>
            </a:r>
            <a:r>
              <a:rPr lang="en-GB" dirty="0">
                <a:solidFill>
                  <a:srgbClr val="C00000"/>
                </a:solidFill>
                <a:latin typeface="Calibri" panose="020F0502020204030204" pitchFamily="34" charset="0"/>
                <a:cs typeface="Calibri" panose="020F0502020204030204" pitchFamily="34" charset="0"/>
              </a:rPr>
              <a:t> </a:t>
            </a:r>
            <a:r>
              <a:rPr lang="en-GB" dirty="0" err="1">
                <a:solidFill>
                  <a:srgbClr val="C00000"/>
                </a:solidFill>
                <a:latin typeface="Calibri" panose="020F0502020204030204" pitchFamily="34" charset="0"/>
                <a:cs typeface="Calibri" panose="020F0502020204030204" pitchFamily="34" charset="0"/>
              </a:rPr>
              <a:t>țintă</a:t>
            </a:r>
            <a:endParaRPr lang="ro-RO" dirty="0">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
            </a:pPr>
            <a:r>
              <a:rPr lang="en-GB" sz="2000" dirty="0" err="1">
                <a:solidFill>
                  <a:schemeClr val="tx1"/>
                </a:solidFill>
                <a:latin typeface="Calibri" panose="020F0502020204030204" pitchFamily="34" charset="0"/>
                <a:cs typeface="Calibri" panose="020F0502020204030204" pitchFamily="34" charset="0"/>
              </a:rPr>
              <a:t>persoanele</a:t>
            </a:r>
            <a:r>
              <a:rPr lang="en-GB" sz="2000" dirty="0">
                <a:solidFill>
                  <a:schemeClr val="tx1"/>
                </a:solidFill>
                <a:latin typeface="Calibri" panose="020F0502020204030204" pitchFamily="34" charset="0"/>
                <a:cs typeface="Calibri" panose="020F0502020204030204" pitchFamily="34" charset="0"/>
              </a:rPr>
              <a:t> cu </a:t>
            </a:r>
            <a:r>
              <a:rPr lang="en-GB" sz="2000" dirty="0" err="1">
                <a:solidFill>
                  <a:schemeClr val="tx1"/>
                </a:solidFill>
                <a:latin typeface="Calibri" panose="020F0502020204030204" pitchFamily="34" charset="0"/>
                <a:cs typeface="Calibri" panose="020F0502020204030204" pitchFamily="34" charset="0"/>
              </a:rPr>
              <a:t>vârsta</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cuprinsă</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între</a:t>
            </a:r>
            <a:r>
              <a:rPr lang="en-GB" sz="2000" dirty="0">
                <a:solidFill>
                  <a:schemeClr val="tx1"/>
                </a:solidFill>
                <a:latin typeface="Calibri" panose="020F0502020204030204" pitchFamily="34" charset="0"/>
                <a:cs typeface="Calibri" panose="020F0502020204030204" pitchFamily="34" charset="0"/>
              </a:rPr>
              <a:t> 40-50 </a:t>
            </a:r>
            <a:r>
              <a:rPr lang="en-GB" sz="2000" dirty="0" err="1">
                <a:solidFill>
                  <a:schemeClr val="tx1"/>
                </a:solidFill>
                <a:latin typeface="Calibri" panose="020F0502020204030204" pitchFamily="34" charset="0"/>
                <a:cs typeface="Calibri" panose="020F0502020204030204" pitchFamily="34" charset="0"/>
              </a:rPr>
              <a:t>ani</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
            </a:pPr>
            <a:r>
              <a:rPr lang="en-GB" sz="2000" dirty="0" err="1">
                <a:solidFill>
                  <a:schemeClr val="tx1"/>
                </a:solidFill>
                <a:latin typeface="Calibri" panose="020F0502020204030204" pitchFamily="34" charset="0"/>
                <a:cs typeface="Calibri" panose="020F0502020204030204" pitchFamily="34" charset="0"/>
              </a:rPr>
              <a:t>persoanele</a:t>
            </a:r>
            <a:r>
              <a:rPr lang="en-GB" sz="2000" dirty="0">
                <a:solidFill>
                  <a:schemeClr val="tx1"/>
                </a:solidFill>
                <a:latin typeface="Calibri" panose="020F0502020204030204" pitchFamily="34" charset="0"/>
                <a:cs typeface="Calibri" panose="020F0502020204030204" pitchFamily="34" charset="0"/>
              </a:rPr>
              <a:t> cu </a:t>
            </a:r>
            <a:r>
              <a:rPr lang="en-GB" sz="2000" dirty="0" err="1">
                <a:solidFill>
                  <a:schemeClr val="tx1"/>
                </a:solidFill>
                <a:latin typeface="Calibri" panose="020F0502020204030204" pitchFamily="34" charset="0"/>
                <a:cs typeface="Calibri" panose="020F0502020204030204" pitchFamily="34" charset="0"/>
              </a:rPr>
              <a:t>afecțiuni</a:t>
            </a:r>
            <a:r>
              <a:rPr lang="ro-RO"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cardiovasculare</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diagnosticate</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deja</a:t>
            </a:r>
            <a:endParaRPr lang="en-GB" sz="2000" dirty="0">
              <a:solidFill>
                <a:schemeClr val="tx1"/>
              </a:solidFill>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
            </a:pPr>
            <a:endParaRPr lang="en-GB" sz="2000" dirty="0">
              <a:solidFill>
                <a:schemeClr val="tx1"/>
              </a:solidFill>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q"/>
            </a:pPr>
            <a:r>
              <a:rPr lang="en-GB" dirty="0" err="1">
                <a:solidFill>
                  <a:srgbClr val="C00000"/>
                </a:solidFill>
                <a:latin typeface="Calibri" panose="020F0502020204030204" pitchFamily="34" charset="0"/>
                <a:cs typeface="Calibri" panose="020F0502020204030204" pitchFamily="34" charset="0"/>
              </a:rPr>
              <a:t>Scopul</a:t>
            </a:r>
            <a:r>
              <a:rPr lang="en-GB" dirty="0">
                <a:solidFill>
                  <a:srgbClr val="C00000"/>
                </a:solidFill>
                <a:latin typeface="Calibri" panose="020F0502020204030204" pitchFamily="34" charset="0"/>
                <a:cs typeface="Calibri" panose="020F0502020204030204" pitchFamily="34" charset="0"/>
              </a:rPr>
              <a:t> </a:t>
            </a:r>
            <a:r>
              <a:rPr lang="en-GB" dirty="0" err="1">
                <a:solidFill>
                  <a:srgbClr val="C00000"/>
                </a:solidFill>
                <a:latin typeface="Calibri" panose="020F0502020204030204" pitchFamily="34" charset="0"/>
                <a:cs typeface="Calibri" panose="020F0502020204030204" pitchFamily="34" charset="0"/>
              </a:rPr>
              <a:t>campaniei</a:t>
            </a:r>
            <a:endParaRPr lang="ro-RO" dirty="0">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
            </a:pPr>
            <a:r>
              <a:rPr lang="ro-RO" sz="2000" dirty="0">
                <a:solidFill>
                  <a:schemeClr val="tx1"/>
                </a:solidFill>
                <a:latin typeface="Calibri" panose="020F0502020204030204" pitchFamily="34" charset="0"/>
                <a:cs typeface="Calibri" panose="020F0502020204030204" pitchFamily="34" charset="0"/>
              </a:rPr>
              <a:t>Informarea adulților cu privire la factorii de risc cardiovascular și efectele acestora asupra sănătății în vederea creării unor comportamente sănătoase</a:t>
            </a:r>
            <a:endParaRPr lang="en-US" sz="2000"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4000" b="1"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endParaRPr lang="en-GB" sz="4000" dirty="0">
              <a:solidFill>
                <a:schemeClr val="tx1"/>
              </a:solidFill>
              <a:latin typeface="Calibri" panose="020F0502020204030204" pitchFamily="34" charset="0"/>
              <a:cs typeface="Calibri" panose="020F0502020204030204" pitchFamily="34" charset="0"/>
            </a:endParaRPr>
          </a:p>
          <a:p>
            <a:pPr marL="0" indent="0">
              <a:buNone/>
            </a:pPr>
            <a:endParaRPr lang="en-US" sz="4000"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4000"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40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4000"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endParaRPr>
          </a:p>
        </p:txBody>
      </p:sp>
    </p:spTree>
    <p:extLst>
      <p:ext uri="{BB962C8B-B14F-4D97-AF65-F5344CB8AC3E}">
        <p14:creationId xmlns:p14="http://schemas.microsoft.com/office/powerpoint/2010/main" val="411905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algn="ct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Campania “</a:t>
            </a:r>
            <a:r>
              <a:rPr lang="en-GB" sz="3100" dirty="0" err="1">
                <a:latin typeface="Calibri" panose="020F0502020204030204" pitchFamily="34" charset="0"/>
                <a:cs typeface="Calibri" panose="020F0502020204030204" pitchFamily="34" charset="0"/>
              </a:rPr>
              <a:t>Dăruiți</a:t>
            </a:r>
            <a:r>
              <a:rPr lang="en-GB" sz="3100" dirty="0">
                <a:latin typeface="Calibri" panose="020F0502020204030204" pitchFamily="34" charset="0"/>
                <a:cs typeface="Calibri" panose="020F0502020204030204" pitchFamily="34" charset="0"/>
              </a:rPr>
              <a:t> o </a:t>
            </a:r>
            <a:r>
              <a:rPr lang="en-GB" sz="3100" dirty="0" err="1">
                <a:latin typeface="Calibri" panose="020F0502020204030204" pitchFamily="34" charset="0"/>
                <a:cs typeface="Calibri" panose="020F0502020204030204" pitchFamily="34" charset="0"/>
              </a:rPr>
              <a:t>inimă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sănătoasă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dragi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Cunoașteți-vă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riscul</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și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preveniți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apariția</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bolilor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cardiovasculare</a:t>
            </a:r>
            <a:r>
              <a:rPr lang="en-GB" sz="3100" dirty="0">
                <a:latin typeface="Calibri" panose="020F0502020204030204" pitchFamily="34" charset="0"/>
                <a:cs typeface="Calibri" panose="020F0502020204030204" pitchFamily="34" charset="0"/>
              </a:rPr>
              <a:t>!”</a:t>
            </a: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dirty="0"/>
              <a:t> </a:t>
            </a:r>
          </a:p>
        </p:txBody>
      </p:sp>
      <p:sp>
        <p:nvSpPr>
          <p:cNvPr id="3" name="Content Placeholder 2"/>
          <p:cNvSpPr>
            <a:spLocks noGrp="1"/>
          </p:cNvSpPr>
          <p:nvPr>
            <p:ph idx="1"/>
          </p:nvPr>
        </p:nvSpPr>
        <p:spPr>
          <a:xfrm>
            <a:off x="228600" y="1676401"/>
            <a:ext cx="11734800" cy="5029200"/>
          </a:xfrm>
        </p:spPr>
        <p:txBody>
          <a:bodyPr>
            <a:normAutofit/>
          </a:bodyPr>
          <a:lstStyle/>
          <a:p>
            <a:pPr marL="0" indent="0">
              <a:buNone/>
            </a:pPr>
            <a:endParaRPr lang="ro-RO"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q"/>
            </a:pPr>
            <a:r>
              <a:rPr lang="en-GB" dirty="0" err="1">
                <a:solidFill>
                  <a:srgbClr val="C00000"/>
                </a:solidFill>
                <a:latin typeface="Calibri" panose="020F0502020204030204" pitchFamily="34" charset="0"/>
                <a:cs typeface="Calibri" panose="020F0502020204030204" pitchFamily="34" charset="0"/>
              </a:rPr>
              <a:t>Obiectivele</a:t>
            </a:r>
            <a:r>
              <a:rPr lang="en-GB" dirty="0">
                <a:solidFill>
                  <a:srgbClr val="C00000"/>
                </a:solidFill>
                <a:latin typeface="Calibri" panose="020F0502020204030204" pitchFamily="34" charset="0"/>
                <a:cs typeface="Calibri" panose="020F0502020204030204" pitchFamily="34" charset="0"/>
              </a:rPr>
              <a:t> </a:t>
            </a:r>
            <a:r>
              <a:rPr lang="en-GB" dirty="0" err="1">
                <a:solidFill>
                  <a:srgbClr val="C00000"/>
                </a:solidFill>
                <a:latin typeface="Calibri" panose="020F0502020204030204" pitchFamily="34" charset="0"/>
                <a:cs typeface="Calibri" panose="020F0502020204030204" pitchFamily="34" charset="0"/>
              </a:rPr>
              <a:t>campaniei</a:t>
            </a:r>
            <a:endParaRPr lang="ro-RO" dirty="0">
              <a:solidFill>
                <a:srgbClr val="C00000"/>
              </a:solidFill>
              <a:latin typeface="Calibri" panose="020F0502020204030204" pitchFamily="34" charset="0"/>
              <a:cs typeface="Calibri" panose="020F0502020204030204" pitchFamily="34" charset="0"/>
            </a:endParaRPr>
          </a:p>
          <a:p>
            <a:pPr marR="0">
              <a:spcAft>
                <a:spcPts val="0"/>
              </a:spcAft>
              <a:buFont typeface="Wingdings" panose="05000000000000000000" pitchFamily="2" charset="2"/>
              <a:buChar char="§"/>
            </a:pPr>
            <a:r>
              <a:rPr lang="en-US" sz="2000" dirty="0" err="1">
                <a:solidFill>
                  <a:schemeClr val="tx1"/>
                </a:solidFill>
                <a:latin typeface="Calibri" panose="020F0502020204030204" pitchFamily="34" charset="0"/>
                <a:cs typeface="Calibri" panose="020F0502020204030204" pitchFamily="34" charset="0"/>
              </a:rPr>
              <a:t>Înțelegerea</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faptului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că</a:t>
            </a:r>
            <a:r>
              <a:rPr lang="en-US" sz="2000" dirty="0">
                <a:solidFill>
                  <a:schemeClr val="tx1"/>
                </a:solidFill>
                <a:latin typeface="Calibri" panose="020F0502020204030204" pitchFamily="34" charset="0"/>
                <a:cs typeface="Calibri" panose="020F0502020204030204" pitchFamily="34" charset="0"/>
              </a:rPr>
              <a:t> la </a:t>
            </a:r>
            <a:r>
              <a:rPr lang="en-US" sz="2000" dirty="0" err="1">
                <a:solidFill>
                  <a:schemeClr val="tx1"/>
                </a:solidFill>
                <a:latin typeface="Calibri" panose="020F0502020204030204" pitchFamily="34" charset="0"/>
                <a:cs typeface="Calibri" panose="020F0502020204030204" pitchFamily="34" charset="0"/>
              </a:rPr>
              <a:t>nivel</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populațional</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riscul</a:t>
            </a:r>
            <a:r>
              <a:rPr lang="en-US" sz="2000" dirty="0">
                <a:solidFill>
                  <a:schemeClr val="tx1"/>
                </a:solidFill>
                <a:latin typeface="Calibri" panose="020F0502020204030204" pitchFamily="34" charset="0"/>
                <a:cs typeface="Calibri" panose="020F0502020204030204" pitchFamily="34" charset="0"/>
              </a:rPr>
              <a:t> cardiovascular </a:t>
            </a:r>
            <a:r>
              <a:rPr lang="en-US" sz="2000" dirty="0" err="1">
                <a:solidFill>
                  <a:schemeClr val="tx1"/>
                </a:solidFill>
                <a:latin typeface="Calibri" panose="020F0502020204030204" pitchFamily="34" charset="0"/>
                <a:cs typeface="Calibri" panose="020F0502020204030204" pitchFamily="34" charset="0"/>
              </a:rPr>
              <a:t>este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unul</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foarte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crescut</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Românii</a:t>
            </a:r>
            <a:r>
              <a:rPr lang="en-US" sz="2000" dirty="0">
                <a:solidFill>
                  <a:schemeClr val="tx1"/>
                </a:solidFill>
                <a:latin typeface="Calibri" panose="020F0502020204030204" pitchFamily="34" charset="0"/>
                <a:cs typeface="Calibri" panose="020F0502020204030204" pitchFamily="34" charset="0"/>
              </a:rPr>
              <a:t> au un </a:t>
            </a:r>
            <a:r>
              <a:rPr lang="en-US" sz="2000" dirty="0" err="1">
                <a:solidFill>
                  <a:schemeClr val="tx1"/>
                </a:solidFill>
                <a:latin typeface="Calibri" panose="020F0502020204030204" pitchFamily="34" charset="0"/>
                <a:cs typeface="Calibri" panose="020F0502020204030204" pitchFamily="34" charset="0"/>
              </a:rPr>
              <a:t>risc</a:t>
            </a:r>
            <a:r>
              <a:rPr lang="en-US" sz="2000" dirty="0">
                <a:solidFill>
                  <a:schemeClr val="tx1"/>
                </a:solidFill>
                <a:latin typeface="Calibri" panose="020F0502020204030204" pitchFamily="34" charset="0"/>
                <a:cs typeface="Calibri" panose="020F0502020204030204" pitchFamily="34" charset="0"/>
              </a:rPr>
              <a:t> mare de </a:t>
            </a:r>
            <a:r>
              <a:rPr lang="en-US" sz="2000" dirty="0" err="1">
                <a:solidFill>
                  <a:schemeClr val="tx1"/>
                </a:solidFill>
                <a:latin typeface="Calibri" panose="020F0502020204030204" pitchFamily="34" charset="0"/>
                <a:cs typeface="Calibri" panose="020F0502020204030204" pitchFamily="34" charset="0"/>
              </a:rPr>
              <a:t>îmbolnăvire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prin</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boală</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cardiovasculară</a:t>
            </a:r>
            <a:r>
              <a:rPr lang="en-US" sz="2000" dirty="0">
                <a:solidFill>
                  <a:schemeClr val="tx1"/>
                </a:solidFill>
                <a:latin typeface="Calibri" panose="020F0502020204030204" pitchFamily="34" charset="0"/>
                <a:cs typeface="Calibri" panose="020F0502020204030204" pitchFamily="34" charset="0"/>
              </a:rPr>
              <a:t>, un </a:t>
            </a:r>
            <a:r>
              <a:rPr lang="en-US" sz="2000" dirty="0" err="1">
                <a:solidFill>
                  <a:schemeClr val="tx1"/>
                </a:solidFill>
                <a:latin typeface="Calibri" panose="020F0502020204030204" pitchFamily="34" charset="0"/>
                <a:cs typeface="Calibri" panose="020F0502020204030204" pitchFamily="34" charset="0"/>
              </a:rPr>
              <a:t>risc</a:t>
            </a:r>
            <a:r>
              <a:rPr lang="en-US" sz="2000" dirty="0">
                <a:solidFill>
                  <a:schemeClr val="tx1"/>
                </a:solidFill>
                <a:latin typeface="Calibri" panose="020F0502020204030204" pitchFamily="34" charset="0"/>
                <a:cs typeface="Calibri" panose="020F0502020204030204" pitchFamily="34" charset="0"/>
              </a:rPr>
              <a:t> mare de </a:t>
            </a:r>
            <a:r>
              <a:rPr lang="en-US" sz="2000" dirty="0" err="1">
                <a:solidFill>
                  <a:schemeClr val="tx1"/>
                </a:solidFill>
                <a:latin typeface="Calibri" panose="020F0502020204030204" pitchFamily="34" charset="0"/>
                <a:cs typeface="Calibri" panose="020F0502020204030204" pitchFamily="34" charset="0"/>
              </a:rPr>
              <a:t>deces</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prin</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boli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cardiovasculare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și</a:t>
            </a:r>
            <a:r>
              <a:rPr lang="en-US" sz="2000" dirty="0">
                <a:solidFill>
                  <a:schemeClr val="tx1"/>
                </a:solidFill>
                <a:latin typeface="Calibri" panose="020F0502020204030204" pitchFamily="34" charset="0"/>
                <a:cs typeface="Calibri" panose="020F0502020204030204" pitchFamily="34" charset="0"/>
              </a:rPr>
              <a:t> o </a:t>
            </a:r>
            <a:r>
              <a:rPr lang="en-US" sz="2000" dirty="0" err="1">
                <a:solidFill>
                  <a:schemeClr val="tx1"/>
                </a:solidFill>
                <a:latin typeface="Calibri" panose="020F0502020204030204" pitchFamily="34" charset="0"/>
                <a:cs typeface="Calibri" panose="020F0502020204030204" pitchFamily="34" charset="0"/>
              </a:rPr>
              <a:t>prevalență</a:t>
            </a:r>
            <a:r>
              <a:rPr lang="en-US" sz="2000" dirty="0">
                <a:solidFill>
                  <a:schemeClr val="tx1"/>
                </a:solidFill>
                <a:latin typeface="Calibri" panose="020F0502020204030204" pitchFamily="34" charset="0"/>
                <a:cs typeface="Calibri" panose="020F0502020204030204" pitchFamily="34" charset="0"/>
              </a:rPr>
              <a:t> mare a </a:t>
            </a:r>
            <a:r>
              <a:rPr lang="en-US" sz="2000" dirty="0" err="1">
                <a:solidFill>
                  <a:schemeClr val="tx1"/>
                </a:solidFill>
                <a:latin typeface="Calibri" panose="020F0502020204030204" pitchFamily="34" charset="0"/>
                <a:cs typeface="Calibri" panose="020F0502020204030204" pitchFamily="34" charset="0"/>
              </a:rPr>
              <a:t>factorilor</a:t>
            </a:r>
            <a:r>
              <a:rPr lang="en-US" sz="2000" dirty="0">
                <a:solidFill>
                  <a:schemeClr val="tx1"/>
                </a:solidFill>
                <a:latin typeface="Calibri" panose="020F0502020204030204" pitchFamily="34" charset="0"/>
                <a:cs typeface="Calibri" panose="020F0502020204030204" pitchFamily="34" charset="0"/>
              </a:rPr>
              <a:t> de </a:t>
            </a:r>
            <a:r>
              <a:rPr lang="en-US" sz="2000" dirty="0" err="1">
                <a:solidFill>
                  <a:schemeClr val="tx1"/>
                </a:solidFill>
                <a:latin typeface="Calibri" panose="020F0502020204030204" pitchFamily="34" charset="0"/>
                <a:cs typeface="Calibri" panose="020F0502020204030204" pitchFamily="34" charset="0"/>
              </a:rPr>
              <a:t>risc</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pentru</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boli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cardiovasculare</a:t>
            </a:r>
            <a:r>
              <a:rPr lang="en-US" sz="2000" dirty="0">
                <a:solidFill>
                  <a:schemeClr val="tx1"/>
                </a:solidFill>
                <a:latin typeface="Calibri" panose="020F0502020204030204" pitchFamily="34" charset="0"/>
                <a:cs typeface="Calibri" panose="020F0502020204030204" pitchFamily="34" charset="0"/>
              </a:rPr>
              <a:t>.</a:t>
            </a:r>
          </a:p>
          <a:p>
            <a:pPr marR="0">
              <a:spcAft>
                <a:spcPts val="0"/>
              </a:spcAft>
              <a:buFont typeface="Wingdings" panose="05000000000000000000" pitchFamily="2" charset="2"/>
              <a:buChar char="§"/>
            </a:pPr>
            <a:r>
              <a:rPr lang="en-US" sz="2000" dirty="0" err="1">
                <a:solidFill>
                  <a:schemeClr val="tx1"/>
                </a:solidFill>
                <a:latin typeface="Calibri" panose="020F0502020204030204" pitchFamily="34" charset="0"/>
                <a:cs typeface="Calibri" panose="020F0502020204030204" pitchFamily="34" charset="0"/>
              </a:rPr>
              <a:t>Creşterea</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nivelului</a:t>
            </a:r>
            <a:r>
              <a:rPr lang="en-US" sz="2000" dirty="0">
                <a:solidFill>
                  <a:schemeClr val="tx1"/>
                </a:solidFill>
                <a:latin typeface="Calibri" panose="020F0502020204030204" pitchFamily="34" charset="0"/>
                <a:cs typeface="Calibri" panose="020F0502020204030204" pitchFamily="34" charset="0"/>
              </a:rPr>
              <a:t> de </a:t>
            </a:r>
            <a:r>
              <a:rPr lang="en-US" sz="2000" dirty="0" err="1">
                <a:solidFill>
                  <a:schemeClr val="tx1"/>
                </a:solidFill>
                <a:latin typeface="Calibri" panose="020F0502020204030204" pitchFamily="34" charset="0"/>
                <a:cs typeface="Calibri" panose="020F0502020204030204" pitchFamily="34" charset="0"/>
              </a:rPr>
              <a:t>informare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și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conştientizare</a:t>
            </a:r>
            <a:r>
              <a:rPr lang="en-US" sz="2000" dirty="0">
                <a:solidFill>
                  <a:schemeClr val="tx1"/>
                </a:solidFill>
                <a:latin typeface="Calibri" panose="020F0502020204030204" pitchFamily="34" charset="0"/>
                <a:cs typeface="Calibri" panose="020F0502020204030204" pitchFamily="34" charset="0"/>
              </a:rPr>
              <a:t> al </a:t>
            </a:r>
            <a:r>
              <a:rPr lang="en-US" sz="2000" dirty="0" err="1">
                <a:solidFill>
                  <a:schemeClr val="tx1"/>
                </a:solidFill>
                <a:latin typeface="Calibri" panose="020F0502020204030204" pitchFamily="34" charset="0"/>
                <a:cs typeface="Calibri" panose="020F0502020204030204" pitchFamily="34" charset="0"/>
              </a:rPr>
              <a:t>adulților</a:t>
            </a:r>
            <a:r>
              <a:rPr lang="en-US" sz="2000" dirty="0">
                <a:solidFill>
                  <a:schemeClr val="tx1"/>
                </a:solidFill>
                <a:latin typeface="Calibri" panose="020F0502020204030204" pitchFamily="34" charset="0"/>
                <a:cs typeface="Calibri" panose="020F0502020204030204" pitchFamily="34" charset="0"/>
              </a:rPr>
              <a:t> cu </a:t>
            </a:r>
            <a:r>
              <a:rPr lang="en-US" sz="2000" dirty="0" err="1">
                <a:solidFill>
                  <a:schemeClr val="tx1"/>
                </a:solidFill>
                <a:latin typeface="Calibri" panose="020F0502020204030204" pitchFamily="34" charset="0"/>
                <a:cs typeface="Calibri" panose="020F0502020204030204" pitchFamily="34" charset="0"/>
              </a:rPr>
              <a:t>privire</a:t>
            </a:r>
            <a:r>
              <a:rPr lang="en-US" sz="2000" dirty="0">
                <a:solidFill>
                  <a:schemeClr val="tx1"/>
                </a:solidFill>
                <a:latin typeface="Calibri" panose="020F0502020204030204" pitchFamily="34" charset="0"/>
                <a:cs typeface="Calibri" panose="020F0502020204030204" pitchFamily="34" charset="0"/>
              </a:rPr>
              <a:t> la </a:t>
            </a:r>
            <a:r>
              <a:rPr lang="en-US" sz="2000" dirty="0" err="1">
                <a:solidFill>
                  <a:schemeClr val="tx1"/>
                </a:solidFill>
                <a:latin typeface="Calibri" panose="020F0502020204030204" pitchFamily="34" charset="0"/>
                <a:cs typeface="Calibri" panose="020F0502020204030204" pitchFamily="34" charset="0"/>
              </a:rPr>
              <a:t>factorii</a:t>
            </a:r>
            <a:r>
              <a:rPr lang="en-US" sz="2000" dirty="0">
                <a:solidFill>
                  <a:schemeClr val="tx1"/>
                </a:solidFill>
                <a:latin typeface="Calibri" panose="020F0502020204030204" pitchFamily="34" charset="0"/>
                <a:cs typeface="Calibri" panose="020F0502020204030204" pitchFamily="34" charset="0"/>
              </a:rPr>
              <a:t> de </a:t>
            </a:r>
            <a:r>
              <a:rPr lang="en-US" sz="2000" dirty="0" err="1">
                <a:solidFill>
                  <a:schemeClr val="tx1"/>
                </a:solidFill>
                <a:latin typeface="Calibri" panose="020F0502020204030204" pitchFamily="34" charset="0"/>
                <a:cs typeface="Calibri" panose="020F0502020204030204" pitchFamily="34" charset="0"/>
              </a:rPr>
              <a:t>risc</a:t>
            </a:r>
            <a:r>
              <a:rPr lang="en-US" sz="2000" dirty="0">
                <a:solidFill>
                  <a:schemeClr val="tx1"/>
                </a:solidFill>
                <a:latin typeface="Calibri" panose="020F0502020204030204" pitchFamily="34" charset="0"/>
                <a:cs typeface="Calibri" panose="020F0502020204030204" pitchFamily="34" charset="0"/>
              </a:rPr>
              <a:t> cardiovascular </a:t>
            </a:r>
            <a:r>
              <a:rPr lang="en-US" sz="2000" dirty="0" err="1">
                <a:solidFill>
                  <a:schemeClr val="tx1"/>
                </a:solidFill>
                <a:latin typeface="Calibri" panose="020F0502020204030204" pitchFamily="34" charset="0"/>
                <a:cs typeface="Calibri" panose="020F0502020204030204" pitchFamily="34" charset="0"/>
              </a:rPr>
              <a:t>și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necesitatea</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controlului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și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reducerii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acestora</a:t>
            </a:r>
            <a:r>
              <a:rPr lang="en-US" sz="2000" dirty="0">
                <a:solidFill>
                  <a:schemeClr val="tx1"/>
                </a:solidFill>
                <a:latin typeface="Calibri" panose="020F0502020204030204" pitchFamily="34" charset="0"/>
                <a:cs typeface="Calibri" panose="020F0502020204030204" pitchFamily="34" charset="0"/>
              </a:rPr>
              <a:t>.</a:t>
            </a:r>
          </a:p>
          <a:p>
            <a:pPr marR="0">
              <a:spcAft>
                <a:spcPts val="0"/>
              </a:spcAft>
              <a:buFont typeface="Wingdings" panose="05000000000000000000" pitchFamily="2" charset="2"/>
              <a:buChar char="§"/>
            </a:pPr>
            <a:r>
              <a:rPr lang="en-US" sz="2000" dirty="0" err="1">
                <a:solidFill>
                  <a:schemeClr val="tx1"/>
                </a:solidFill>
                <a:latin typeface="Calibri" panose="020F0502020204030204" pitchFamily="34" charset="0"/>
                <a:cs typeface="Calibri" panose="020F0502020204030204" pitchFamily="34" charset="0"/>
              </a:rPr>
              <a:t>Creşterea</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nivelului</a:t>
            </a:r>
            <a:r>
              <a:rPr lang="en-US" sz="2000" dirty="0">
                <a:solidFill>
                  <a:schemeClr val="tx1"/>
                </a:solidFill>
                <a:latin typeface="Calibri" panose="020F0502020204030204" pitchFamily="34" charset="0"/>
                <a:cs typeface="Calibri" panose="020F0502020204030204" pitchFamily="34" charset="0"/>
              </a:rPr>
              <a:t> de </a:t>
            </a:r>
            <a:r>
              <a:rPr lang="en-US" sz="2000" dirty="0" err="1">
                <a:solidFill>
                  <a:schemeClr val="tx1"/>
                </a:solidFill>
                <a:latin typeface="Calibri" panose="020F0502020204030204" pitchFamily="34" charset="0"/>
                <a:cs typeface="Calibri" panose="020F0502020204030204" pitchFamily="34" charset="0"/>
              </a:rPr>
              <a:t>informare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și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conştientizare</a:t>
            </a:r>
            <a:r>
              <a:rPr lang="en-US" sz="2000" dirty="0">
                <a:solidFill>
                  <a:schemeClr val="tx1"/>
                </a:solidFill>
                <a:latin typeface="Calibri" panose="020F0502020204030204" pitchFamily="34" charset="0"/>
                <a:cs typeface="Calibri" panose="020F0502020204030204" pitchFamily="34" charset="0"/>
              </a:rPr>
              <a:t> al </a:t>
            </a:r>
            <a:r>
              <a:rPr lang="en-US" sz="2000" dirty="0" err="1">
                <a:solidFill>
                  <a:schemeClr val="tx1"/>
                </a:solidFill>
                <a:latin typeface="Calibri" panose="020F0502020204030204" pitchFamily="34" charset="0"/>
                <a:cs typeface="Calibri" panose="020F0502020204030204" pitchFamily="34" charset="0"/>
              </a:rPr>
              <a:t>pacienților</a:t>
            </a:r>
            <a:r>
              <a:rPr lang="en-US" sz="2000" dirty="0">
                <a:solidFill>
                  <a:schemeClr val="tx1"/>
                </a:solidFill>
                <a:latin typeface="Calibri" panose="020F0502020204030204" pitchFamily="34" charset="0"/>
                <a:cs typeface="Calibri" panose="020F0502020204030204" pitchFamily="34" charset="0"/>
              </a:rPr>
              <a:t> cu </a:t>
            </a:r>
            <a:r>
              <a:rPr lang="en-US" sz="2000" dirty="0" err="1">
                <a:solidFill>
                  <a:schemeClr val="tx1"/>
                </a:solidFill>
                <a:latin typeface="Calibri" panose="020F0502020204030204" pitchFamily="34" charset="0"/>
                <a:cs typeface="Calibri" panose="020F0502020204030204" pitchFamily="34" charset="0"/>
              </a:rPr>
              <a:t>factori</a:t>
            </a:r>
            <a:r>
              <a:rPr lang="en-US" sz="2000" dirty="0">
                <a:solidFill>
                  <a:schemeClr val="tx1"/>
                </a:solidFill>
                <a:latin typeface="Calibri" panose="020F0502020204030204" pitchFamily="34" charset="0"/>
                <a:cs typeface="Calibri" panose="020F0502020204030204" pitchFamily="34" charset="0"/>
              </a:rPr>
              <a:t> de </a:t>
            </a:r>
            <a:r>
              <a:rPr lang="en-US" sz="2000" dirty="0" err="1">
                <a:solidFill>
                  <a:schemeClr val="tx1"/>
                </a:solidFill>
                <a:latin typeface="Calibri" panose="020F0502020204030204" pitchFamily="34" charset="0"/>
                <a:cs typeface="Calibri" panose="020F0502020204030204" pitchFamily="34" charset="0"/>
              </a:rPr>
              <a:t>risc</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metabolici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hiperglicemie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hipercolesterolemie</a:t>
            </a:r>
            <a:r>
              <a:rPr lang="en-US" sz="2000" dirty="0">
                <a:solidFill>
                  <a:schemeClr val="tx1"/>
                </a:solidFill>
                <a:latin typeface="Calibri" panose="020F0502020204030204" pitchFamily="34" charset="0"/>
                <a:cs typeface="Calibri" panose="020F0502020204030204" pitchFamily="34" charset="0"/>
              </a:rPr>
              <a:t>) cu </a:t>
            </a:r>
            <a:r>
              <a:rPr lang="en-US" sz="2000" dirty="0" err="1">
                <a:solidFill>
                  <a:schemeClr val="tx1"/>
                </a:solidFill>
                <a:latin typeface="Calibri" panose="020F0502020204030204" pitchFamily="34" charset="0"/>
                <a:cs typeface="Calibri" panose="020F0502020204030204" pitchFamily="34" charset="0"/>
              </a:rPr>
              <a:t>privire</a:t>
            </a:r>
            <a:r>
              <a:rPr lang="en-US" sz="2000" dirty="0">
                <a:solidFill>
                  <a:schemeClr val="tx1"/>
                </a:solidFill>
                <a:latin typeface="Calibri" panose="020F0502020204030204" pitchFamily="34" charset="0"/>
                <a:cs typeface="Calibri" panose="020F0502020204030204" pitchFamily="34" charset="0"/>
              </a:rPr>
              <a:t> la </a:t>
            </a:r>
            <a:r>
              <a:rPr lang="en-US" sz="2000" dirty="0" err="1">
                <a:solidFill>
                  <a:schemeClr val="tx1"/>
                </a:solidFill>
                <a:latin typeface="Calibri" panose="020F0502020204030204" pitchFamily="34" charset="0"/>
                <a:cs typeface="Calibri" panose="020F0502020204030204" pitchFamily="34" charset="0"/>
              </a:rPr>
              <a:t>importanța</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parametrilor</a:t>
            </a:r>
            <a:r>
              <a:rPr lang="en-US" sz="2000" dirty="0">
                <a:solidFill>
                  <a:schemeClr val="tx1"/>
                </a:solidFill>
                <a:latin typeface="Calibri" panose="020F0502020204030204" pitchFamily="34" charset="0"/>
                <a:cs typeface="Calibri" panose="020F0502020204030204" pitchFamily="34" charset="0"/>
              </a:rPr>
              <a:t> care </a:t>
            </a:r>
            <a:r>
              <a:rPr lang="en-US" sz="2000" dirty="0" err="1">
                <a:solidFill>
                  <a:schemeClr val="tx1"/>
                </a:solidFill>
                <a:latin typeface="Calibri" panose="020F0502020204030204" pitchFamily="34" charset="0"/>
                <a:cs typeface="Calibri" panose="020F0502020204030204" pitchFamily="34" charset="0"/>
              </a:rPr>
              <a:t>reflectă</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factorii</a:t>
            </a:r>
            <a:r>
              <a:rPr lang="en-US" sz="2000" dirty="0">
                <a:solidFill>
                  <a:schemeClr val="tx1"/>
                </a:solidFill>
                <a:latin typeface="Calibri" panose="020F0502020204030204" pitchFamily="34" charset="0"/>
                <a:cs typeface="Calibri" panose="020F0502020204030204" pitchFamily="34" charset="0"/>
              </a:rPr>
              <a:t> de </a:t>
            </a:r>
            <a:r>
              <a:rPr lang="en-US" sz="2000" dirty="0" err="1">
                <a:solidFill>
                  <a:schemeClr val="tx1"/>
                </a:solidFill>
                <a:latin typeface="Calibri" panose="020F0502020204030204" pitchFamily="34" charset="0"/>
                <a:cs typeface="Calibri" panose="020F0502020204030204" pitchFamily="34" charset="0"/>
              </a:rPr>
              <a:t>risc</a:t>
            </a:r>
            <a:r>
              <a:rPr lang="en-US" sz="2000" dirty="0">
                <a:solidFill>
                  <a:schemeClr val="tx1"/>
                </a:solidFill>
                <a:latin typeface="Calibri" panose="020F0502020204030204" pitchFamily="34" charset="0"/>
                <a:cs typeface="Calibri" panose="020F0502020204030204" pitchFamily="34" charset="0"/>
              </a:rPr>
              <a:t> cardiovascular </a:t>
            </a:r>
            <a:r>
              <a:rPr lang="en-US" sz="2000" dirty="0" err="1">
                <a:solidFill>
                  <a:schemeClr val="tx1"/>
                </a:solidFill>
                <a:latin typeface="Calibri" panose="020F0502020204030204" pitchFamily="34" charset="0"/>
                <a:cs typeface="Calibri" panose="020F0502020204030204" pitchFamily="34" charset="0"/>
              </a:rPr>
              <a:t>și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importanța</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respectării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recomandărilor</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și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tratamentului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prescris</a:t>
            </a:r>
            <a:r>
              <a:rPr lang="en-US" sz="2000" dirty="0">
                <a:solidFill>
                  <a:schemeClr val="tx1"/>
                </a:solidFill>
                <a:latin typeface="Calibri" panose="020F0502020204030204" pitchFamily="34" charset="0"/>
                <a:cs typeface="Calibri" panose="020F0502020204030204" pitchFamily="34" charset="0"/>
              </a:rPr>
              <a:t> de medic</a:t>
            </a:r>
          </a:p>
          <a:p>
            <a:pPr>
              <a:buFont typeface="Wingdings" panose="05000000000000000000" pitchFamily="2" charset="2"/>
              <a:buChar char="§"/>
            </a:pPr>
            <a:r>
              <a:rPr lang="en-US" sz="2000" dirty="0" err="1">
                <a:solidFill>
                  <a:schemeClr val="tx1"/>
                </a:solidFill>
                <a:latin typeface="Calibri" panose="020F0502020204030204" pitchFamily="34" charset="0"/>
                <a:cs typeface="Calibri" panose="020F0502020204030204" pitchFamily="34" charset="0"/>
              </a:rPr>
              <a:t>Promovarea</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utilizării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ghidurilor</a:t>
            </a:r>
            <a:r>
              <a:rPr lang="en-US" sz="2000" dirty="0">
                <a:solidFill>
                  <a:schemeClr val="tx1"/>
                </a:solidFill>
                <a:latin typeface="Calibri" panose="020F0502020204030204" pitchFamily="34" charset="0"/>
                <a:cs typeface="Calibri" panose="020F0502020204030204" pitchFamily="34" charset="0"/>
              </a:rPr>
              <a:t> preventive </a:t>
            </a:r>
            <a:r>
              <a:rPr lang="en-US" sz="2000" dirty="0" err="1">
                <a:solidFill>
                  <a:schemeClr val="tx1"/>
                </a:solidFill>
                <a:latin typeface="Calibri" panose="020F0502020204030204" pitchFamily="34" charset="0"/>
                <a:cs typeface="Calibri" panose="020F0502020204030204" pitchFamily="34" charset="0"/>
              </a:rPr>
              <a:t>privind</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factorii</a:t>
            </a:r>
            <a:r>
              <a:rPr lang="en-US" sz="2000" dirty="0">
                <a:solidFill>
                  <a:schemeClr val="tx1"/>
                </a:solidFill>
                <a:latin typeface="Calibri" panose="020F0502020204030204" pitchFamily="34" charset="0"/>
                <a:cs typeface="Calibri" panose="020F0502020204030204" pitchFamily="34" charset="0"/>
              </a:rPr>
              <a:t> de </a:t>
            </a:r>
            <a:r>
              <a:rPr lang="en-US" sz="2000" dirty="0" err="1">
                <a:solidFill>
                  <a:schemeClr val="tx1"/>
                </a:solidFill>
                <a:latin typeface="Calibri" panose="020F0502020204030204" pitchFamily="34" charset="0"/>
                <a:cs typeface="Calibri" panose="020F0502020204030204" pitchFamily="34" charset="0"/>
              </a:rPr>
              <a:t>risc</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pentru</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bolile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cardiovasculare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în</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rândul</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cadrelor</a:t>
            </a:r>
            <a:r>
              <a:rPr lang="en-US" sz="2000" dirty="0">
                <a:solidFill>
                  <a:schemeClr val="tx1"/>
                </a:solidFill>
                <a:latin typeface="Calibri" panose="020F0502020204030204" pitchFamily="34" charset="0"/>
                <a:cs typeface="Calibri" panose="020F0502020204030204" pitchFamily="34" charset="0"/>
              </a:rPr>
              <a:t> medico-</a:t>
            </a:r>
            <a:r>
              <a:rPr lang="en-US" sz="2000" dirty="0" err="1">
                <a:solidFill>
                  <a:schemeClr val="tx1"/>
                </a:solidFill>
                <a:latin typeface="Calibri" panose="020F0502020204030204" pitchFamily="34" charset="0"/>
                <a:cs typeface="Calibri" panose="020F0502020204030204" pitchFamily="34" charset="0"/>
              </a:rPr>
              <a:t>sanitare</a:t>
            </a:r>
            <a:r>
              <a:rPr lang="en-US" sz="2000" dirty="0">
                <a:solidFill>
                  <a:schemeClr val="tx1"/>
                </a:solidFill>
                <a:latin typeface="Calibri" panose="020F0502020204030204" pitchFamily="34" charset="0"/>
                <a:cs typeface="Calibri" panose="020F0502020204030204" pitchFamily="34" charset="0"/>
              </a:rPr>
              <a:t> de la </a:t>
            </a:r>
            <a:r>
              <a:rPr lang="en-US" sz="2000" dirty="0" err="1">
                <a:solidFill>
                  <a:schemeClr val="tx1"/>
                </a:solidFill>
                <a:latin typeface="Calibri" panose="020F0502020204030204" pitchFamily="34" charset="0"/>
                <a:cs typeface="Calibri" panose="020F0502020204030204" pitchFamily="34" charset="0"/>
              </a:rPr>
              <a:t>nivelul</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asistenței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medicale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primare</a:t>
            </a:r>
            <a:r>
              <a:rPr lang="en-US" sz="2000" dirty="0">
                <a:solidFill>
                  <a:schemeClr val="tx1"/>
                </a:solidFill>
                <a:latin typeface="Calibri" panose="020F0502020204030204" pitchFamily="34" charset="0"/>
                <a:cs typeface="Calibri" panose="020F0502020204030204" pitchFamily="34" charset="0"/>
              </a:rPr>
              <a:t>.</a:t>
            </a:r>
          </a:p>
          <a:p>
            <a:pPr lvl="0">
              <a:buFont typeface="Wingdings" panose="05000000000000000000" pitchFamily="2" charset="2"/>
              <a:buChar char="§"/>
            </a:pPr>
            <a:endParaRPr lang="en-US" sz="2000"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1400"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2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44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algn="ct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Campania “</a:t>
            </a:r>
            <a:r>
              <a:rPr lang="en-GB" sz="3100" dirty="0" err="1">
                <a:latin typeface="Calibri" panose="020F0502020204030204" pitchFamily="34" charset="0"/>
                <a:cs typeface="Calibri" panose="020F0502020204030204" pitchFamily="34" charset="0"/>
              </a:rPr>
              <a:t>Dăruiți</a:t>
            </a:r>
            <a:r>
              <a:rPr lang="en-GB" sz="3100" dirty="0">
                <a:latin typeface="Calibri" panose="020F0502020204030204" pitchFamily="34" charset="0"/>
                <a:cs typeface="Calibri" panose="020F0502020204030204" pitchFamily="34" charset="0"/>
              </a:rPr>
              <a:t> o </a:t>
            </a:r>
            <a:r>
              <a:rPr lang="en-GB" sz="3100" dirty="0" err="1">
                <a:latin typeface="Calibri" panose="020F0502020204030204" pitchFamily="34" charset="0"/>
                <a:cs typeface="Calibri" panose="020F0502020204030204" pitchFamily="34" charset="0"/>
              </a:rPr>
              <a:t>inimă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sănătoasă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dragi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Cunoașteți-vă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riscul</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și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preveniți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apariția</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bolilor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cardiovasculare</a:t>
            </a:r>
            <a:r>
              <a:rPr lang="en-GB" sz="3100" dirty="0">
                <a:latin typeface="Calibri" panose="020F0502020204030204" pitchFamily="34" charset="0"/>
                <a:cs typeface="Calibri" panose="020F0502020204030204" pitchFamily="34" charset="0"/>
              </a:rPr>
              <a:t>!”</a:t>
            </a: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dirty="0"/>
              <a:t> </a:t>
            </a:r>
          </a:p>
        </p:txBody>
      </p:sp>
      <p:sp>
        <p:nvSpPr>
          <p:cNvPr id="3" name="Content Placeholder 2"/>
          <p:cNvSpPr>
            <a:spLocks noGrp="1"/>
          </p:cNvSpPr>
          <p:nvPr>
            <p:ph idx="1"/>
          </p:nvPr>
        </p:nvSpPr>
        <p:spPr>
          <a:xfrm>
            <a:off x="228600" y="1676401"/>
            <a:ext cx="11734800" cy="5029200"/>
          </a:xfrm>
        </p:spPr>
        <p:txBody>
          <a:bodyPr>
            <a:normAutofit/>
          </a:bodyPr>
          <a:lstStyle/>
          <a:p>
            <a:pPr marL="0" indent="0">
              <a:buNone/>
            </a:pPr>
            <a:endParaRPr lang="ro-RO"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q"/>
            </a:pPr>
            <a:r>
              <a:rPr lang="en-GB" dirty="0" err="1">
                <a:solidFill>
                  <a:schemeClr val="tx1"/>
                </a:solidFill>
                <a:latin typeface="Calibri" panose="020F0502020204030204" pitchFamily="34" charset="0"/>
                <a:cs typeface="Calibri" panose="020F0502020204030204" pitchFamily="34" charset="0"/>
              </a:rPr>
              <a:t>Perioada</a:t>
            </a:r>
            <a:r>
              <a:rPr lang="en-GB" dirty="0">
                <a:solidFill>
                  <a:schemeClr val="tx1"/>
                </a:solidFill>
                <a:latin typeface="Calibri" panose="020F0502020204030204" pitchFamily="34" charset="0"/>
                <a:cs typeface="Calibri" panose="020F0502020204030204" pitchFamily="34" charset="0"/>
              </a:rPr>
              <a:t> de </a:t>
            </a:r>
            <a:r>
              <a:rPr lang="en-GB" dirty="0" err="1">
                <a:solidFill>
                  <a:schemeClr val="tx1"/>
                </a:solidFill>
                <a:latin typeface="Calibri" panose="020F0502020204030204" pitchFamily="34" charset="0"/>
                <a:cs typeface="Calibri" panose="020F0502020204030204" pitchFamily="34" charset="0"/>
              </a:rPr>
              <a:t>derulare</a:t>
            </a:r>
            <a:r>
              <a:rPr lang="en-GB" dirty="0">
                <a:solidFill>
                  <a:schemeClr val="tx1"/>
                </a:solidFill>
                <a:latin typeface="Calibri" panose="020F0502020204030204" pitchFamily="34" charset="0"/>
                <a:cs typeface="Calibri" panose="020F0502020204030204" pitchFamily="34" charset="0"/>
              </a:rPr>
              <a:t> a </a:t>
            </a:r>
            <a:r>
              <a:rPr lang="en-GB" dirty="0" err="1">
                <a:solidFill>
                  <a:schemeClr val="tx1"/>
                </a:solidFill>
                <a:latin typeface="Calibri" panose="020F0502020204030204" pitchFamily="34" charset="0"/>
                <a:cs typeface="Calibri" panose="020F0502020204030204" pitchFamily="34" charset="0"/>
              </a:rPr>
              <a:t>campaniei</a:t>
            </a:r>
            <a:r>
              <a:rPr lang="en-US" dirty="0">
                <a:solidFill>
                  <a:schemeClr val="tx1"/>
                </a:solidFill>
                <a:latin typeface="Calibri" panose="020F0502020204030204" pitchFamily="34" charset="0"/>
                <a:cs typeface="Calibri" panose="020F0502020204030204" pitchFamily="34" charset="0"/>
              </a:rPr>
              <a:t>:</a:t>
            </a:r>
            <a:r>
              <a:rPr lang="en-US" dirty="0">
                <a:solidFill>
                  <a:srgbClr val="C00000"/>
                </a:solidFill>
                <a:latin typeface="Calibri" panose="020F0502020204030204" pitchFamily="34" charset="0"/>
                <a:cs typeface="Calibri" panose="020F0502020204030204" pitchFamily="34" charset="0"/>
              </a:rPr>
              <a:t> </a:t>
            </a:r>
          </a:p>
          <a:p>
            <a:pPr marL="0" indent="0">
              <a:lnSpc>
                <a:spcPct val="100000"/>
              </a:lnSpc>
              <a:spcBef>
                <a:spcPts val="0"/>
              </a:spcBef>
              <a:buNone/>
            </a:pPr>
            <a:r>
              <a:rPr lang="ro-RO" sz="2000" dirty="0">
                <a:solidFill>
                  <a:srgbClr val="C00000"/>
                </a:solidFill>
                <a:latin typeface="Calibri" panose="020F0502020204030204" pitchFamily="34" charset="0"/>
                <a:cs typeface="Calibri" panose="020F0502020204030204" pitchFamily="34" charset="0"/>
              </a:rPr>
              <a:t>Luna decembrie 2023</a:t>
            </a:r>
            <a:endParaRPr lang="en-US" sz="2000" dirty="0">
              <a:solidFill>
                <a:srgbClr val="C00000"/>
              </a:solidFill>
              <a:latin typeface="Calibri" panose="020F0502020204030204" pitchFamily="34" charset="0"/>
              <a:cs typeface="Calibri" panose="020F0502020204030204" pitchFamily="34" charset="0"/>
            </a:endParaRPr>
          </a:p>
          <a:p>
            <a:pPr marL="0" indent="0" algn="ctr">
              <a:lnSpc>
                <a:spcPct val="100000"/>
              </a:lnSpc>
              <a:spcBef>
                <a:spcPts val="0"/>
              </a:spcBef>
              <a:buNone/>
            </a:pPr>
            <a:endParaRPr lang="en-US" sz="2800" b="1" i="1" dirty="0"/>
          </a:p>
          <a:p>
            <a:pPr marL="0" indent="0">
              <a:lnSpc>
                <a:spcPct val="100000"/>
              </a:lnSpc>
              <a:spcBef>
                <a:spcPts val="0"/>
              </a:spcBef>
              <a:buNone/>
            </a:pPr>
            <a:endParaRPr lang="en-GB" dirty="0">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q"/>
            </a:pPr>
            <a:r>
              <a:rPr lang="en-GB" dirty="0" err="1">
                <a:solidFill>
                  <a:schemeClr val="tx1"/>
                </a:solidFill>
                <a:latin typeface="Calibri" panose="020F0502020204030204" pitchFamily="34" charset="0"/>
                <a:cs typeface="Calibri" panose="020F0502020204030204" pitchFamily="34" charset="0"/>
              </a:rPr>
              <a:t>Sloganul</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campaniei</a:t>
            </a:r>
            <a:r>
              <a:rPr lang="ro-RO" dirty="0">
                <a:solidFill>
                  <a:schemeClr val="tx1"/>
                </a:solidFill>
                <a:latin typeface="Calibri" panose="020F0502020204030204" pitchFamily="34" charset="0"/>
                <a:cs typeface="Calibri" panose="020F0502020204030204" pitchFamily="34" charset="0"/>
              </a:rPr>
              <a:t> </a:t>
            </a:r>
            <a:endParaRPr lang="en-US"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dirty="0">
              <a:latin typeface="Calibri" panose="020F0502020204030204" pitchFamily="34" charset="0"/>
              <a:cs typeface="Calibri" panose="020F0502020204030204" pitchFamily="34" charset="0"/>
            </a:endParaRPr>
          </a:p>
          <a:p>
            <a:pPr marL="0" indent="0">
              <a:lnSpc>
                <a:spcPct val="100000"/>
              </a:lnSpc>
              <a:spcBef>
                <a:spcPts val="0"/>
              </a:spcBef>
              <a:buNone/>
            </a:pPr>
            <a:r>
              <a:rPr lang="en-US" sz="2000" dirty="0">
                <a:solidFill>
                  <a:srgbClr val="C00000"/>
                </a:solidFill>
                <a:latin typeface="Calibri" panose="020F0502020204030204" pitchFamily="34" charset="0"/>
                <a:cs typeface="Calibri" panose="020F0502020204030204" pitchFamily="34" charset="0"/>
              </a:rPr>
              <a:t>“</a:t>
            </a:r>
            <a:r>
              <a:rPr lang="en-GB" sz="2000" dirty="0" err="1">
                <a:solidFill>
                  <a:srgbClr val="C00000"/>
                </a:solidFill>
                <a:latin typeface="Calibri" panose="020F0502020204030204" pitchFamily="34" charset="0"/>
                <a:cs typeface="Calibri" panose="020F0502020204030204" pitchFamily="34" charset="0"/>
              </a:rPr>
              <a:t>Dăruiți</a:t>
            </a:r>
            <a:r>
              <a:rPr lang="en-GB" sz="2000" dirty="0">
                <a:solidFill>
                  <a:srgbClr val="C00000"/>
                </a:solidFill>
                <a:latin typeface="Calibri" panose="020F0502020204030204" pitchFamily="34" charset="0"/>
                <a:cs typeface="Calibri" panose="020F0502020204030204" pitchFamily="34" charset="0"/>
              </a:rPr>
              <a:t> o </a:t>
            </a:r>
            <a:r>
              <a:rPr lang="en-GB" sz="2000" dirty="0" err="1">
                <a:solidFill>
                  <a:srgbClr val="C00000"/>
                </a:solidFill>
                <a:latin typeface="Calibri" panose="020F0502020204030204" pitchFamily="34" charset="0"/>
                <a:cs typeface="Calibri" panose="020F0502020204030204" pitchFamily="34" charset="0"/>
              </a:rPr>
              <a:t>inimă</a:t>
            </a:r>
            <a:r>
              <a:rPr lang="en-GB" sz="2000" dirty="0">
                <a:solidFill>
                  <a:srgbClr val="C00000"/>
                </a:solidFill>
                <a:latin typeface="Calibri" panose="020F0502020204030204" pitchFamily="34" charset="0"/>
                <a:cs typeface="Calibri" panose="020F0502020204030204" pitchFamily="34" charset="0"/>
              </a:rPr>
              <a:t> </a:t>
            </a:r>
            <a:r>
              <a:rPr lang="en-GB" sz="2000" dirty="0" err="1">
                <a:solidFill>
                  <a:srgbClr val="C00000"/>
                </a:solidFill>
                <a:latin typeface="Calibri" panose="020F0502020204030204" pitchFamily="34" charset="0"/>
                <a:cs typeface="Calibri" panose="020F0502020204030204" pitchFamily="34" charset="0"/>
              </a:rPr>
              <a:t>sănătoasă</a:t>
            </a:r>
            <a:r>
              <a:rPr lang="en-GB" sz="2000" dirty="0">
                <a:solidFill>
                  <a:srgbClr val="C00000"/>
                </a:solidFill>
                <a:latin typeface="Calibri" panose="020F0502020204030204" pitchFamily="34" charset="0"/>
                <a:cs typeface="Calibri" panose="020F0502020204030204" pitchFamily="34" charset="0"/>
              </a:rPr>
              <a:t> </a:t>
            </a:r>
            <a:r>
              <a:rPr lang="en-GB" sz="2000" dirty="0" err="1">
                <a:solidFill>
                  <a:srgbClr val="C00000"/>
                </a:solidFill>
                <a:latin typeface="Calibri" panose="020F0502020204030204" pitchFamily="34" charset="0"/>
                <a:cs typeface="Calibri" panose="020F0502020204030204" pitchFamily="34" charset="0"/>
              </a:rPr>
              <a:t>celor</a:t>
            </a:r>
            <a:r>
              <a:rPr lang="en-GB" sz="2000" dirty="0">
                <a:solidFill>
                  <a:srgbClr val="C00000"/>
                </a:solidFill>
                <a:latin typeface="Calibri" panose="020F0502020204030204" pitchFamily="34" charset="0"/>
                <a:cs typeface="Calibri" panose="020F0502020204030204" pitchFamily="34" charset="0"/>
              </a:rPr>
              <a:t> </a:t>
            </a:r>
            <a:r>
              <a:rPr lang="en-GB" sz="2000" dirty="0" err="1">
                <a:solidFill>
                  <a:srgbClr val="C00000"/>
                </a:solidFill>
                <a:latin typeface="Calibri" panose="020F0502020204030204" pitchFamily="34" charset="0"/>
                <a:cs typeface="Calibri" panose="020F0502020204030204" pitchFamily="34" charset="0"/>
              </a:rPr>
              <a:t>dragi</a:t>
            </a:r>
            <a:r>
              <a:rPr lang="en-GB" sz="2000" dirty="0">
                <a:solidFill>
                  <a:srgbClr val="C00000"/>
                </a:solidFill>
                <a:latin typeface="Calibri" panose="020F0502020204030204" pitchFamily="34" charset="0"/>
                <a:cs typeface="Calibri" panose="020F0502020204030204" pitchFamily="34" charset="0"/>
              </a:rPr>
              <a:t>! </a:t>
            </a:r>
            <a:r>
              <a:rPr lang="en-GB" sz="2000" dirty="0" err="1">
                <a:solidFill>
                  <a:srgbClr val="C00000"/>
                </a:solidFill>
                <a:latin typeface="Calibri" panose="020F0502020204030204" pitchFamily="34" charset="0"/>
                <a:cs typeface="Calibri" panose="020F0502020204030204" pitchFamily="34" charset="0"/>
              </a:rPr>
              <a:t>Cunoașteți-vă</a:t>
            </a:r>
            <a:r>
              <a:rPr lang="en-GB" sz="2000" dirty="0">
                <a:solidFill>
                  <a:srgbClr val="C00000"/>
                </a:solidFill>
                <a:latin typeface="Calibri" panose="020F0502020204030204" pitchFamily="34" charset="0"/>
                <a:cs typeface="Calibri" panose="020F0502020204030204" pitchFamily="34" charset="0"/>
              </a:rPr>
              <a:t> </a:t>
            </a:r>
            <a:r>
              <a:rPr lang="en-GB" sz="2000" dirty="0" err="1">
                <a:solidFill>
                  <a:srgbClr val="C00000"/>
                </a:solidFill>
                <a:latin typeface="Calibri" panose="020F0502020204030204" pitchFamily="34" charset="0"/>
                <a:cs typeface="Calibri" panose="020F0502020204030204" pitchFamily="34" charset="0"/>
              </a:rPr>
              <a:t>riscul</a:t>
            </a:r>
            <a:r>
              <a:rPr lang="en-GB" sz="2000" dirty="0">
                <a:solidFill>
                  <a:srgbClr val="C00000"/>
                </a:solidFill>
                <a:latin typeface="Calibri" panose="020F0502020204030204" pitchFamily="34" charset="0"/>
                <a:cs typeface="Calibri" panose="020F0502020204030204" pitchFamily="34" charset="0"/>
              </a:rPr>
              <a:t> </a:t>
            </a:r>
            <a:r>
              <a:rPr lang="en-GB" sz="2000" dirty="0" err="1">
                <a:solidFill>
                  <a:srgbClr val="C00000"/>
                </a:solidFill>
                <a:latin typeface="Calibri" panose="020F0502020204030204" pitchFamily="34" charset="0"/>
                <a:cs typeface="Calibri" panose="020F0502020204030204" pitchFamily="34" charset="0"/>
              </a:rPr>
              <a:t>și</a:t>
            </a:r>
            <a:r>
              <a:rPr lang="en-GB" sz="2000" dirty="0">
                <a:solidFill>
                  <a:srgbClr val="C00000"/>
                </a:solidFill>
                <a:latin typeface="Calibri" panose="020F0502020204030204" pitchFamily="34" charset="0"/>
                <a:cs typeface="Calibri" panose="020F0502020204030204" pitchFamily="34" charset="0"/>
              </a:rPr>
              <a:t> </a:t>
            </a:r>
            <a:r>
              <a:rPr lang="en-GB" sz="2000" dirty="0" err="1">
                <a:solidFill>
                  <a:srgbClr val="C00000"/>
                </a:solidFill>
                <a:latin typeface="Calibri" panose="020F0502020204030204" pitchFamily="34" charset="0"/>
                <a:cs typeface="Calibri" panose="020F0502020204030204" pitchFamily="34" charset="0"/>
              </a:rPr>
              <a:t>preveniți</a:t>
            </a:r>
            <a:r>
              <a:rPr lang="en-GB" sz="2000" dirty="0">
                <a:solidFill>
                  <a:srgbClr val="C00000"/>
                </a:solidFill>
                <a:latin typeface="Calibri" panose="020F0502020204030204" pitchFamily="34" charset="0"/>
                <a:cs typeface="Calibri" panose="020F0502020204030204" pitchFamily="34" charset="0"/>
              </a:rPr>
              <a:t> </a:t>
            </a:r>
            <a:r>
              <a:rPr lang="en-GB" sz="2000" dirty="0" err="1">
                <a:solidFill>
                  <a:srgbClr val="C00000"/>
                </a:solidFill>
                <a:latin typeface="Calibri" panose="020F0502020204030204" pitchFamily="34" charset="0"/>
                <a:cs typeface="Calibri" panose="020F0502020204030204" pitchFamily="34" charset="0"/>
              </a:rPr>
              <a:t>apariția</a:t>
            </a:r>
            <a:r>
              <a:rPr lang="en-GB" sz="2000" dirty="0">
                <a:solidFill>
                  <a:srgbClr val="C00000"/>
                </a:solidFill>
                <a:latin typeface="Calibri" panose="020F0502020204030204" pitchFamily="34" charset="0"/>
                <a:cs typeface="Calibri" panose="020F0502020204030204" pitchFamily="34" charset="0"/>
              </a:rPr>
              <a:t> </a:t>
            </a:r>
            <a:r>
              <a:rPr lang="en-GB" sz="2000" dirty="0" err="1">
                <a:solidFill>
                  <a:srgbClr val="C00000"/>
                </a:solidFill>
                <a:latin typeface="Calibri" panose="020F0502020204030204" pitchFamily="34" charset="0"/>
                <a:cs typeface="Calibri" panose="020F0502020204030204" pitchFamily="34" charset="0"/>
              </a:rPr>
              <a:t>bolilor</a:t>
            </a:r>
            <a:r>
              <a:rPr lang="en-GB" sz="2000" dirty="0">
                <a:solidFill>
                  <a:srgbClr val="C00000"/>
                </a:solidFill>
                <a:latin typeface="Calibri" panose="020F0502020204030204" pitchFamily="34" charset="0"/>
                <a:cs typeface="Calibri" panose="020F0502020204030204" pitchFamily="34" charset="0"/>
              </a:rPr>
              <a:t> </a:t>
            </a:r>
            <a:r>
              <a:rPr lang="en-GB" sz="2000" dirty="0" err="1">
                <a:solidFill>
                  <a:srgbClr val="C00000"/>
                </a:solidFill>
                <a:latin typeface="Calibri" panose="020F0502020204030204" pitchFamily="34" charset="0"/>
                <a:cs typeface="Calibri" panose="020F0502020204030204" pitchFamily="34" charset="0"/>
              </a:rPr>
              <a:t>cardiovasculare</a:t>
            </a:r>
            <a:r>
              <a:rPr lang="en-GB" sz="2000" dirty="0">
                <a:solidFill>
                  <a:srgbClr val="C00000"/>
                </a:solidFill>
                <a:latin typeface="Calibri" panose="020F0502020204030204" pitchFamily="34" charset="0"/>
                <a:cs typeface="Calibri" panose="020F0502020204030204" pitchFamily="34" charset="0"/>
              </a:rPr>
              <a:t>!”</a:t>
            </a:r>
            <a:endParaRPr lang="en-US" sz="2000"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20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2800" dirty="0"/>
          </a:p>
          <a:p>
            <a:pPr marL="0" indent="0">
              <a:lnSpc>
                <a:spcPct val="100000"/>
              </a:lnSpc>
              <a:spcBef>
                <a:spcPts val="0"/>
              </a:spcBef>
              <a:buNone/>
            </a:pPr>
            <a:endParaRPr lang="ro-RO" sz="2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008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algn="ct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Campania “</a:t>
            </a:r>
            <a:r>
              <a:rPr lang="en-GB" sz="3100" dirty="0" err="1">
                <a:latin typeface="Calibri" panose="020F0502020204030204" pitchFamily="34" charset="0"/>
                <a:cs typeface="Calibri" panose="020F0502020204030204" pitchFamily="34" charset="0"/>
              </a:rPr>
              <a:t>Dăruiți</a:t>
            </a:r>
            <a:r>
              <a:rPr lang="en-GB" sz="3100" dirty="0">
                <a:latin typeface="Calibri" panose="020F0502020204030204" pitchFamily="34" charset="0"/>
                <a:cs typeface="Calibri" panose="020F0502020204030204" pitchFamily="34" charset="0"/>
              </a:rPr>
              <a:t> o </a:t>
            </a:r>
            <a:r>
              <a:rPr lang="en-GB" sz="3100" dirty="0" err="1">
                <a:latin typeface="Calibri" panose="020F0502020204030204" pitchFamily="34" charset="0"/>
                <a:cs typeface="Calibri" panose="020F0502020204030204" pitchFamily="34" charset="0"/>
              </a:rPr>
              <a:t>inimă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sănătoasă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dragi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Cunoașteți-vă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riscul</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și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preveniți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apariția</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bolilor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cardiovasculare</a:t>
            </a:r>
            <a:r>
              <a:rPr lang="en-GB" sz="3100" dirty="0">
                <a:latin typeface="Calibri" panose="020F0502020204030204" pitchFamily="34" charset="0"/>
                <a:cs typeface="Calibri" panose="020F0502020204030204" pitchFamily="34" charset="0"/>
              </a:rPr>
              <a:t>!”</a:t>
            </a: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dirty="0"/>
              <a:t> </a:t>
            </a:r>
          </a:p>
        </p:txBody>
      </p:sp>
      <p:sp>
        <p:nvSpPr>
          <p:cNvPr id="3" name="Content Placeholder 2"/>
          <p:cNvSpPr>
            <a:spLocks noGrp="1"/>
          </p:cNvSpPr>
          <p:nvPr>
            <p:ph idx="1"/>
          </p:nvPr>
        </p:nvSpPr>
        <p:spPr>
          <a:xfrm>
            <a:off x="228600" y="1676401"/>
            <a:ext cx="11734800" cy="5029200"/>
          </a:xfrm>
        </p:spPr>
        <p:txBody>
          <a:bodyPr>
            <a:normAutofit fontScale="92500" lnSpcReduction="10000"/>
          </a:bodyPr>
          <a:lstStyle/>
          <a:p>
            <a:pPr marL="0" indent="0">
              <a:buNone/>
            </a:pPr>
            <a:endParaRPr lang="ro-RO"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8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q"/>
            </a:pPr>
            <a:r>
              <a:rPr lang="en-GB" sz="2600" dirty="0" err="1">
                <a:solidFill>
                  <a:srgbClr val="C00000"/>
                </a:solidFill>
                <a:latin typeface="Calibri" panose="020F0502020204030204" pitchFamily="34" charset="0"/>
                <a:cs typeface="Calibri" panose="020F0502020204030204" pitchFamily="34" charset="0"/>
              </a:rPr>
              <a:t>Mesajele</a:t>
            </a:r>
            <a:r>
              <a:rPr lang="en-GB" sz="2600" dirty="0">
                <a:solidFill>
                  <a:srgbClr val="C00000"/>
                </a:solidFill>
                <a:latin typeface="Calibri" panose="020F0502020204030204" pitchFamily="34" charset="0"/>
                <a:cs typeface="Calibri" panose="020F0502020204030204" pitchFamily="34" charset="0"/>
              </a:rPr>
              <a:t> </a:t>
            </a:r>
            <a:r>
              <a:rPr lang="en-GB" sz="2600" dirty="0" err="1">
                <a:solidFill>
                  <a:srgbClr val="C00000"/>
                </a:solidFill>
                <a:latin typeface="Calibri" panose="020F0502020204030204" pitchFamily="34" charset="0"/>
                <a:cs typeface="Calibri" panose="020F0502020204030204" pitchFamily="34" charset="0"/>
              </a:rPr>
              <a:t>principale</a:t>
            </a:r>
            <a:r>
              <a:rPr lang="en-GB" sz="2600" dirty="0">
                <a:solidFill>
                  <a:srgbClr val="C00000"/>
                </a:solidFill>
                <a:latin typeface="Calibri" panose="020F0502020204030204" pitchFamily="34" charset="0"/>
                <a:cs typeface="Calibri" panose="020F0502020204030204" pitchFamily="34" charset="0"/>
              </a:rPr>
              <a:t> ale </a:t>
            </a:r>
            <a:r>
              <a:rPr lang="en-GB" sz="2600" dirty="0" err="1">
                <a:solidFill>
                  <a:srgbClr val="C00000"/>
                </a:solidFill>
                <a:latin typeface="Calibri" panose="020F0502020204030204" pitchFamily="34" charset="0"/>
                <a:cs typeface="Calibri" panose="020F0502020204030204" pitchFamily="34" charset="0"/>
              </a:rPr>
              <a:t>campaniei</a:t>
            </a:r>
            <a:endParaRPr lang="ro-RO" sz="2600" dirty="0">
              <a:solidFill>
                <a:srgbClr val="C00000"/>
              </a:solidFill>
              <a:latin typeface="Calibri" panose="020F0502020204030204" pitchFamily="34" charset="0"/>
              <a:cs typeface="Calibri" panose="020F0502020204030204" pitchFamily="34" charset="0"/>
            </a:endParaRPr>
          </a:p>
          <a:p>
            <a:pPr lvl="0"/>
            <a:r>
              <a:rPr lang="en-US" sz="2200" dirty="0" err="1">
                <a:solidFill>
                  <a:schemeClr val="tx1"/>
                </a:solidFill>
                <a:latin typeface="Calibri" panose="020F0502020204030204" pitchFamily="34" charset="0"/>
                <a:cs typeface="Calibri" panose="020F0502020204030204" pitchFamily="34" charset="0"/>
              </a:rPr>
              <a:t>Bolile</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cardiovasculare</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sunt</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frecvente</a:t>
            </a:r>
            <a:endParaRPr lang="en-US" sz="2200" dirty="0">
              <a:solidFill>
                <a:schemeClr val="tx1"/>
              </a:solidFill>
              <a:latin typeface="Calibri" panose="020F0502020204030204" pitchFamily="34" charset="0"/>
              <a:cs typeface="Calibri" panose="020F0502020204030204" pitchFamily="34" charset="0"/>
            </a:endParaRPr>
          </a:p>
          <a:p>
            <a:pPr lvl="0"/>
            <a:r>
              <a:rPr lang="en-US" sz="2200" dirty="0" err="1">
                <a:solidFill>
                  <a:schemeClr val="tx1"/>
                </a:solidFill>
                <a:latin typeface="Calibri" panose="020F0502020204030204" pitchFamily="34" charset="0"/>
                <a:cs typeface="Calibri" panose="020F0502020204030204" pitchFamily="34" charset="0"/>
              </a:rPr>
              <a:t>Bolile</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cardiovasculare</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sunt</a:t>
            </a:r>
            <a:r>
              <a:rPr lang="en-US" sz="2200" dirty="0">
                <a:solidFill>
                  <a:schemeClr val="tx1"/>
                </a:solidFill>
                <a:latin typeface="Calibri" panose="020F0502020204030204" pitchFamily="34" charset="0"/>
                <a:cs typeface="Calibri" panose="020F0502020204030204" pitchFamily="34" charset="0"/>
              </a:rPr>
              <a:t> grave, </a:t>
            </a:r>
            <a:r>
              <a:rPr lang="en-US" sz="2200" dirty="0" err="1">
                <a:solidFill>
                  <a:schemeClr val="tx1"/>
                </a:solidFill>
                <a:latin typeface="Calibri" panose="020F0502020204030204" pitchFamily="34" charset="0"/>
                <a:cs typeface="Calibri" panose="020F0502020204030204" pitchFamily="34" charset="0"/>
              </a:rPr>
              <a:t>chiar</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în</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lipsa</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simptomelor</a:t>
            </a:r>
            <a:endParaRPr lang="en-US" sz="2200" dirty="0">
              <a:solidFill>
                <a:schemeClr val="tx1"/>
              </a:solidFill>
              <a:latin typeface="Calibri" panose="020F0502020204030204" pitchFamily="34" charset="0"/>
              <a:cs typeface="Calibri" panose="020F0502020204030204" pitchFamily="34" charset="0"/>
            </a:endParaRPr>
          </a:p>
          <a:p>
            <a:pPr lvl="0"/>
            <a:r>
              <a:rPr lang="en-US" sz="2200" dirty="0" err="1">
                <a:solidFill>
                  <a:schemeClr val="tx1"/>
                </a:solidFill>
                <a:latin typeface="Calibri" panose="020F0502020204030204" pitchFamily="34" charset="0"/>
                <a:cs typeface="Calibri" panose="020F0502020204030204" pitchFamily="34" charset="0"/>
              </a:rPr>
              <a:t>Pentru</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pacienții</a:t>
            </a:r>
            <a:r>
              <a:rPr lang="en-US" sz="2200" dirty="0">
                <a:solidFill>
                  <a:schemeClr val="tx1"/>
                </a:solidFill>
                <a:latin typeface="Calibri" panose="020F0502020204030204" pitchFamily="34" charset="0"/>
                <a:cs typeface="Calibri" panose="020F0502020204030204" pitchFamily="34" charset="0"/>
              </a:rPr>
              <a:t> cu </a:t>
            </a:r>
            <a:r>
              <a:rPr lang="en-US" sz="2200" dirty="0" err="1">
                <a:solidFill>
                  <a:schemeClr val="tx1"/>
                </a:solidFill>
                <a:latin typeface="Calibri" panose="020F0502020204030204" pitchFamily="34" charset="0"/>
                <a:cs typeface="Calibri" panose="020F0502020204030204" pitchFamily="34" charset="0"/>
              </a:rPr>
              <a:t>boala</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cardiovasculară</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diagnosticată</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este</a:t>
            </a:r>
            <a:r>
              <a:rPr lang="en-US" sz="2200" dirty="0">
                <a:solidFill>
                  <a:schemeClr val="tx1"/>
                </a:solidFill>
                <a:latin typeface="Calibri" panose="020F0502020204030204" pitchFamily="34" charset="0"/>
                <a:cs typeface="Calibri" panose="020F0502020204030204" pitchFamily="34" charset="0"/>
              </a:rPr>
              <a:t> vital </a:t>
            </a:r>
            <a:r>
              <a:rPr lang="en-US" sz="2200" dirty="0" err="1">
                <a:solidFill>
                  <a:schemeClr val="tx1"/>
                </a:solidFill>
                <a:latin typeface="Calibri" panose="020F0502020204030204" pitchFamily="34" charset="0"/>
                <a:cs typeface="Calibri" panose="020F0502020204030204" pitchFamily="34" charset="0"/>
              </a:rPr>
              <a:t>să</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urmeze</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sfaturile</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medicului</a:t>
            </a:r>
            <a:r>
              <a:rPr lang="en-US" sz="2200" dirty="0">
                <a:solidFill>
                  <a:schemeClr val="tx1"/>
                </a:solidFill>
                <a:latin typeface="Calibri" panose="020F0502020204030204" pitchFamily="34" charset="0"/>
                <a:cs typeface="Calibri" panose="020F0502020204030204" pitchFamily="34" charset="0"/>
              </a:rPr>
              <a:t> </a:t>
            </a:r>
          </a:p>
          <a:p>
            <a:pPr lvl="0"/>
            <a:r>
              <a:rPr lang="en-US" sz="2200" dirty="0">
                <a:solidFill>
                  <a:schemeClr val="tx1"/>
                </a:solidFill>
                <a:latin typeface="Calibri" panose="020F0502020204030204" pitchFamily="34" charset="0"/>
                <a:cs typeface="Calibri" panose="020F0502020204030204" pitchFamily="34" charset="0"/>
              </a:rPr>
              <a:t>Este important </a:t>
            </a:r>
            <a:r>
              <a:rPr lang="en-US" sz="2200" dirty="0" err="1">
                <a:solidFill>
                  <a:schemeClr val="tx1"/>
                </a:solidFill>
                <a:latin typeface="Calibri" panose="020F0502020204030204" pitchFamily="34" charset="0"/>
                <a:cs typeface="Calibri" panose="020F0502020204030204" pitchFamily="34" charset="0"/>
              </a:rPr>
              <a:t>să</a:t>
            </a:r>
            <a:r>
              <a:rPr lang="en-US" sz="2200" dirty="0">
                <a:solidFill>
                  <a:schemeClr val="tx1"/>
                </a:solidFill>
                <a:latin typeface="Calibri" panose="020F0502020204030204" pitchFamily="34" charset="0"/>
                <a:cs typeface="Calibri" panose="020F0502020204030204" pitchFamily="34" charset="0"/>
              </a:rPr>
              <a:t> ne </a:t>
            </a:r>
            <a:r>
              <a:rPr lang="en-US" sz="2200" dirty="0" err="1">
                <a:solidFill>
                  <a:schemeClr val="tx1"/>
                </a:solidFill>
                <a:latin typeface="Calibri" panose="020F0502020204030204" pitchFamily="34" charset="0"/>
                <a:cs typeface="Calibri" panose="020F0502020204030204" pitchFamily="34" charset="0"/>
              </a:rPr>
              <a:t>cunoaștem</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riscul</a:t>
            </a:r>
            <a:r>
              <a:rPr lang="en-US" sz="2200" dirty="0">
                <a:solidFill>
                  <a:schemeClr val="tx1"/>
                </a:solidFill>
                <a:latin typeface="Calibri" panose="020F0502020204030204" pitchFamily="34" charset="0"/>
                <a:cs typeface="Calibri" panose="020F0502020204030204" pitchFamily="34" charset="0"/>
              </a:rPr>
              <a:t> individual de </a:t>
            </a:r>
            <a:r>
              <a:rPr lang="en-US" sz="2200" dirty="0" err="1">
                <a:solidFill>
                  <a:schemeClr val="tx1"/>
                </a:solidFill>
                <a:latin typeface="Calibri" panose="020F0502020204030204" pitchFamily="34" charset="0"/>
                <a:cs typeface="Calibri" panose="020F0502020204030204" pitchFamily="34" charset="0"/>
              </a:rPr>
              <a:t>boală</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cardiovasculară</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Consultația</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preventivă</a:t>
            </a:r>
            <a:r>
              <a:rPr lang="en-US" sz="2200" dirty="0">
                <a:solidFill>
                  <a:schemeClr val="tx1"/>
                </a:solidFill>
                <a:latin typeface="Calibri" panose="020F0502020204030204" pitchFamily="34" charset="0"/>
                <a:cs typeface="Calibri" panose="020F0502020204030204" pitchFamily="34" charset="0"/>
              </a:rPr>
              <a:t> la medic </a:t>
            </a:r>
            <a:r>
              <a:rPr lang="en-US" sz="2200" dirty="0" err="1">
                <a:solidFill>
                  <a:schemeClr val="tx1"/>
                </a:solidFill>
                <a:latin typeface="Calibri" panose="020F0502020204030204" pitchFamily="34" charset="0"/>
                <a:cs typeface="Calibri" panose="020F0502020204030204" pitchFamily="34" charset="0"/>
              </a:rPr>
              <a:t>este</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necesară</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încă</a:t>
            </a:r>
            <a:r>
              <a:rPr lang="en-US" sz="2200" dirty="0">
                <a:solidFill>
                  <a:schemeClr val="tx1"/>
                </a:solidFill>
                <a:latin typeface="Calibri" panose="020F0502020204030204" pitchFamily="34" charset="0"/>
                <a:cs typeface="Calibri" panose="020F0502020204030204" pitchFamily="34" charset="0"/>
              </a:rPr>
              <a:t> de la </a:t>
            </a:r>
            <a:r>
              <a:rPr lang="ro-RO" sz="2200" dirty="0">
                <a:solidFill>
                  <a:schemeClr val="tx1"/>
                </a:solidFill>
                <a:latin typeface="Calibri" panose="020F0502020204030204" pitchFamily="34" charset="0"/>
                <a:cs typeface="Calibri" panose="020F0502020204030204" pitchFamily="34" charset="0"/>
              </a:rPr>
              <a:t>vârsta de </a:t>
            </a:r>
            <a:r>
              <a:rPr lang="en-US" sz="2200" dirty="0">
                <a:solidFill>
                  <a:schemeClr val="tx1"/>
                </a:solidFill>
                <a:latin typeface="Calibri" panose="020F0502020204030204" pitchFamily="34" charset="0"/>
                <a:cs typeface="Calibri" panose="020F0502020204030204" pitchFamily="34" charset="0"/>
              </a:rPr>
              <a:t>40 de ani</a:t>
            </a:r>
          </a:p>
          <a:p>
            <a:pPr lvl="0"/>
            <a:r>
              <a:rPr lang="en-US" sz="2200" dirty="0">
                <a:solidFill>
                  <a:schemeClr val="tx1"/>
                </a:solidFill>
                <a:latin typeface="Calibri" panose="020F0502020204030204" pitchFamily="34" charset="0"/>
                <a:cs typeface="Calibri" panose="020F0502020204030204" pitchFamily="34" charset="0"/>
              </a:rPr>
              <a:t>Este important </a:t>
            </a:r>
            <a:r>
              <a:rPr lang="en-US" sz="2200" dirty="0" err="1">
                <a:solidFill>
                  <a:schemeClr val="tx1"/>
                </a:solidFill>
                <a:latin typeface="Calibri" panose="020F0502020204030204" pitchFamily="34" charset="0"/>
                <a:cs typeface="Calibri" panose="020F0502020204030204" pitchFamily="34" charset="0"/>
              </a:rPr>
              <a:t>să</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reducem</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factorii</a:t>
            </a:r>
            <a:r>
              <a:rPr lang="en-US" sz="2200" dirty="0">
                <a:solidFill>
                  <a:schemeClr val="tx1"/>
                </a:solidFill>
                <a:latin typeface="Calibri" panose="020F0502020204030204" pitchFamily="34" charset="0"/>
                <a:cs typeface="Calibri" panose="020F0502020204030204" pitchFamily="34" charset="0"/>
              </a:rPr>
              <a:t> de </a:t>
            </a:r>
            <a:r>
              <a:rPr lang="en-US" sz="2200" dirty="0" err="1">
                <a:solidFill>
                  <a:schemeClr val="tx1"/>
                </a:solidFill>
                <a:latin typeface="Calibri" panose="020F0502020204030204" pitchFamily="34" charset="0"/>
                <a:cs typeface="Calibri" panose="020F0502020204030204" pitchFamily="34" charset="0"/>
              </a:rPr>
              <a:t>risc</a:t>
            </a:r>
            <a:r>
              <a:rPr lang="en-US" sz="2200" dirty="0">
                <a:solidFill>
                  <a:schemeClr val="tx1"/>
                </a:solidFill>
                <a:latin typeface="Calibri" panose="020F0502020204030204" pitchFamily="34" charset="0"/>
                <a:cs typeface="Calibri" panose="020F0502020204030204" pitchFamily="34" charset="0"/>
              </a:rPr>
              <a:t> </a:t>
            </a:r>
          </a:p>
          <a:p>
            <a:pPr lvl="0"/>
            <a:r>
              <a:rPr lang="en-US" sz="2200" dirty="0">
                <a:solidFill>
                  <a:schemeClr val="tx1"/>
                </a:solidFill>
                <a:latin typeface="Calibri" panose="020F0502020204030204" pitchFamily="34" charset="0"/>
                <a:cs typeface="Calibri" panose="020F0502020204030204" pitchFamily="34" charset="0"/>
              </a:rPr>
              <a:t>Este important </a:t>
            </a:r>
            <a:r>
              <a:rPr lang="en-US" sz="2200" dirty="0" err="1">
                <a:solidFill>
                  <a:schemeClr val="tx1"/>
                </a:solidFill>
                <a:latin typeface="Calibri" panose="020F0502020204030204" pitchFamily="34" charset="0"/>
                <a:cs typeface="Calibri" panose="020F0502020204030204" pitchFamily="34" charset="0"/>
              </a:rPr>
              <a:t>să</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cunoaștem</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valorile</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optime</a:t>
            </a:r>
            <a:r>
              <a:rPr lang="en-US" sz="2200" dirty="0">
                <a:solidFill>
                  <a:schemeClr val="tx1"/>
                </a:solidFill>
                <a:latin typeface="Calibri" panose="020F0502020204030204" pitchFamily="34" charset="0"/>
                <a:cs typeface="Calibri" panose="020F0502020204030204" pitchFamily="34" charset="0"/>
              </a:rPr>
              <a:t> ale </a:t>
            </a:r>
            <a:r>
              <a:rPr lang="en-US" sz="2200" dirty="0" err="1">
                <a:solidFill>
                  <a:schemeClr val="tx1"/>
                </a:solidFill>
                <a:latin typeface="Calibri" panose="020F0502020204030204" pitchFamily="34" charset="0"/>
                <a:cs typeface="Calibri" panose="020F0502020204030204" pitchFamily="34" charset="0"/>
              </a:rPr>
              <a:t>analizelor</a:t>
            </a:r>
            <a:r>
              <a:rPr lang="en-US" sz="2200" dirty="0">
                <a:solidFill>
                  <a:schemeClr val="tx1"/>
                </a:solidFill>
                <a:latin typeface="Calibri" panose="020F0502020204030204" pitchFamily="34" charset="0"/>
                <a:cs typeface="Calibri" panose="020F0502020204030204" pitchFamily="34" charset="0"/>
              </a:rPr>
              <a:t> care </a:t>
            </a:r>
            <a:r>
              <a:rPr lang="en-US" sz="2200" dirty="0" err="1">
                <a:solidFill>
                  <a:schemeClr val="tx1"/>
                </a:solidFill>
                <a:latin typeface="Calibri" panose="020F0502020204030204" pitchFamily="34" charset="0"/>
                <a:cs typeface="Calibri" panose="020F0502020204030204" pitchFamily="34" charset="0"/>
              </a:rPr>
              <a:t>reflectă</a:t>
            </a:r>
            <a:r>
              <a:rPr lang="en-US" sz="2200" dirty="0">
                <a:solidFill>
                  <a:schemeClr val="tx1"/>
                </a:solidFill>
                <a:latin typeface="Calibri" panose="020F0502020204030204" pitchFamily="34" charset="0"/>
                <a:cs typeface="Calibri" panose="020F0502020204030204" pitchFamily="34" charset="0"/>
              </a:rPr>
              <a:t> </a:t>
            </a:r>
            <a:r>
              <a:rPr lang="en-US" sz="2200" dirty="0" err="1">
                <a:solidFill>
                  <a:schemeClr val="tx1"/>
                </a:solidFill>
                <a:latin typeface="Calibri" panose="020F0502020204030204" pitchFamily="34" charset="0"/>
                <a:cs typeface="Calibri" panose="020F0502020204030204" pitchFamily="34" charset="0"/>
              </a:rPr>
              <a:t>riscul</a:t>
            </a:r>
            <a:r>
              <a:rPr lang="en-US" sz="2200" dirty="0">
                <a:solidFill>
                  <a:schemeClr val="tx1"/>
                </a:solidFill>
                <a:latin typeface="Calibri" panose="020F0502020204030204" pitchFamily="34" charset="0"/>
                <a:cs typeface="Calibri" panose="020F0502020204030204" pitchFamily="34" charset="0"/>
              </a:rPr>
              <a:t> metabolic</a:t>
            </a:r>
            <a:endParaRPr lang="ro-RO" sz="2200" dirty="0">
              <a:solidFill>
                <a:schemeClr val="tx1"/>
              </a:solidFill>
              <a:latin typeface="Calibri" panose="020F0502020204030204" pitchFamily="34" charset="0"/>
              <a:cs typeface="Calibri" panose="020F0502020204030204" pitchFamily="34" charset="0"/>
            </a:endParaRPr>
          </a:p>
          <a:p>
            <a:pPr lvl="0"/>
            <a:r>
              <a:rPr lang="ro-RO" sz="2200" dirty="0">
                <a:solidFill>
                  <a:schemeClr val="tx1"/>
                </a:solidFill>
                <a:latin typeface="Calibri" panose="020F0502020204030204" pitchFamily="34" charset="0"/>
                <a:cs typeface="Calibri" panose="020F0502020204030204" pitchFamily="34" charset="0"/>
              </a:rPr>
              <a:t>Promovarea utilizării ghidurilor de prevenție la nivelul serviciilor din medicina primară (medicul de familie și asistența medicală comunitară)</a:t>
            </a:r>
            <a:endParaRPr lang="en-US" sz="2200"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2200" b="1" i="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GB" b="1" i="1"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430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latin typeface="Calibri" panose="020F0502020204030204" pitchFamily="34" charset="0"/>
                <a:cs typeface="Calibri" panose="020F0502020204030204" pitchFamily="34" charset="0"/>
              </a:rPr>
              <a:t>Campania “</a:t>
            </a:r>
            <a:r>
              <a:rPr lang="en-GB" sz="2800" dirty="0" err="1">
                <a:latin typeface="Calibri" panose="020F0502020204030204" pitchFamily="34" charset="0"/>
                <a:cs typeface="Calibri" panose="020F0502020204030204" pitchFamily="34" charset="0"/>
              </a:rPr>
              <a:t>Dăruiți</a:t>
            </a:r>
            <a:r>
              <a:rPr lang="en-GB" sz="2800" dirty="0">
                <a:latin typeface="Calibri" panose="020F0502020204030204" pitchFamily="34" charset="0"/>
                <a:cs typeface="Calibri" panose="020F0502020204030204" pitchFamily="34" charset="0"/>
              </a:rPr>
              <a:t> o </a:t>
            </a:r>
            <a:r>
              <a:rPr lang="en-GB" sz="2800" dirty="0" err="1">
                <a:latin typeface="Calibri" panose="020F0502020204030204" pitchFamily="34" charset="0"/>
                <a:cs typeface="Calibri" panose="020F0502020204030204" pitchFamily="34" charset="0"/>
              </a:rPr>
              <a:t>inimă</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sănătoasă</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celor</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dragi</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Cunoașteți-vă</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riscul</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și</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preveniți</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apariția</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bolilor</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cardiovasculare</a:t>
            </a:r>
            <a:r>
              <a:rPr lang="en-GB" sz="2800" dirty="0">
                <a:latin typeface="Calibri" panose="020F0502020204030204" pitchFamily="34" charset="0"/>
                <a:cs typeface="Calibri" panose="020F0502020204030204" pitchFamily="34" charset="0"/>
              </a:rPr>
              <a:t>!”</a:t>
            </a:r>
            <a:endParaRPr lang="en-US" sz="2800" dirty="0"/>
          </a:p>
        </p:txBody>
      </p:sp>
      <p:pic>
        <p:nvPicPr>
          <p:cNvPr id="4" name="Content Placeholder 3"/>
          <p:cNvPicPr>
            <a:picLocks noGrp="1" noChangeAspect="1"/>
          </p:cNvPicPr>
          <p:nvPr>
            <p:ph idx="1"/>
          </p:nvPr>
        </p:nvPicPr>
        <p:blipFill>
          <a:blip r:embed="rId2"/>
          <a:stretch>
            <a:fillRect/>
          </a:stretch>
        </p:blipFill>
        <p:spPr>
          <a:xfrm>
            <a:off x="7391400" y="1673284"/>
            <a:ext cx="4346549" cy="5184716"/>
          </a:xfrm>
          <a:prstGeom prst="rect">
            <a:avLst/>
          </a:prstGeom>
          <a:ln>
            <a:solidFill>
              <a:schemeClr val="accent3">
                <a:lumMod val="75000"/>
              </a:schemeClr>
            </a:solidFill>
          </a:ln>
        </p:spPr>
      </p:pic>
      <p:sp>
        <p:nvSpPr>
          <p:cNvPr id="5" name="Rectangle 4"/>
          <p:cNvSpPr/>
          <p:nvPr/>
        </p:nvSpPr>
        <p:spPr>
          <a:xfrm>
            <a:off x="381000" y="6096000"/>
            <a:ext cx="4903709" cy="553998"/>
          </a:xfrm>
          <a:prstGeom prst="rect">
            <a:avLst/>
          </a:prstGeom>
        </p:spPr>
        <p:txBody>
          <a:bodyPr wrap="square">
            <a:spAutoFit/>
          </a:bodyPr>
          <a:lstStyle/>
          <a:p>
            <a:r>
              <a:rPr lang="en-US" sz="1000" dirty="0">
                <a:latin typeface="Calibri" panose="020F0502020204030204" pitchFamily="34" charset="0"/>
                <a:cs typeface="Calibri" panose="020F0502020204030204" pitchFamily="34" charset="0"/>
              </a:rPr>
              <a:t>[6]. </a:t>
            </a:r>
            <a:r>
              <a:rPr lang="en-US" sz="1000" dirty="0" err="1">
                <a:latin typeface="Calibri" panose="020F0502020204030204" pitchFamily="34" charset="0"/>
                <a:cs typeface="Calibri" panose="020F0502020204030204" pitchFamily="34" charset="0"/>
              </a:rPr>
              <a:t>Sursa</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Infografic</a:t>
            </a:r>
            <a:r>
              <a:rPr lang="en-US" sz="1000" dirty="0">
                <a:latin typeface="Calibri" panose="020F0502020204030204" pitchFamily="34" charset="0"/>
                <a:cs typeface="Calibri" panose="020F0502020204030204" pitchFamily="34" charset="0"/>
              </a:rPr>
              <a:t>, Campania </a:t>
            </a:r>
            <a:r>
              <a:rPr lang="en-GB" sz="1000" dirty="0" err="1">
                <a:latin typeface="Calibri" panose="020F0502020204030204" pitchFamily="34" charset="0"/>
                <a:cs typeface="Calibri" panose="020F0502020204030204" pitchFamily="34" charset="0"/>
              </a:rPr>
              <a:t>Dăruiți</a:t>
            </a:r>
            <a:r>
              <a:rPr lang="en-GB" sz="1000" dirty="0">
                <a:latin typeface="Calibri" panose="020F0502020204030204" pitchFamily="34" charset="0"/>
                <a:cs typeface="Calibri" panose="020F0502020204030204" pitchFamily="34" charset="0"/>
              </a:rPr>
              <a:t> o </a:t>
            </a:r>
            <a:r>
              <a:rPr lang="en-GB" sz="1000" dirty="0" err="1">
                <a:latin typeface="Calibri" panose="020F0502020204030204" pitchFamily="34" charset="0"/>
                <a:cs typeface="Calibri" panose="020F0502020204030204" pitchFamily="34" charset="0"/>
              </a:rPr>
              <a:t>inimă</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sănătoasă</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celor</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dragi</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Cunoașteți-vă</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riscul</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și</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preveniți</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apariția</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bolilor</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cardiovasculare</a:t>
            </a:r>
            <a:r>
              <a:rPr lang="en-GB" sz="1000" dirty="0">
                <a:latin typeface="Calibri" panose="020F0502020204030204" pitchFamily="34" charset="0"/>
                <a:cs typeface="Calibri" panose="020F0502020204030204" pitchFamily="34" charset="0"/>
              </a:rPr>
              <a:t>!”</a:t>
            </a:r>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[10]. </a:t>
            </a:r>
            <a:r>
              <a:rPr lang="en-US" sz="1000" dirty="0" err="1">
                <a:latin typeface="Calibri" panose="020F0502020204030204" pitchFamily="34" charset="0"/>
                <a:cs typeface="Calibri" panose="020F0502020204030204" pitchFamily="34" charset="0"/>
              </a:rPr>
              <a:t>Sursa</a:t>
            </a:r>
            <a:r>
              <a:rPr lang="en-US" sz="1000" dirty="0">
                <a:latin typeface="Calibri" panose="020F0502020204030204" pitchFamily="34" charset="0"/>
                <a:cs typeface="Calibri" panose="020F0502020204030204" pitchFamily="34" charset="0"/>
              </a:rPr>
              <a:t>: https://proiect-pdp1.insp.gov.ro/ghiduri/</a:t>
            </a:r>
          </a:p>
        </p:txBody>
      </p:sp>
      <p:sp>
        <p:nvSpPr>
          <p:cNvPr id="6" name="Rectangle 5"/>
          <p:cNvSpPr/>
          <p:nvPr/>
        </p:nvSpPr>
        <p:spPr>
          <a:xfrm>
            <a:off x="-304800" y="1617505"/>
            <a:ext cx="7467600" cy="830997"/>
          </a:xfrm>
          <a:prstGeom prst="rect">
            <a:avLst/>
          </a:prstGeom>
        </p:spPr>
        <p:txBody>
          <a:bodyPr wrap="square">
            <a:spAutoFit/>
          </a:bodyPr>
          <a:lstStyle/>
          <a:p>
            <a:pPr algn="ctr">
              <a:lnSpc>
                <a:spcPct val="100000"/>
              </a:lnSpc>
              <a:spcBef>
                <a:spcPts val="0"/>
              </a:spcBef>
              <a:buFont typeface="Wingdings" panose="05000000000000000000" pitchFamily="2" charset="2"/>
              <a:buChar char="q"/>
            </a:pPr>
            <a:r>
              <a:rPr lang="ro-RO" sz="2000" dirty="0">
                <a:solidFill>
                  <a:srgbClr val="C00000"/>
                </a:solidFill>
                <a:latin typeface="Calibri" panose="020F0502020204030204" pitchFamily="34" charset="0"/>
                <a:cs typeface="Calibri" panose="020F0502020204030204" pitchFamily="34" charset="0"/>
              </a:rPr>
              <a:t> </a:t>
            </a:r>
            <a:r>
              <a:rPr lang="ro-RO" sz="2400" dirty="0">
                <a:solidFill>
                  <a:srgbClr val="C00000"/>
                </a:solidFill>
                <a:latin typeface="Calibri" panose="020F0502020204030204" pitchFamily="34" charset="0"/>
                <a:cs typeface="Calibri" panose="020F0502020204030204" pitchFamily="34" charset="0"/>
              </a:rPr>
              <a:t>Decesele prin boală cardiovasculară pot fi prevenite</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prin</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interven</a:t>
            </a:r>
            <a:r>
              <a:rPr lang="ro-RO" sz="2400" dirty="0">
                <a:solidFill>
                  <a:srgbClr val="C00000"/>
                </a:solidFill>
                <a:latin typeface="Calibri" panose="020F0502020204030204" pitchFamily="34" charset="0"/>
                <a:cs typeface="Calibri" panose="020F0502020204030204" pitchFamily="34" charset="0"/>
              </a:rPr>
              <a:t>ții la medicul de familie</a:t>
            </a:r>
            <a:endParaRPr lang="en-GB" sz="2400" dirty="0">
              <a:solidFill>
                <a:srgbClr val="C00000"/>
              </a:solidFill>
              <a:latin typeface="Calibri" panose="020F0502020204030204" pitchFamily="34" charset="0"/>
              <a:cs typeface="Calibri" panose="020F0502020204030204" pitchFamily="34" charset="0"/>
            </a:endParaRPr>
          </a:p>
        </p:txBody>
      </p:sp>
      <p:pic>
        <p:nvPicPr>
          <p:cNvPr id="7" name="Content Placeholder 4"/>
          <p:cNvPicPr>
            <a:picLocks noChangeAspect="1"/>
          </p:cNvPicPr>
          <p:nvPr/>
        </p:nvPicPr>
        <p:blipFill>
          <a:blip r:embed="rId3"/>
          <a:stretch>
            <a:fillRect/>
          </a:stretch>
        </p:blipFill>
        <p:spPr>
          <a:xfrm>
            <a:off x="33338" y="2895600"/>
            <a:ext cx="6562725" cy="2085975"/>
          </a:xfrm>
          <a:prstGeom prst="rect">
            <a:avLst/>
          </a:prstGeom>
        </p:spPr>
      </p:pic>
    </p:spTree>
    <p:extLst>
      <p:ext uri="{BB962C8B-B14F-4D97-AF65-F5344CB8AC3E}">
        <p14:creationId xmlns:p14="http://schemas.microsoft.com/office/powerpoint/2010/main" val="366927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latin typeface="Calibri" panose="020F0502020204030204" pitchFamily="34" charset="0"/>
                <a:cs typeface="Calibri" panose="020F0502020204030204" pitchFamily="34" charset="0"/>
              </a:rPr>
              <a:t>Campania “</a:t>
            </a:r>
            <a:r>
              <a:rPr lang="en-GB" sz="2800" dirty="0" err="1">
                <a:latin typeface="Calibri" panose="020F0502020204030204" pitchFamily="34" charset="0"/>
                <a:cs typeface="Calibri" panose="020F0502020204030204" pitchFamily="34" charset="0"/>
              </a:rPr>
              <a:t>Dăruiți</a:t>
            </a:r>
            <a:r>
              <a:rPr lang="en-GB" sz="2800" dirty="0">
                <a:latin typeface="Calibri" panose="020F0502020204030204" pitchFamily="34" charset="0"/>
                <a:cs typeface="Calibri" panose="020F0502020204030204" pitchFamily="34" charset="0"/>
              </a:rPr>
              <a:t> o </a:t>
            </a:r>
            <a:r>
              <a:rPr lang="en-GB" sz="2800" dirty="0" err="1">
                <a:latin typeface="Calibri" panose="020F0502020204030204" pitchFamily="34" charset="0"/>
                <a:cs typeface="Calibri" panose="020F0502020204030204" pitchFamily="34" charset="0"/>
              </a:rPr>
              <a:t>inimă</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sănătoasă</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celor</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dragi</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Cunoașteți-vă</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riscul</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și</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preveniți</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apariția</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bolilor</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cardiovasculare</a:t>
            </a:r>
            <a:r>
              <a:rPr lang="en-GB" sz="2800" dirty="0">
                <a:latin typeface="Calibri" panose="020F0502020204030204" pitchFamily="34" charset="0"/>
                <a:cs typeface="Calibri" panose="020F0502020204030204" pitchFamily="34" charset="0"/>
              </a:rPr>
              <a:t>!”</a:t>
            </a:r>
            <a:endParaRPr lang="en-US" sz="2800" dirty="0"/>
          </a:p>
        </p:txBody>
      </p:sp>
      <p:sp>
        <p:nvSpPr>
          <p:cNvPr id="5" name="Rectangle 4"/>
          <p:cNvSpPr/>
          <p:nvPr/>
        </p:nvSpPr>
        <p:spPr>
          <a:xfrm>
            <a:off x="381000" y="6096000"/>
            <a:ext cx="4903709" cy="553998"/>
          </a:xfrm>
          <a:prstGeom prst="rect">
            <a:avLst/>
          </a:prstGeom>
        </p:spPr>
        <p:txBody>
          <a:bodyPr wrap="square">
            <a:spAutoFit/>
          </a:bodyPr>
          <a:lstStyle/>
          <a:p>
            <a:r>
              <a:rPr lang="en-US" sz="1000" dirty="0">
                <a:latin typeface="Calibri" panose="020F0502020204030204" pitchFamily="34" charset="0"/>
                <a:cs typeface="Calibri" panose="020F0502020204030204" pitchFamily="34" charset="0"/>
              </a:rPr>
              <a:t>[6]. </a:t>
            </a:r>
            <a:r>
              <a:rPr lang="en-US" sz="1000" dirty="0" err="1">
                <a:latin typeface="Calibri" panose="020F0502020204030204" pitchFamily="34" charset="0"/>
                <a:cs typeface="Calibri" panose="020F0502020204030204" pitchFamily="34" charset="0"/>
              </a:rPr>
              <a:t>Sursa</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Infografic</a:t>
            </a:r>
            <a:r>
              <a:rPr lang="en-US" sz="1000" dirty="0">
                <a:latin typeface="Calibri" panose="020F0502020204030204" pitchFamily="34" charset="0"/>
                <a:cs typeface="Calibri" panose="020F0502020204030204" pitchFamily="34" charset="0"/>
              </a:rPr>
              <a:t>, Campania </a:t>
            </a:r>
            <a:r>
              <a:rPr lang="en-GB" sz="1000" dirty="0" err="1">
                <a:latin typeface="Calibri" panose="020F0502020204030204" pitchFamily="34" charset="0"/>
                <a:cs typeface="Calibri" panose="020F0502020204030204" pitchFamily="34" charset="0"/>
              </a:rPr>
              <a:t>Dăruiți</a:t>
            </a:r>
            <a:r>
              <a:rPr lang="en-GB" sz="1000" dirty="0">
                <a:latin typeface="Calibri" panose="020F0502020204030204" pitchFamily="34" charset="0"/>
                <a:cs typeface="Calibri" panose="020F0502020204030204" pitchFamily="34" charset="0"/>
              </a:rPr>
              <a:t> o </a:t>
            </a:r>
            <a:r>
              <a:rPr lang="en-GB" sz="1000" dirty="0" err="1">
                <a:latin typeface="Calibri" panose="020F0502020204030204" pitchFamily="34" charset="0"/>
                <a:cs typeface="Calibri" panose="020F0502020204030204" pitchFamily="34" charset="0"/>
              </a:rPr>
              <a:t>inimă</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sănătoasă</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celor</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dragi</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Cunoașteți-vă</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riscul</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și</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preveniți</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apariția</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bolilor</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cardiovasculare</a:t>
            </a:r>
            <a:r>
              <a:rPr lang="en-GB" sz="1000" dirty="0">
                <a:latin typeface="Calibri" panose="020F0502020204030204" pitchFamily="34" charset="0"/>
                <a:cs typeface="Calibri" panose="020F0502020204030204" pitchFamily="34" charset="0"/>
              </a:rPr>
              <a:t>!”</a:t>
            </a:r>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[10]. </a:t>
            </a:r>
            <a:r>
              <a:rPr lang="en-US" sz="1000" dirty="0" err="1">
                <a:latin typeface="Calibri" panose="020F0502020204030204" pitchFamily="34" charset="0"/>
                <a:cs typeface="Calibri" panose="020F0502020204030204" pitchFamily="34" charset="0"/>
              </a:rPr>
              <a:t>Sursa</a:t>
            </a:r>
            <a:r>
              <a:rPr lang="en-US" sz="1000" dirty="0">
                <a:latin typeface="Calibri" panose="020F0502020204030204" pitchFamily="34" charset="0"/>
                <a:cs typeface="Calibri" panose="020F0502020204030204" pitchFamily="34" charset="0"/>
              </a:rPr>
              <a:t>: https://proiect-pdp1.insp.gov.ro/ghiduri/</a:t>
            </a:r>
          </a:p>
        </p:txBody>
      </p:sp>
      <p:sp>
        <p:nvSpPr>
          <p:cNvPr id="6" name="Rectangle 5"/>
          <p:cNvSpPr/>
          <p:nvPr/>
        </p:nvSpPr>
        <p:spPr>
          <a:xfrm>
            <a:off x="-304800" y="1617505"/>
            <a:ext cx="7467600" cy="1200329"/>
          </a:xfrm>
          <a:prstGeom prst="rect">
            <a:avLst/>
          </a:prstGeom>
        </p:spPr>
        <p:txBody>
          <a:bodyPr wrap="square">
            <a:spAutoFit/>
          </a:bodyPr>
          <a:lstStyle/>
          <a:p>
            <a:pPr algn="ctr">
              <a:buFont typeface="Wingdings" panose="05000000000000000000" pitchFamily="2" charset="2"/>
              <a:buChar char="q"/>
            </a:pPr>
            <a:r>
              <a:rPr lang="ro-RO" sz="2000" dirty="0">
                <a:solidFill>
                  <a:srgbClr val="C00000"/>
                </a:solidFill>
                <a:latin typeface="Calibri" panose="020F0502020204030204" pitchFamily="34" charset="0"/>
                <a:cs typeface="Calibri" panose="020F0502020204030204" pitchFamily="34" charset="0"/>
              </a:rPr>
              <a:t> </a:t>
            </a:r>
            <a:r>
              <a:rPr lang="ro-RO" sz="2400" dirty="0">
                <a:solidFill>
                  <a:srgbClr val="C00000"/>
                </a:solidFill>
                <a:latin typeface="Calibri" panose="020F0502020204030204" pitchFamily="34" charset="0"/>
                <a:cs typeface="Calibri" panose="020F0502020204030204" pitchFamily="34" charset="0"/>
              </a:rPr>
              <a:t>Decesele prin boală cardiovasculară pot fi prevenite  </a:t>
            </a:r>
            <a:r>
              <a:rPr lang="en-US" sz="2400" dirty="0" err="1">
                <a:solidFill>
                  <a:srgbClr val="C00000"/>
                </a:solidFill>
                <a:latin typeface="Calibri" panose="020F0502020204030204" pitchFamily="34" charset="0"/>
                <a:cs typeface="Calibri" panose="020F0502020204030204" pitchFamily="34" charset="0"/>
              </a:rPr>
              <a:t>prin</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interven</a:t>
            </a:r>
            <a:r>
              <a:rPr lang="ro-RO" sz="2400" dirty="0">
                <a:solidFill>
                  <a:srgbClr val="C00000"/>
                </a:solidFill>
                <a:latin typeface="Calibri" panose="020F0502020204030204" pitchFamily="34" charset="0"/>
                <a:cs typeface="Calibri" panose="020F0502020204030204" pitchFamily="34" charset="0"/>
              </a:rPr>
              <a:t>ții ale asistenților medicali comunitari</a:t>
            </a:r>
            <a:endParaRPr lang="en-GB" sz="2400" dirty="0">
              <a:solidFill>
                <a:srgbClr val="C00000"/>
              </a:solidFill>
              <a:latin typeface="Calibri" panose="020F0502020204030204" pitchFamily="34" charset="0"/>
              <a:cs typeface="Calibri" panose="020F0502020204030204" pitchFamily="34" charset="0"/>
            </a:endParaRPr>
          </a:p>
          <a:p>
            <a:pPr algn="ctr">
              <a:lnSpc>
                <a:spcPct val="100000"/>
              </a:lnSpc>
              <a:spcBef>
                <a:spcPts val="0"/>
              </a:spcBef>
              <a:buFont typeface="Wingdings" panose="05000000000000000000" pitchFamily="2" charset="2"/>
              <a:buChar char="q"/>
            </a:pPr>
            <a:endParaRPr lang="en-GB" sz="2400" dirty="0">
              <a:solidFill>
                <a:srgbClr val="C00000"/>
              </a:solidFill>
              <a:latin typeface="Calibri" panose="020F0502020204030204" pitchFamily="34" charset="0"/>
              <a:cs typeface="Calibri" panose="020F0502020204030204" pitchFamily="34" charset="0"/>
            </a:endParaRPr>
          </a:p>
        </p:txBody>
      </p:sp>
      <p:pic>
        <p:nvPicPr>
          <p:cNvPr id="7" name="Content Placeholder 4"/>
          <p:cNvPicPr>
            <a:picLocks noChangeAspect="1"/>
          </p:cNvPicPr>
          <p:nvPr/>
        </p:nvPicPr>
        <p:blipFill>
          <a:blip r:embed="rId2"/>
          <a:stretch>
            <a:fillRect/>
          </a:stretch>
        </p:blipFill>
        <p:spPr>
          <a:xfrm>
            <a:off x="33338" y="2895600"/>
            <a:ext cx="6562725" cy="2085975"/>
          </a:xfrm>
          <a:prstGeom prst="rect">
            <a:avLst/>
          </a:prstGeom>
        </p:spPr>
      </p:pic>
      <p:pic>
        <p:nvPicPr>
          <p:cNvPr id="3" name="Picture 2"/>
          <p:cNvPicPr>
            <a:picLocks noChangeAspect="1"/>
          </p:cNvPicPr>
          <p:nvPr/>
        </p:nvPicPr>
        <p:blipFill>
          <a:blip r:embed="rId3"/>
          <a:stretch>
            <a:fillRect/>
          </a:stretch>
        </p:blipFill>
        <p:spPr>
          <a:xfrm>
            <a:off x="8087715" y="1632937"/>
            <a:ext cx="3838887" cy="5028936"/>
          </a:xfrm>
          <a:prstGeom prst="rect">
            <a:avLst/>
          </a:prstGeom>
          <a:ln>
            <a:solidFill>
              <a:srgbClr val="002060"/>
            </a:solidFill>
          </a:ln>
        </p:spPr>
      </p:pic>
    </p:spTree>
    <p:extLst>
      <p:ext uri="{BB962C8B-B14F-4D97-AF65-F5344CB8AC3E}">
        <p14:creationId xmlns:p14="http://schemas.microsoft.com/office/powerpoint/2010/main" val="366578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algn="ct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Campania “</a:t>
            </a:r>
            <a:r>
              <a:rPr lang="en-GB" sz="3100" dirty="0" err="1">
                <a:latin typeface="Calibri" panose="020F0502020204030204" pitchFamily="34" charset="0"/>
                <a:cs typeface="Calibri" panose="020F0502020204030204" pitchFamily="34" charset="0"/>
              </a:rPr>
              <a:t>Dăruiți</a:t>
            </a:r>
            <a:r>
              <a:rPr lang="en-GB" sz="3100" dirty="0">
                <a:latin typeface="Calibri" panose="020F0502020204030204" pitchFamily="34" charset="0"/>
                <a:cs typeface="Calibri" panose="020F0502020204030204" pitchFamily="34" charset="0"/>
              </a:rPr>
              <a:t> o </a:t>
            </a:r>
            <a:r>
              <a:rPr lang="en-GB" sz="3100" dirty="0" err="1">
                <a:latin typeface="Calibri" panose="020F0502020204030204" pitchFamily="34" charset="0"/>
                <a:cs typeface="Calibri" panose="020F0502020204030204" pitchFamily="34" charset="0"/>
              </a:rPr>
              <a:t>inimă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sănătoasă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dragi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Cunoașteți-vă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riscul</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și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preveniți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apariția</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bolilor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cardiovasculare</a:t>
            </a:r>
            <a:r>
              <a:rPr lang="en-GB" sz="3100" dirty="0">
                <a:latin typeface="Calibri" panose="020F0502020204030204" pitchFamily="34" charset="0"/>
                <a:cs typeface="Calibri" panose="020F0502020204030204" pitchFamily="34" charset="0"/>
              </a:rPr>
              <a:t>!”</a:t>
            </a: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dirty="0"/>
              <a:t> </a:t>
            </a:r>
          </a:p>
        </p:txBody>
      </p:sp>
      <p:sp>
        <p:nvSpPr>
          <p:cNvPr id="3" name="Content Placeholder 2"/>
          <p:cNvSpPr>
            <a:spLocks noGrp="1"/>
          </p:cNvSpPr>
          <p:nvPr>
            <p:ph idx="1"/>
          </p:nvPr>
        </p:nvSpPr>
        <p:spPr>
          <a:xfrm>
            <a:off x="228600" y="1676401"/>
            <a:ext cx="11734800" cy="5029200"/>
          </a:xfrm>
        </p:spPr>
        <p:txBody>
          <a:bodyPr>
            <a:normAutofit/>
          </a:bodyPr>
          <a:lstStyle/>
          <a:p>
            <a:pPr marL="0" indent="0">
              <a:buNone/>
            </a:pPr>
            <a:endParaRPr lang="ro-RO"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q"/>
            </a:pPr>
            <a:r>
              <a:rPr lang="en-GB" dirty="0" err="1">
                <a:solidFill>
                  <a:srgbClr val="C00000"/>
                </a:solidFill>
                <a:latin typeface="Calibri" panose="020F0502020204030204" pitchFamily="34" charset="0"/>
                <a:cs typeface="Calibri" panose="020F0502020204030204" pitchFamily="34" charset="0"/>
              </a:rPr>
              <a:t>Propuneri</a:t>
            </a:r>
            <a:r>
              <a:rPr lang="en-GB" dirty="0">
                <a:solidFill>
                  <a:srgbClr val="C00000"/>
                </a:solidFill>
                <a:latin typeface="Calibri" panose="020F0502020204030204" pitchFamily="34" charset="0"/>
                <a:cs typeface="Calibri" panose="020F0502020204030204" pitchFamily="34" charset="0"/>
              </a:rPr>
              <a:t> de </a:t>
            </a:r>
            <a:r>
              <a:rPr lang="en-GB" dirty="0" err="1">
                <a:solidFill>
                  <a:srgbClr val="C00000"/>
                </a:solidFill>
                <a:latin typeface="Calibri" panose="020F0502020204030204" pitchFamily="34" charset="0"/>
                <a:cs typeface="Calibri" panose="020F0502020204030204" pitchFamily="34" charset="0"/>
              </a:rPr>
              <a:t>activităţi</a:t>
            </a:r>
            <a:r>
              <a:rPr lang="en-GB" dirty="0">
                <a:solidFill>
                  <a:srgbClr val="C00000"/>
                </a:solidFill>
                <a:latin typeface="Calibri" panose="020F0502020204030204" pitchFamily="34" charset="0"/>
                <a:cs typeface="Calibri" panose="020F0502020204030204" pitchFamily="34" charset="0"/>
              </a:rPr>
              <a:t> de </a:t>
            </a:r>
            <a:r>
              <a:rPr lang="en-GB" dirty="0" err="1">
                <a:solidFill>
                  <a:srgbClr val="C00000"/>
                </a:solidFill>
                <a:latin typeface="Calibri" panose="020F0502020204030204" pitchFamily="34" charset="0"/>
                <a:cs typeface="Calibri" panose="020F0502020204030204" pitchFamily="34" charset="0"/>
              </a:rPr>
              <a:t>implementare</a:t>
            </a:r>
            <a:endParaRPr lang="ro-RO"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GB" sz="700" dirty="0">
              <a:solidFill>
                <a:srgbClr val="C00000"/>
              </a:solidFill>
              <a:latin typeface="Calibri" panose="020F0502020204030204" pitchFamily="34" charset="0"/>
              <a:cs typeface="Calibri" panose="020F0502020204030204" pitchFamily="34" charset="0"/>
            </a:endParaRPr>
          </a:p>
          <a:p>
            <a:pPr>
              <a:lnSpc>
                <a:spcPct val="120000"/>
              </a:lnSpc>
              <a:spcBef>
                <a:spcPts val="0"/>
              </a:spcBef>
            </a:pPr>
            <a:r>
              <a:rPr lang="ro-RO" sz="2000" dirty="0">
                <a:solidFill>
                  <a:schemeClr val="tx1"/>
                </a:solidFill>
                <a:latin typeface="Calibri" panose="020F0502020204030204" pitchFamily="34" charset="0"/>
                <a:cs typeface="Calibri" panose="020F0502020204030204" pitchFamily="34" charset="0"/>
              </a:rPr>
              <a:t>Difuzarea de informaţii referitoare la tema în cauză prin intermediul activităților de tipul:</a:t>
            </a:r>
            <a:endParaRPr lang="en-US" sz="2000" dirty="0">
              <a:solidFill>
                <a:schemeClr val="tx1"/>
              </a:solidFill>
              <a:latin typeface="Calibri" panose="020F0502020204030204" pitchFamily="34" charset="0"/>
              <a:cs typeface="Calibri" panose="020F0502020204030204" pitchFamily="34" charset="0"/>
            </a:endParaRPr>
          </a:p>
          <a:p>
            <a:pPr lvl="1">
              <a:lnSpc>
                <a:spcPct val="120000"/>
              </a:lnSpc>
              <a:spcBef>
                <a:spcPts val="0"/>
              </a:spcBef>
            </a:pPr>
            <a:r>
              <a:rPr lang="ro-RO" sz="1800" dirty="0">
                <a:solidFill>
                  <a:schemeClr val="tx1"/>
                </a:solidFill>
                <a:latin typeface="Calibri" panose="020F0502020204030204" pitchFamily="34" charset="0"/>
                <a:cs typeface="Calibri" panose="020F0502020204030204" pitchFamily="34" charset="0"/>
              </a:rPr>
              <a:t>Evaluare si consiliere individualizata a pacienților prin asistentii medicali comunitari</a:t>
            </a:r>
            <a:endParaRPr lang="en-US" sz="1800" dirty="0">
              <a:solidFill>
                <a:schemeClr val="tx1"/>
              </a:solidFill>
              <a:latin typeface="Calibri" panose="020F0502020204030204" pitchFamily="34" charset="0"/>
              <a:cs typeface="Calibri" panose="020F0502020204030204" pitchFamily="34" charset="0"/>
            </a:endParaRPr>
          </a:p>
          <a:p>
            <a:pPr lvl="1">
              <a:lnSpc>
                <a:spcPct val="120000"/>
              </a:lnSpc>
              <a:spcBef>
                <a:spcPts val="0"/>
              </a:spcBef>
            </a:pPr>
            <a:r>
              <a:rPr lang="ro-RO" sz="1800" dirty="0">
                <a:solidFill>
                  <a:schemeClr val="tx1"/>
                </a:solidFill>
                <a:latin typeface="Calibri" panose="020F0502020204030204" pitchFamily="34" charset="0"/>
                <a:cs typeface="Calibri" panose="020F0502020204030204" pitchFamily="34" charset="0"/>
              </a:rPr>
              <a:t>Prelegeri tematice  (online) pentru grupurile de pacienți</a:t>
            </a:r>
            <a:endParaRPr lang="en-US" sz="1800" dirty="0">
              <a:solidFill>
                <a:schemeClr val="tx1"/>
              </a:solidFill>
              <a:latin typeface="Calibri" panose="020F0502020204030204" pitchFamily="34" charset="0"/>
              <a:cs typeface="Calibri" panose="020F0502020204030204" pitchFamily="34" charset="0"/>
            </a:endParaRPr>
          </a:p>
          <a:p>
            <a:pPr lvl="1">
              <a:lnSpc>
                <a:spcPct val="120000"/>
              </a:lnSpc>
              <a:spcBef>
                <a:spcPts val="0"/>
              </a:spcBef>
            </a:pPr>
            <a:r>
              <a:rPr lang="ro-RO" sz="1800" dirty="0">
                <a:solidFill>
                  <a:schemeClr val="tx1"/>
                </a:solidFill>
                <a:latin typeface="Calibri" panose="020F0502020204030204" pitchFamily="34" charset="0"/>
                <a:cs typeface="Calibri" panose="020F0502020204030204" pitchFamily="34" charset="0"/>
              </a:rPr>
              <a:t>Informarea prin social media si pe website-ul instituţiei</a:t>
            </a:r>
            <a:endParaRPr lang="en-US" sz="1800" dirty="0">
              <a:solidFill>
                <a:schemeClr val="tx1"/>
              </a:solidFill>
              <a:latin typeface="Calibri" panose="020F0502020204030204" pitchFamily="34" charset="0"/>
              <a:cs typeface="Calibri" panose="020F0502020204030204" pitchFamily="34" charset="0"/>
            </a:endParaRPr>
          </a:p>
          <a:p>
            <a:pPr lvl="1">
              <a:lnSpc>
                <a:spcPct val="120000"/>
              </a:lnSpc>
              <a:spcBef>
                <a:spcPts val="0"/>
              </a:spcBef>
            </a:pPr>
            <a:r>
              <a:rPr lang="ro-RO" sz="1800" dirty="0">
                <a:solidFill>
                  <a:schemeClr val="tx1"/>
                </a:solidFill>
                <a:latin typeface="Calibri" panose="020F0502020204030204" pitchFamily="34" charset="0"/>
                <a:cs typeface="Calibri" panose="020F0502020204030204" pitchFamily="34" charset="0"/>
              </a:rPr>
              <a:t>Capacitarea si distribuirea materialelor către medicii de familie</a:t>
            </a:r>
            <a:endParaRPr lang="en-US" sz="1800" dirty="0">
              <a:solidFill>
                <a:schemeClr val="tx1"/>
              </a:solidFill>
              <a:latin typeface="Calibri" panose="020F0502020204030204" pitchFamily="34" charset="0"/>
              <a:cs typeface="Calibri" panose="020F0502020204030204" pitchFamily="34" charset="0"/>
            </a:endParaRPr>
          </a:p>
          <a:p>
            <a:pPr lvl="1">
              <a:lnSpc>
                <a:spcPct val="120000"/>
              </a:lnSpc>
              <a:spcBef>
                <a:spcPts val="0"/>
              </a:spcBef>
            </a:pPr>
            <a:r>
              <a:rPr lang="ro-RO" sz="1800" dirty="0">
                <a:solidFill>
                  <a:schemeClr val="tx1"/>
                </a:solidFill>
                <a:latin typeface="Calibri" panose="020F0502020204030204" pitchFamily="34" charset="0"/>
                <a:cs typeface="Calibri" panose="020F0502020204030204" pitchFamily="34" charset="0"/>
              </a:rPr>
              <a:t>Promovarea utilizarii ghidurilor de evaluare si consiliere pentru riscul cardiovascular la nivelul medicilor de familie, a asistenților medicali și asistenților medicali comunitari</a:t>
            </a:r>
          </a:p>
          <a:p>
            <a:pPr>
              <a:lnSpc>
                <a:spcPct val="120000"/>
              </a:lnSpc>
              <a:spcBef>
                <a:spcPts val="0"/>
              </a:spcBef>
            </a:pPr>
            <a:r>
              <a:rPr lang="ro-RO" sz="2000" dirty="0">
                <a:solidFill>
                  <a:schemeClr val="tx1"/>
                </a:solidFill>
                <a:latin typeface="Calibri" panose="020F0502020204030204" pitchFamily="34" charset="0"/>
                <a:cs typeface="Calibri" panose="020F0502020204030204" pitchFamily="34" charset="0"/>
              </a:rPr>
              <a:t>Advocacy și mobilizare socială </a:t>
            </a:r>
          </a:p>
          <a:p>
            <a:pPr>
              <a:lnSpc>
                <a:spcPct val="120000"/>
              </a:lnSpc>
              <a:spcBef>
                <a:spcPts val="0"/>
              </a:spcBef>
            </a:pPr>
            <a:r>
              <a:rPr lang="ro-RO" sz="2000" dirty="0">
                <a:solidFill>
                  <a:schemeClr val="tx1"/>
                </a:solidFill>
                <a:latin typeface="Calibri" panose="020F0502020204030204" pitchFamily="34" charset="0"/>
                <a:cs typeface="Calibri" panose="020F0502020204030204" pitchFamily="34" charset="0"/>
              </a:rPr>
              <a:t>Publicarea de articole în presa scrisă şi participarea la emisiuni TV şi/sau radio</a:t>
            </a:r>
          </a:p>
          <a:p>
            <a:pPr marL="0" indent="0">
              <a:lnSpc>
                <a:spcPct val="120000"/>
              </a:lnSpc>
              <a:spcBef>
                <a:spcPts val="0"/>
              </a:spcBef>
              <a:buNone/>
            </a:pPr>
            <a:endParaRPr lang="ro-RO" sz="2000" dirty="0">
              <a:solidFill>
                <a:srgbClr val="C00000"/>
              </a:solidFill>
              <a:latin typeface="Calibri" panose="020F0502020204030204" pitchFamily="34" charset="0"/>
              <a:cs typeface="Calibri" panose="020F0502020204030204" pitchFamily="34" charset="0"/>
            </a:endParaRPr>
          </a:p>
          <a:p>
            <a:pPr marL="0" indent="0">
              <a:lnSpc>
                <a:spcPct val="120000"/>
              </a:lnSpc>
              <a:spcBef>
                <a:spcPts val="0"/>
              </a:spcBef>
              <a:buNone/>
            </a:pPr>
            <a:endParaRPr lang="ro-RO"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38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algn="ct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Campania “</a:t>
            </a:r>
            <a:r>
              <a:rPr lang="en-GB" sz="3100" dirty="0" err="1">
                <a:latin typeface="Calibri" panose="020F0502020204030204" pitchFamily="34" charset="0"/>
                <a:cs typeface="Calibri" panose="020F0502020204030204" pitchFamily="34" charset="0"/>
              </a:rPr>
              <a:t>Dăruiți</a:t>
            </a:r>
            <a:r>
              <a:rPr lang="en-GB" sz="3100" dirty="0">
                <a:latin typeface="Calibri" panose="020F0502020204030204" pitchFamily="34" charset="0"/>
                <a:cs typeface="Calibri" panose="020F0502020204030204" pitchFamily="34" charset="0"/>
              </a:rPr>
              <a:t> o </a:t>
            </a:r>
            <a:r>
              <a:rPr lang="en-GB" sz="3100" dirty="0" err="1">
                <a:latin typeface="Calibri" panose="020F0502020204030204" pitchFamily="34" charset="0"/>
                <a:cs typeface="Calibri" panose="020F0502020204030204" pitchFamily="34" charset="0"/>
              </a:rPr>
              <a:t>inimă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sănătoasă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dragi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Cunoașteți-vă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riscul</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și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preveniți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apariția</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bolilor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cardiovasculare</a:t>
            </a:r>
            <a:r>
              <a:rPr lang="en-GB" sz="3100" dirty="0">
                <a:latin typeface="Calibri" panose="020F0502020204030204" pitchFamily="34" charset="0"/>
                <a:cs typeface="Calibri" panose="020F0502020204030204" pitchFamily="34" charset="0"/>
              </a:rPr>
              <a:t>!”</a:t>
            </a: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dirty="0"/>
              <a:t> </a:t>
            </a:r>
          </a:p>
        </p:txBody>
      </p:sp>
      <p:sp>
        <p:nvSpPr>
          <p:cNvPr id="3" name="Content Placeholder 2"/>
          <p:cNvSpPr>
            <a:spLocks noGrp="1"/>
          </p:cNvSpPr>
          <p:nvPr>
            <p:ph idx="1"/>
          </p:nvPr>
        </p:nvSpPr>
        <p:spPr>
          <a:xfrm>
            <a:off x="228600" y="1676401"/>
            <a:ext cx="11734800" cy="5029200"/>
          </a:xfrm>
        </p:spPr>
        <p:txBody>
          <a:bodyPr>
            <a:normAutofit/>
          </a:bodyPr>
          <a:lstStyle/>
          <a:p>
            <a:pPr marL="0" indent="0">
              <a:buNone/>
            </a:pPr>
            <a:endParaRPr lang="ro-RO"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q"/>
            </a:pPr>
            <a:r>
              <a:rPr lang="ro-RO" b="1" i="1" dirty="0">
                <a:solidFill>
                  <a:srgbClr val="C00000"/>
                </a:solidFill>
                <a:latin typeface="Arial Black" panose="020B0A04020102020204" pitchFamily="34" charset="0"/>
              </a:rPr>
              <a:t> </a:t>
            </a:r>
            <a:r>
              <a:rPr lang="ro-RO" dirty="0">
                <a:solidFill>
                  <a:srgbClr val="C00000"/>
                </a:solidFill>
                <a:latin typeface="Calibri" panose="020F0502020204030204" pitchFamily="34" charset="0"/>
                <a:cs typeface="Calibri" panose="020F0502020204030204" pitchFamily="34" charset="0"/>
              </a:rPr>
              <a:t>Materialele campaniei</a:t>
            </a:r>
            <a:endParaRPr lang="en-GB"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GB" sz="700" dirty="0">
              <a:solidFill>
                <a:srgbClr val="C00000"/>
              </a:solidFill>
              <a:latin typeface="Calibri" panose="020F0502020204030204" pitchFamily="34" charset="0"/>
              <a:cs typeface="Calibri" panose="020F0502020204030204" pitchFamily="34" charset="0"/>
            </a:endParaRPr>
          </a:p>
          <a:p>
            <a:pPr marL="0" indent="0">
              <a:buNone/>
            </a:pPr>
            <a:r>
              <a:rPr lang="ro-RO" sz="2000" dirty="0">
                <a:solidFill>
                  <a:schemeClr val="tx1"/>
                </a:solidFill>
                <a:latin typeface="Calibri" panose="020F0502020204030204" pitchFamily="34" charset="0"/>
                <a:cs typeface="Calibri" panose="020F0502020204030204" pitchFamily="34" charset="0"/>
              </a:rPr>
              <a:t>Distibuirea de materiale IEC specifice temei – online și fizic</a:t>
            </a:r>
          </a:p>
          <a:p>
            <a:r>
              <a:rPr lang="ro-RO" sz="2000" dirty="0">
                <a:solidFill>
                  <a:schemeClr val="tx1"/>
                </a:solidFill>
                <a:latin typeface="Calibri" panose="020F0502020204030204" pitchFamily="34" charset="0"/>
                <a:cs typeface="Calibri" panose="020F0502020204030204" pitchFamily="34" charset="0"/>
              </a:rPr>
              <a:t>Infografic</a:t>
            </a:r>
            <a:endParaRPr lang="en-US" sz="2000" dirty="0">
              <a:solidFill>
                <a:schemeClr val="tx1"/>
              </a:solidFill>
              <a:latin typeface="Calibri" panose="020F0502020204030204" pitchFamily="34" charset="0"/>
              <a:cs typeface="Calibri" panose="020F0502020204030204" pitchFamily="34" charset="0"/>
            </a:endParaRPr>
          </a:p>
          <a:p>
            <a:r>
              <a:rPr lang="ro-RO" sz="2000" dirty="0">
                <a:solidFill>
                  <a:schemeClr val="tx1"/>
                </a:solidFill>
                <a:latin typeface="Calibri" panose="020F0502020204030204" pitchFamily="34" charset="0"/>
                <a:cs typeface="Calibri" panose="020F0502020204030204" pitchFamily="34" charset="0"/>
              </a:rPr>
              <a:t>Poster adresat ad</a:t>
            </a:r>
            <a:r>
              <a:rPr lang="en-US" sz="2000" dirty="0" err="1">
                <a:solidFill>
                  <a:schemeClr val="tx1"/>
                </a:solidFill>
                <a:latin typeface="Calibri" panose="020F0502020204030204" pitchFamily="34" charset="0"/>
                <a:cs typeface="Calibri" panose="020F0502020204030204" pitchFamily="34" charset="0"/>
              </a:rPr>
              <a:t>ul</a:t>
            </a:r>
            <a:r>
              <a:rPr lang="ro-RO" sz="2000" dirty="0">
                <a:solidFill>
                  <a:schemeClr val="tx1"/>
                </a:solidFill>
                <a:latin typeface="Calibri" panose="020F0502020204030204" pitchFamily="34" charset="0"/>
                <a:cs typeface="Calibri" panose="020F0502020204030204" pitchFamily="34" charset="0"/>
              </a:rPr>
              <a:t>ților</a:t>
            </a:r>
            <a:endParaRPr lang="en-US" sz="2000" dirty="0">
              <a:solidFill>
                <a:srgbClr val="C00000"/>
              </a:solidFill>
              <a:latin typeface="Calibri" panose="020F0502020204030204" pitchFamily="34" charset="0"/>
              <a:cs typeface="Calibri" panose="020F0502020204030204" pitchFamily="34" charset="0"/>
            </a:endParaRPr>
          </a:p>
          <a:p>
            <a:r>
              <a:rPr lang="ro-RO" sz="2000" dirty="0">
                <a:solidFill>
                  <a:schemeClr val="tx1"/>
                </a:solidFill>
                <a:latin typeface="Calibri" panose="020F0502020204030204" pitchFamily="34" charset="0"/>
                <a:cs typeface="Calibri" panose="020F0502020204030204" pitchFamily="34" charset="0"/>
              </a:rPr>
              <a:t>Broșura adresată ad</a:t>
            </a:r>
            <a:r>
              <a:rPr lang="en-US" sz="2000" dirty="0" err="1">
                <a:solidFill>
                  <a:schemeClr val="tx1"/>
                </a:solidFill>
                <a:latin typeface="Calibri" panose="020F0502020204030204" pitchFamily="34" charset="0"/>
                <a:cs typeface="Calibri" panose="020F0502020204030204" pitchFamily="34" charset="0"/>
              </a:rPr>
              <a:t>ul</a:t>
            </a:r>
            <a:r>
              <a:rPr lang="ro-RO" sz="2000" dirty="0">
                <a:solidFill>
                  <a:schemeClr val="tx1"/>
                </a:solidFill>
                <a:latin typeface="Calibri" panose="020F0502020204030204" pitchFamily="34" charset="0"/>
                <a:cs typeface="Calibri" panose="020F0502020204030204" pitchFamily="34" charset="0"/>
              </a:rPr>
              <a:t>ților</a:t>
            </a:r>
            <a:endParaRPr lang="en-US" sz="2000" dirty="0">
              <a:solidFill>
                <a:schemeClr val="tx1"/>
              </a:solidFill>
              <a:latin typeface="Calibri" panose="020F0502020204030204" pitchFamily="34" charset="0"/>
              <a:cs typeface="Calibri" panose="020F0502020204030204" pitchFamily="34" charset="0"/>
            </a:endParaRPr>
          </a:p>
          <a:p>
            <a:r>
              <a:rPr lang="ro-RO" sz="2000" dirty="0">
                <a:solidFill>
                  <a:schemeClr val="tx1"/>
                </a:solidFill>
                <a:latin typeface="Calibri" panose="020F0502020204030204" pitchFamily="34" charset="0"/>
                <a:cs typeface="Calibri" panose="020F0502020204030204" pitchFamily="34" charset="0"/>
              </a:rPr>
              <a:t>Broșura adresată pacienților cu factori de risc metabolici pentru boala cardiovasculară</a:t>
            </a:r>
          </a:p>
          <a:p>
            <a:endParaRPr lang="ro-RO" sz="2000"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dirty="0">
              <a:solidFill>
                <a:srgbClr val="C00000"/>
              </a:solidFill>
              <a:latin typeface="Arial Black" panose="020B0A04020102020204" pitchFamily="34" charset="0"/>
            </a:endParaRPr>
          </a:p>
          <a:p>
            <a:pPr marL="0" indent="0">
              <a:lnSpc>
                <a:spcPct val="100000"/>
              </a:lnSpc>
              <a:spcBef>
                <a:spcPts val="0"/>
              </a:spcBef>
              <a:buNone/>
            </a:pPr>
            <a:endParaRPr lang="ro-RO" dirty="0">
              <a:solidFill>
                <a:srgbClr val="C00000"/>
              </a:solidFill>
              <a:latin typeface="Arial Black" panose="020B0A04020102020204" pitchFamily="34" charset="0"/>
              <a:cs typeface="Calibri" panose="020F0502020204030204" pitchFamily="34" charset="0"/>
            </a:endParaRPr>
          </a:p>
        </p:txBody>
      </p:sp>
    </p:spTree>
    <p:extLst>
      <p:ext uri="{BB962C8B-B14F-4D97-AF65-F5344CB8AC3E}">
        <p14:creationId xmlns:p14="http://schemas.microsoft.com/office/powerpoint/2010/main" val="263311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524001"/>
          </a:xfrm>
        </p:spPr>
        <p:txBody>
          <a:bodyPr>
            <a:normAutofit/>
          </a:bodyPr>
          <a:lstStyle/>
          <a:p>
            <a:pPr algn="ctr"/>
            <a:r>
              <a:rPr lang="en-US" sz="2800" dirty="0">
                <a:latin typeface="Calibri" panose="020F0502020204030204" pitchFamily="34" charset="0"/>
                <a:cs typeface="Calibri" panose="020F0502020204030204" pitchFamily="34" charset="0"/>
              </a:rPr>
              <a:t>Campania “</a:t>
            </a:r>
            <a:r>
              <a:rPr lang="en-GB" sz="2800" dirty="0" err="1">
                <a:latin typeface="Calibri" panose="020F0502020204030204" pitchFamily="34" charset="0"/>
                <a:cs typeface="Calibri" panose="020F0502020204030204" pitchFamily="34" charset="0"/>
              </a:rPr>
              <a:t>Dăruiți</a:t>
            </a:r>
            <a:r>
              <a:rPr lang="en-GB" sz="2800" dirty="0">
                <a:latin typeface="Calibri" panose="020F0502020204030204" pitchFamily="34" charset="0"/>
                <a:cs typeface="Calibri" panose="020F0502020204030204" pitchFamily="34" charset="0"/>
              </a:rPr>
              <a:t> o </a:t>
            </a:r>
            <a:r>
              <a:rPr lang="en-GB" sz="2800" dirty="0" err="1">
                <a:latin typeface="Calibri" panose="020F0502020204030204" pitchFamily="34" charset="0"/>
                <a:cs typeface="Calibri" panose="020F0502020204030204" pitchFamily="34" charset="0"/>
              </a:rPr>
              <a:t>inimă</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sănătoasă</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celor</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dragi</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Cunoașteți-vă</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riscul</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și</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preveniți</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apariția</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bolilor</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cardiovasculare</a:t>
            </a:r>
            <a:r>
              <a:rPr lang="en-GB" sz="2800" dirty="0">
                <a:latin typeface="Calibri" panose="020F0502020204030204" pitchFamily="34" charset="0"/>
                <a:cs typeface="Calibri" panose="020F0502020204030204" pitchFamily="34" charset="0"/>
              </a:rPr>
              <a:t>!”</a:t>
            </a:r>
            <a:br>
              <a:rPr 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524001"/>
            <a:ext cx="12192000" cy="5334000"/>
          </a:xfrm>
        </p:spPr>
        <p:txBody>
          <a:bodyPr>
            <a:normAutofit/>
          </a:bodyPr>
          <a:lstStyle/>
          <a:p>
            <a:pPr marL="0" lvl="0" indent="0" algn="ctr" defTabSz="685800">
              <a:spcBef>
                <a:spcPts val="750"/>
              </a:spcBef>
              <a:buSzTx/>
              <a:buNone/>
            </a:pPr>
            <a:r>
              <a:rPr lang="en-US" dirty="0">
                <a:solidFill>
                  <a:srgbClr val="C00000"/>
                </a:solidFill>
                <a:latin typeface="Calibri" panose="020F0502020204030204" pitchFamily="34" charset="0"/>
                <a:cs typeface="Calibri" panose="020F0502020204030204" pitchFamily="34" charset="0"/>
              </a:rPr>
              <a:t>C</a:t>
            </a:r>
            <a:r>
              <a:rPr lang="ro-RO" dirty="0">
                <a:solidFill>
                  <a:srgbClr val="C00000"/>
                </a:solidFill>
                <a:latin typeface="Calibri" panose="020F0502020204030204" pitchFamily="34" charset="0"/>
                <a:cs typeface="Calibri" panose="020F0502020204030204" pitchFamily="34" charset="0"/>
              </a:rPr>
              <a:t>u</a:t>
            </a:r>
            <a:r>
              <a:rPr lang="en-US" dirty="0" err="1">
                <a:solidFill>
                  <a:srgbClr val="C00000"/>
                </a:solidFill>
                <a:latin typeface="Calibri" panose="020F0502020204030204" pitchFamily="34" charset="0"/>
                <a:cs typeface="Calibri" panose="020F0502020204030204" pitchFamily="34" charset="0"/>
              </a:rPr>
              <a:t>prins</a:t>
            </a:r>
            <a:endParaRPr lang="en-US" dirty="0">
              <a:solidFill>
                <a:srgbClr val="C00000"/>
              </a:solidFill>
              <a:latin typeface="Calibri" panose="020F0502020204030204" pitchFamily="34" charset="0"/>
              <a:cs typeface="Calibri" panose="020F0502020204030204" pitchFamily="34" charset="0"/>
            </a:endParaRPr>
          </a:p>
          <a:p>
            <a:pPr lvl="0" defTabSz="685800">
              <a:spcBef>
                <a:spcPts val="750"/>
              </a:spcBef>
              <a:buSzTx/>
              <a:buFont typeface="Wingdings" panose="05000000000000000000" pitchFamily="2" charset="2"/>
              <a:buChar char="§"/>
            </a:pPr>
            <a:r>
              <a:rPr lang="en-US" sz="2000" dirty="0" err="1">
                <a:solidFill>
                  <a:srgbClr val="C00000"/>
                </a:solidFill>
                <a:latin typeface="Calibri" panose="020F0502020204030204" pitchFamily="34" charset="0"/>
                <a:cs typeface="Calibri" panose="020F0502020204030204" pitchFamily="34" charset="0"/>
              </a:rPr>
              <a:t>Introducere</a:t>
            </a:r>
            <a:endParaRPr lang="en-US" sz="2000" dirty="0">
              <a:solidFill>
                <a:srgbClr val="C00000"/>
              </a:solidFill>
              <a:latin typeface="Calibri" panose="020F0502020204030204" pitchFamily="34" charset="0"/>
              <a:cs typeface="Calibri" panose="020F0502020204030204" pitchFamily="34" charset="0"/>
            </a:endParaRPr>
          </a:p>
          <a:p>
            <a:pPr lvl="0" defTabSz="685800">
              <a:spcBef>
                <a:spcPts val="750"/>
              </a:spcBef>
              <a:buSzTx/>
              <a:buFont typeface="Wingdings" panose="05000000000000000000" pitchFamily="2" charset="2"/>
              <a:buChar char="§"/>
            </a:pPr>
            <a:r>
              <a:rPr lang="en-US" sz="2000" dirty="0" err="1">
                <a:solidFill>
                  <a:srgbClr val="C00000"/>
                </a:solidFill>
                <a:latin typeface="Calibri" panose="020F0502020204030204" pitchFamily="34" charset="0"/>
                <a:cs typeface="Calibri" panose="020F0502020204030204" pitchFamily="34" charset="0"/>
              </a:rPr>
              <a:t>Tema</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campaniei</a:t>
            </a:r>
            <a:endParaRPr lang="en-US" sz="2000" dirty="0">
              <a:solidFill>
                <a:srgbClr val="C00000"/>
              </a:solidFill>
              <a:latin typeface="Calibri" panose="020F0502020204030204" pitchFamily="34" charset="0"/>
              <a:cs typeface="Calibri" panose="020F0502020204030204" pitchFamily="34" charset="0"/>
            </a:endParaRPr>
          </a:p>
          <a:p>
            <a:pPr lvl="0" defTabSz="685800">
              <a:spcBef>
                <a:spcPts val="750"/>
              </a:spcBef>
              <a:buSzTx/>
              <a:buFont typeface="Wingdings" panose="05000000000000000000" pitchFamily="2" charset="2"/>
              <a:buChar char="§"/>
            </a:pPr>
            <a:r>
              <a:rPr lang="en-US" sz="2000" dirty="0" err="1">
                <a:solidFill>
                  <a:srgbClr val="C00000"/>
                </a:solidFill>
                <a:latin typeface="Calibri" panose="020F0502020204030204" pitchFamily="34" charset="0"/>
                <a:cs typeface="Calibri" panose="020F0502020204030204" pitchFamily="34" charset="0"/>
              </a:rPr>
              <a:t>Scopul</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campaniei</a:t>
            </a:r>
            <a:endParaRPr lang="en-US" sz="2000" dirty="0">
              <a:solidFill>
                <a:srgbClr val="C00000"/>
              </a:solidFill>
              <a:latin typeface="Calibri" panose="020F0502020204030204" pitchFamily="34" charset="0"/>
              <a:cs typeface="Calibri" panose="020F0502020204030204" pitchFamily="34" charset="0"/>
            </a:endParaRPr>
          </a:p>
          <a:p>
            <a:pPr lvl="0" defTabSz="685800">
              <a:spcBef>
                <a:spcPts val="750"/>
              </a:spcBef>
              <a:buSzTx/>
              <a:buFont typeface="Wingdings" panose="05000000000000000000" pitchFamily="2" charset="2"/>
              <a:buChar char="§"/>
            </a:pPr>
            <a:r>
              <a:rPr lang="en-US" sz="2000" dirty="0" err="1">
                <a:solidFill>
                  <a:srgbClr val="C00000"/>
                </a:solidFill>
                <a:latin typeface="Calibri" panose="020F0502020204030204" pitchFamily="34" charset="0"/>
                <a:cs typeface="Calibri" panose="020F0502020204030204" pitchFamily="34" charset="0"/>
              </a:rPr>
              <a:t>Obiectivele</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campaniei</a:t>
            </a:r>
            <a:endParaRPr lang="en-US" sz="2000" dirty="0">
              <a:solidFill>
                <a:srgbClr val="C00000"/>
              </a:solidFill>
              <a:latin typeface="Calibri" panose="020F0502020204030204" pitchFamily="34" charset="0"/>
              <a:cs typeface="Calibri" panose="020F0502020204030204" pitchFamily="34" charset="0"/>
            </a:endParaRPr>
          </a:p>
          <a:p>
            <a:pPr lvl="0" defTabSz="685800">
              <a:spcBef>
                <a:spcPts val="750"/>
              </a:spcBef>
              <a:buSzTx/>
              <a:buFont typeface="Wingdings" panose="05000000000000000000" pitchFamily="2" charset="2"/>
              <a:buChar char="§"/>
            </a:pPr>
            <a:r>
              <a:rPr lang="en-US" sz="2000" dirty="0" err="1">
                <a:solidFill>
                  <a:srgbClr val="C00000"/>
                </a:solidFill>
                <a:latin typeface="Calibri" panose="020F0502020204030204" pitchFamily="34" charset="0"/>
                <a:cs typeface="Calibri" panose="020F0502020204030204" pitchFamily="34" charset="0"/>
              </a:rPr>
              <a:t>Perioada</a:t>
            </a:r>
            <a:r>
              <a:rPr lang="en-US" sz="2000" dirty="0">
                <a:solidFill>
                  <a:srgbClr val="C00000"/>
                </a:solidFill>
                <a:latin typeface="Calibri" panose="020F0502020204030204" pitchFamily="34" charset="0"/>
                <a:cs typeface="Calibri" panose="020F0502020204030204" pitchFamily="34" charset="0"/>
              </a:rPr>
              <a:t> de </a:t>
            </a:r>
            <a:r>
              <a:rPr lang="en-US" sz="2000" dirty="0" err="1">
                <a:solidFill>
                  <a:srgbClr val="C00000"/>
                </a:solidFill>
                <a:latin typeface="Calibri" panose="020F0502020204030204" pitchFamily="34" charset="0"/>
                <a:cs typeface="Calibri" panose="020F0502020204030204" pitchFamily="34" charset="0"/>
              </a:rPr>
              <a:t>derulare</a:t>
            </a:r>
            <a:r>
              <a:rPr lang="en-US" sz="2000" dirty="0">
                <a:solidFill>
                  <a:srgbClr val="C00000"/>
                </a:solidFill>
                <a:latin typeface="Calibri" panose="020F0502020204030204" pitchFamily="34" charset="0"/>
                <a:cs typeface="Calibri" panose="020F0502020204030204" pitchFamily="34" charset="0"/>
              </a:rPr>
              <a:t> a </a:t>
            </a:r>
            <a:r>
              <a:rPr lang="en-US" sz="2000" dirty="0" err="1">
                <a:solidFill>
                  <a:srgbClr val="C00000"/>
                </a:solidFill>
                <a:latin typeface="Calibri" panose="020F0502020204030204" pitchFamily="34" charset="0"/>
                <a:cs typeface="Calibri" panose="020F0502020204030204" pitchFamily="34" charset="0"/>
              </a:rPr>
              <a:t>campaniei</a:t>
            </a:r>
            <a:endParaRPr lang="en-US" sz="2000" dirty="0">
              <a:solidFill>
                <a:srgbClr val="C00000"/>
              </a:solidFill>
              <a:latin typeface="Calibri" panose="020F0502020204030204" pitchFamily="34" charset="0"/>
              <a:cs typeface="Calibri" panose="020F0502020204030204" pitchFamily="34" charset="0"/>
            </a:endParaRPr>
          </a:p>
          <a:p>
            <a:pPr lvl="0" defTabSz="685800">
              <a:spcBef>
                <a:spcPts val="750"/>
              </a:spcBef>
              <a:buSzTx/>
              <a:buFont typeface="Wingdings" panose="05000000000000000000" pitchFamily="2" charset="2"/>
              <a:buChar char="§"/>
            </a:pPr>
            <a:r>
              <a:rPr lang="en-US" sz="2000" dirty="0" err="1">
                <a:solidFill>
                  <a:srgbClr val="C00000"/>
                </a:solidFill>
                <a:latin typeface="Calibri" panose="020F0502020204030204" pitchFamily="34" charset="0"/>
                <a:cs typeface="Calibri" panose="020F0502020204030204" pitchFamily="34" charset="0"/>
              </a:rPr>
              <a:t>Sloganul</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campaniei</a:t>
            </a:r>
            <a:r>
              <a:rPr lang="en-US" sz="2000" dirty="0">
                <a:solidFill>
                  <a:srgbClr val="C00000"/>
                </a:solidFill>
                <a:latin typeface="Calibri" panose="020F0502020204030204" pitchFamily="34" charset="0"/>
                <a:cs typeface="Calibri" panose="020F0502020204030204" pitchFamily="34" charset="0"/>
              </a:rPr>
              <a:t> </a:t>
            </a:r>
            <a:endParaRPr lang="ro-RO" sz="2000" dirty="0">
              <a:solidFill>
                <a:srgbClr val="C00000"/>
              </a:solidFill>
              <a:latin typeface="Calibri" panose="020F0502020204030204" pitchFamily="34" charset="0"/>
              <a:cs typeface="Calibri" panose="020F0502020204030204" pitchFamily="34" charset="0"/>
            </a:endParaRPr>
          </a:p>
          <a:p>
            <a:pPr lvl="0" defTabSz="685800">
              <a:spcBef>
                <a:spcPts val="750"/>
              </a:spcBef>
              <a:buSzTx/>
              <a:buFont typeface="Wingdings" panose="05000000000000000000" pitchFamily="2" charset="2"/>
              <a:buChar char="§"/>
            </a:pPr>
            <a:r>
              <a:rPr lang="en-US" sz="2000" dirty="0" err="1">
                <a:solidFill>
                  <a:srgbClr val="C00000"/>
                </a:solidFill>
                <a:latin typeface="Calibri" panose="020F0502020204030204" pitchFamily="34" charset="0"/>
                <a:cs typeface="Calibri" panose="020F0502020204030204" pitchFamily="34" charset="0"/>
              </a:rPr>
              <a:t>Mesajele</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principale</a:t>
            </a:r>
            <a:r>
              <a:rPr lang="en-US" sz="2000" dirty="0">
                <a:solidFill>
                  <a:srgbClr val="C00000"/>
                </a:solidFill>
                <a:latin typeface="Calibri" panose="020F0502020204030204" pitchFamily="34" charset="0"/>
                <a:cs typeface="Calibri" panose="020F0502020204030204" pitchFamily="34" charset="0"/>
              </a:rPr>
              <a:t> ale </a:t>
            </a:r>
            <a:r>
              <a:rPr lang="en-US" sz="2000" dirty="0" err="1">
                <a:solidFill>
                  <a:srgbClr val="C00000"/>
                </a:solidFill>
                <a:latin typeface="Calibri" panose="020F0502020204030204" pitchFamily="34" charset="0"/>
                <a:cs typeface="Calibri" panose="020F0502020204030204" pitchFamily="34" charset="0"/>
              </a:rPr>
              <a:t>campaniei</a:t>
            </a:r>
            <a:endParaRPr lang="en-US" sz="2000" dirty="0">
              <a:solidFill>
                <a:srgbClr val="C00000"/>
              </a:solidFill>
              <a:latin typeface="Calibri" panose="020F0502020204030204" pitchFamily="34" charset="0"/>
              <a:cs typeface="Calibri" panose="020F0502020204030204" pitchFamily="34" charset="0"/>
            </a:endParaRPr>
          </a:p>
          <a:p>
            <a:pPr lvl="0" defTabSz="685800">
              <a:spcBef>
                <a:spcPts val="750"/>
              </a:spcBef>
              <a:buSzTx/>
              <a:buFont typeface="Wingdings" panose="05000000000000000000" pitchFamily="2" charset="2"/>
              <a:buChar char="§"/>
            </a:pPr>
            <a:r>
              <a:rPr lang="en-US" sz="2000" dirty="0" err="1">
                <a:solidFill>
                  <a:srgbClr val="C00000"/>
                </a:solidFill>
                <a:latin typeface="Calibri" panose="020F0502020204030204" pitchFamily="34" charset="0"/>
                <a:cs typeface="Calibri" panose="020F0502020204030204" pitchFamily="34" charset="0"/>
              </a:rPr>
              <a:t>Grupul</a:t>
            </a:r>
            <a:r>
              <a:rPr lang="en-US" sz="2000" dirty="0">
                <a:solidFill>
                  <a:srgbClr val="C00000"/>
                </a:solidFill>
                <a:latin typeface="Calibri" panose="020F0502020204030204" pitchFamily="34" charset="0"/>
                <a:cs typeface="Calibri" panose="020F0502020204030204" pitchFamily="34" charset="0"/>
              </a:rPr>
              <a:t>/</a:t>
            </a:r>
            <a:r>
              <a:rPr lang="en-US" sz="2000" dirty="0" err="1">
                <a:solidFill>
                  <a:srgbClr val="C00000"/>
                </a:solidFill>
                <a:latin typeface="Calibri" panose="020F0502020204030204" pitchFamily="34" charset="0"/>
                <a:cs typeface="Calibri" panose="020F0502020204030204" pitchFamily="34" charset="0"/>
              </a:rPr>
              <a:t>grupurile</a:t>
            </a:r>
            <a:r>
              <a:rPr lang="en-US" sz="2000" dirty="0">
                <a:solidFill>
                  <a:srgbClr val="C00000"/>
                </a:solidFill>
                <a:latin typeface="Calibri" panose="020F0502020204030204" pitchFamily="34" charset="0"/>
                <a:cs typeface="Calibri" panose="020F0502020204030204" pitchFamily="34" charset="0"/>
              </a:rPr>
              <a:t> </a:t>
            </a:r>
            <a:r>
              <a:rPr lang="ro-RO" sz="2000" dirty="0" err="1">
                <a:solidFill>
                  <a:srgbClr val="C00000"/>
                </a:solidFill>
                <a:latin typeface="Calibri" panose="020F0502020204030204" pitchFamily="34" charset="0"/>
                <a:cs typeface="Calibri" panose="020F0502020204030204" pitchFamily="34" charset="0"/>
              </a:rPr>
              <a:t>ț</a:t>
            </a:r>
            <a:r>
              <a:rPr lang="en-US" sz="2000" dirty="0" err="1">
                <a:solidFill>
                  <a:srgbClr val="C00000"/>
                </a:solidFill>
                <a:latin typeface="Calibri" panose="020F0502020204030204" pitchFamily="34" charset="0"/>
                <a:cs typeface="Calibri" panose="020F0502020204030204" pitchFamily="34" charset="0"/>
              </a:rPr>
              <a:t>intă</a:t>
            </a:r>
            <a:endParaRPr lang="en-US" sz="2000" dirty="0">
              <a:solidFill>
                <a:srgbClr val="C00000"/>
              </a:solidFill>
              <a:latin typeface="Calibri" panose="020F0502020204030204" pitchFamily="34" charset="0"/>
              <a:cs typeface="Calibri" panose="020F0502020204030204" pitchFamily="34" charset="0"/>
            </a:endParaRPr>
          </a:p>
          <a:p>
            <a:pPr lvl="0" defTabSz="685800">
              <a:spcBef>
                <a:spcPts val="750"/>
              </a:spcBef>
              <a:buSzTx/>
              <a:buFont typeface="Wingdings" panose="05000000000000000000" pitchFamily="2" charset="2"/>
              <a:buChar char="§"/>
            </a:pPr>
            <a:r>
              <a:rPr lang="ro-RO" sz="2000" dirty="0">
                <a:solidFill>
                  <a:srgbClr val="C00000"/>
                </a:solidFill>
                <a:latin typeface="Calibri" panose="020F0502020204030204" pitchFamily="34" charset="0"/>
                <a:cs typeface="Calibri" panose="020F0502020204030204" pitchFamily="34" charset="0"/>
              </a:rPr>
              <a:t>A</a:t>
            </a:r>
            <a:r>
              <a:rPr lang="en-US" sz="2000" dirty="0" err="1">
                <a:solidFill>
                  <a:srgbClr val="C00000"/>
                </a:solidFill>
                <a:latin typeface="Calibri" panose="020F0502020204030204" pitchFamily="34" charset="0"/>
                <a:cs typeface="Calibri" panose="020F0502020204030204" pitchFamily="34" charset="0"/>
              </a:rPr>
              <a:t>ctivităţi</a:t>
            </a:r>
            <a:r>
              <a:rPr lang="en-US" sz="2000" dirty="0">
                <a:solidFill>
                  <a:srgbClr val="C00000"/>
                </a:solidFill>
                <a:latin typeface="Calibri" panose="020F0502020204030204" pitchFamily="34" charset="0"/>
                <a:cs typeface="Calibri" panose="020F0502020204030204" pitchFamily="34" charset="0"/>
              </a:rPr>
              <a:t> </a:t>
            </a:r>
            <a:r>
              <a:rPr lang="ro-RO" sz="2000" dirty="0">
                <a:solidFill>
                  <a:srgbClr val="C00000"/>
                </a:solidFill>
                <a:latin typeface="Calibri" panose="020F0502020204030204" pitchFamily="34" charset="0"/>
                <a:cs typeface="Calibri" panose="020F0502020204030204" pitchFamily="34" charset="0"/>
              </a:rPr>
              <a:t>posibile</a:t>
            </a:r>
          </a:p>
          <a:p>
            <a:pPr lvl="0" defTabSz="685800">
              <a:spcBef>
                <a:spcPts val="750"/>
              </a:spcBef>
              <a:buSzTx/>
              <a:buFont typeface="Wingdings" panose="05000000000000000000" pitchFamily="2" charset="2"/>
              <a:buChar char="§"/>
            </a:pPr>
            <a:r>
              <a:rPr lang="en-US" sz="2000" dirty="0" err="1">
                <a:solidFill>
                  <a:srgbClr val="C00000"/>
                </a:solidFill>
                <a:latin typeface="Calibri" panose="020F0502020204030204" pitchFamily="34" charset="0"/>
                <a:cs typeface="Calibri" panose="020F0502020204030204" pitchFamily="34" charset="0"/>
              </a:rPr>
              <a:t>Parteneri</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posibili</a:t>
            </a:r>
            <a:r>
              <a:rPr lang="en-US" sz="2000" dirty="0">
                <a:solidFill>
                  <a:srgbClr val="C00000"/>
                </a:solidFill>
                <a:latin typeface="Calibri" panose="020F0502020204030204" pitchFamily="34" charset="0"/>
                <a:cs typeface="Calibri" panose="020F0502020204030204" pitchFamily="34" charset="0"/>
              </a:rPr>
              <a:t> la </a:t>
            </a:r>
            <a:r>
              <a:rPr lang="en-US" sz="2000" dirty="0" err="1">
                <a:solidFill>
                  <a:srgbClr val="C00000"/>
                </a:solidFill>
                <a:latin typeface="Calibri" panose="020F0502020204030204" pitchFamily="34" charset="0"/>
                <a:cs typeface="Calibri" panose="020F0502020204030204" pitchFamily="34" charset="0"/>
              </a:rPr>
              <a:t>nivel</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judeţean</a:t>
            </a:r>
            <a:endParaRPr lang="en-US" sz="2000" dirty="0">
              <a:solidFill>
                <a:srgbClr val="C00000"/>
              </a:solidFill>
              <a:latin typeface="Calibri" panose="020F0502020204030204" pitchFamily="34" charset="0"/>
              <a:cs typeface="Calibri" panose="020F0502020204030204" pitchFamily="34" charset="0"/>
            </a:endParaRPr>
          </a:p>
          <a:p>
            <a:pPr lvl="0" defTabSz="685800">
              <a:spcBef>
                <a:spcPts val="750"/>
              </a:spcBef>
              <a:buSzTx/>
              <a:buFont typeface="Wingdings" panose="05000000000000000000" pitchFamily="2" charset="2"/>
              <a:buChar char="§"/>
            </a:pPr>
            <a:r>
              <a:rPr lang="en-US" sz="2000" dirty="0" err="1">
                <a:solidFill>
                  <a:srgbClr val="C00000"/>
                </a:solidFill>
                <a:latin typeface="Calibri" panose="020F0502020204030204" pitchFamily="34" charset="0"/>
                <a:cs typeface="Calibri" panose="020F0502020204030204" pitchFamily="34" charset="0"/>
              </a:rPr>
              <a:t>Indicatori</a:t>
            </a:r>
            <a:r>
              <a:rPr lang="en-US" sz="2000" dirty="0">
                <a:solidFill>
                  <a:srgbClr val="C00000"/>
                </a:solidFill>
                <a:latin typeface="Calibri" panose="020F0502020204030204" pitchFamily="34" charset="0"/>
                <a:cs typeface="Calibri" panose="020F0502020204030204" pitchFamily="34" charset="0"/>
              </a:rPr>
              <a:t> de </a:t>
            </a:r>
            <a:r>
              <a:rPr lang="en-US" sz="2000" dirty="0" err="1">
                <a:solidFill>
                  <a:srgbClr val="C00000"/>
                </a:solidFill>
                <a:latin typeface="Calibri" panose="020F0502020204030204" pitchFamily="34" charset="0"/>
                <a:cs typeface="Calibri" panose="020F0502020204030204" pitchFamily="34" charset="0"/>
              </a:rPr>
              <a:t>monitorizare</a:t>
            </a:r>
            <a:r>
              <a:rPr lang="en-US" sz="2000" dirty="0">
                <a:solidFill>
                  <a:srgbClr val="C00000"/>
                </a:solidFill>
                <a:latin typeface="Calibri" panose="020F0502020204030204" pitchFamily="34" charset="0"/>
                <a:cs typeface="Calibri" panose="020F0502020204030204" pitchFamily="34" charset="0"/>
              </a:rPr>
              <a:t>/</a:t>
            </a:r>
            <a:r>
              <a:rPr lang="en-US" sz="2000" dirty="0" err="1">
                <a:solidFill>
                  <a:srgbClr val="C00000"/>
                </a:solidFill>
                <a:latin typeface="Calibri" panose="020F0502020204030204" pitchFamily="34" charset="0"/>
                <a:cs typeface="Calibri" panose="020F0502020204030204" pitchFamily="34" charset="0"/>
              </a:rPr>
              <a:t>evaluare</a:t>
            </a:r>
            <a:r>
              <a:rPr lang="en-US" sz="2000" dirty="0">
                <a:solidFill>
                  <a:srgbClr val="C00000"/>
                </a:solidFill>
                <a:latin typeface="Calibri" panose="020F0502020204030204" pitchFamily="34" charset="0"/>
                <a:cs typeface="Calibri" panose="020F0502020204030204" pitchFamily="34" charset="0"/>
              </a:rPr>
              <a:t> a conform </a:t>
            </a:r>
            <a:r>
              <a:rPr lang="en-US" sz="2000" dirty="0" err="1">
                <a:solidFill>
                  <a:srgbClr val="C00000"/>
                </a:solidFill>
                <a:latin typeface="Calibri" panose="020F0502020204030204" pitchFamily="34" charset="0"/>
                <a:cs typeface="Calibri" panose="020F0502020204030204" pitchFamily="34" charset="0"/>
              </a:rPr>
              <a:t>legislației</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în</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vigoare</a:t>
            </a:r>
            <a:endParaRPr lang="en-US" sz="2000" dirty="0">
              <a:solidFill>
                <a:srgbClr val="C00000"/>
              </a:solidFill>
              <a:latin typeface="Calibri" panose="020F0502020204030204" pitchFamily="34" charset="0"/>
              <a:cs typeface="Calibri" panose="020F0502020204030204" pitchFamily="34" charset="0"/>
            </a:endParaRPr>
          </a:p>
          <a:p>
            <a:pPr lvl="0" defTabSz="685800">
              <a:spcBef>
                <a:spcPts val="750"/>
              </a:spcBef>
              <a:buSzTx/>
              <a:buFont typeface="Wingdings" panose="05000000000000000000" pitchFamily="2" charset="2"/>
              <a:buChar char="§"/>
            </a:pPr>
            <a:r>
              <a:rPr lang="en-US" sz="2000" dirty="0" err="1">
                <a:solidFill>
                  <a:srgbClr val="C00000"/>
                </a:solidFill>
                <a:latin typeface="Calibri" panose="020F0502020204030204" pitchFamily="34" charset="0"/>
                <a:cs typeface="Calibri" panose="020F0502020204030204" pitchFamily="34" charset="0"/>
              </a:rPr>
              <a:t>Termenul</a:t>
            </a:r>
            <a:r>
              <a:rPr lang="en-US" sz="2000" dirty="0">
                <a:solidFill>
                  <a:srgbClr val="C00000"/>
                </a:solidFill>
                <a:latin typeface="Calibri" panose="020F0502020204030204" pitchFamily="34" charset="0"/>
                <a:cs typeface="Calibri" panose="020F0502020204030204" pitchFamily="34" charset="0"/>
              </a:rPr>
              <a:t> de </a:t>
            </a:r>
            <a:r>
              <a:rPr lang="en-US" sz="2000" dirty="0" err="1">
                <a:solidFill>
                  <a:srgbClr val="C00000"/>
                </a:solidFill>
                <a:latin typeface="Calibri" panose="020F0502020204030204" pitchFamily="34" charset="0"/>
                <a:cs typeface="Calibri" panose="020F0502020204030204" pitchFamily="34" charset="0"/>
              </a:rPr>
              <a:t>raportare</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către</a:t>
            </a:r>
            <a:r>
              <a:rPr lang="en-US" sz="2000" dirty="0">
                <a:solidFill>
                  <a:srgbClr val="C00000"/>
                </a:solidFill>
                <a:latin typeface="Calibri" panose="020F0502020204030204" pitchFamily="34" charset="0"/>
                <a:cs typeface="Calibri" panose="020F0502020204030204" pitchFamily="34" charset="0"/>
              </a:rPr>
              <a:t> CRSP </a:t>
            </a:r>
            <a:r>
              <a:rPr lang="en-US" sz="2000" dirty="0" err="1">
                <a:solidFill>
                  <a:srgbClr val="C00000"/>
                </a:solidFill>
                <a:latin typeface="Calibri" panose="020F0502020204030204" pitchFamily="34" charset="0"/>
                <a:cs typeface="Calibri" panose="020F0502020204030204" pitchFamily="34" charset="0"/>
              </a:rPr>
              <a:t>ul</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desemnat</a:t>
            </a:r>
            <a:endParaRPr lang="en-US" sz="2000" dirty="0">
              <a:solidFill>
                <a:srgbClr val="C00000"/>
              </a:solidFill>
              <a:latin typeface="Calibri" panose="020F0502020204030204" pitchFamily="34" charset="0"/>
              <a:cs typeface="Calibri" panose="020F0502020204030204" pitchFamily="34" charset="0"/>
            </a:endParaRPr>
          </a:p>
          <a:p>
            <a:pPr lvl="0" defTabSz="685800">
              <a:spcBef>
                <a:spcPts val="750"/>
              </a:spcBef>
              <a:buSzTx/>
              <a:buFont typeface="Wingdings" panose="05000000000000000000" pitchFamily="2" charset="2"/>
              <a:buChar char="§"/>
            </a:pPr>
            <a:r>
              <a:rPr lang="en-US" sz="2000" dirty="0">
                <a:solidFill>
                  <a:srgbClr val="C00000"/>
                </a:solidFill>
                <a:latin typeface="Calibri" panose="020F0502020204030204" pitchFamily="34" charset="0"/>
                <a:cs typeface="Calibri" panose="020F0502020204030204" pitchFamily="34" charset="0"/>
              </a:rPr>
              <a:t>Date </a:t>
            </a:r>
            <a:r>
              <a:rPr lang="en-US" sz="2000" dirty="0" err="1">
                <a:solidFill>
                  <a:srgbClr val="C00000"/>
                </a:solidFill>
                <a:latin typeface="Calibri" panose="020F0502020204030204" pitchFamily="34" charset="0"/>
                <a:cs typeface="Calibri" panose="020F0502020204030204" pitchFamily="34" charset="0"/>
              </a:rPr>
              <a:t>pentru</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informaţii</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şi</a:t>
            </a:r>
            <a:r>
              <a:rPr lang="en-US" sz="2000" dirty="0">
                <a:solidFill>
                  <a:srgbClr val="C00000"/>
                </a:solidFill>
                <a:latin typeface="Calibri" panose="020F0502020204030204" pitchFamily="34" charset="0"/>
                <a:cs typeface="Calibri" panose="020F0502020204030204" pitchFamily="34" charset="0"/>
              </a:rPr>
              <a:t> contact</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algn="ct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Campania “</a:t>
            </a:r>
            <a:r>
              <a:rPr lang="en-GB" sz="3100" dirty="0" err="1">
                <a:latin typeface="Calibri" panose="020F0502020204030204" pitchFamily="34" charset="0"/>
                <a:cs typeface="Calibri" panose="020F0502020204030204" pitchFamily="34" charset="0"/>
              </a:rPr>
              <a:t>Dăruiți</a:t>
            </a:r>
            <a:r>
              <a:rPr lang="en-GB" sz="3100" dirty="0">
                <a:latin typeface="Calibri" panose="020F0502020204030204" pitchFamily="34" charset="0"/>
                <a:cs typeface="Calibri" panose="020F0502020204030204" pitchFamily="34" charset="0"/>
              </a:rPr>
              <a:t> o </a:t>
            </a:r>
            <a:r>
              <a:rPr lang="en-GB" sz="3100" dirty="0" err="1">
                <a:latin typeface="Calibri" panose="020F0502020204030204" pitchFamily="34" charset="0"/>
                <a:cs typeface="Calibri" panose="020F0502020204030204" pitchFamily="34" charset="0"/>
              </a:rPr>
              <a:t>inimă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sănătoasă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dragi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Cunoașteți-vă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riscul</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și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preveniți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apariția</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bolilor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cardiovasculare</a:t>
            </a:r>
            <a:r>
              <a:rPr lang="en-GB" sz="3100" dirty="0">
                <a:latin typeface="Calibri" panose="020F0502020204030204" pitchFamily="34" charset="0"/>
                <a:cs typeface="Calibri" panose="020F0502020204030204" pitchFamily="34" charset="0"/>
              </a:rPr>
              <a:t>!”</a:t>
            </a: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dirty="0"/>
              <a:t> </a:t>
            </a:r>
          </a:p>
        </p:txBody>
      </p:sp>
      <p:sp>
        <p:nvSpPr>
          <p:cNvPr id="3" name="Content Placeholder 2"/>
          <p:cNvSpPr>
            <a:spLocks noGrp="1"/>
          </p:cNvSpPr>
          <p:nvPr>
            <p:ph idx="1"/>
          </p:nvPr>
        </p:nvSpPr>
        <p:spPr>
          <a:xfrm>
            <a:off x="228600" y="1676401"/>
            <a:ext cx="11734800" cy="5029200"/>
          </a:xfrm>
        </p:spPr>
        <p:txBody>
          <a:bodyPr>
            <a:normAutofit lnSpcReduction="10000"/>
          </a:bodyPr>
          <a:lstStyle/>
          <a:p>
            <a:pPr marL="0" indent="0">
              <a:buNone/>
            </a:pPr>
            <a:endParaRPr lang="ro-RO"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q"/>
            </a:pPr>
            <a:r>
              <a:rPr lang="en-GB" b="1" i="1" dirty="0" err="1">
                <a:solidFill>
                  <a:srgbClr val="C00000"/>
                </a:solidFill>
                <a:latin typeface="Arial Black" panose="020B0A04020102020204" pitchFamily="34" charset="0"/>
              </a:rPr>
              <a:t>Parteneri</a:t>
            </a:r>
            <a:r>
              <a:rPr lang="en-GB" b="1" i="1" dirty="0">
                <a:solidFill>
                  <a:srgbClr val="C00000"/>
                </a:solidFill>
                <a:latin typeface="Arial Black" panose="020B0A04020102020204" pitchFamily="34" charset="0"/>
              </a:rPr>
              <a:t> </a:t>
            </a:r>
            <a:r>
              <a:rPr lang="en-GB" b="1" i="1" dirty="0" err="1">
                <a:solidFill>
                  <a:srgbClr val="C00000"/>
                </a:solidFill>
                <a:latin typeface="Arial Black" panose="020B0A04020102020204" pitchFamily="34" charset="0"/>
              </a:rPr>
              <a:t>posibili</a:t>
            </a:r>
            <a:r>
              <a:rPr lang="en-GB" b="1" i="1" dirty="0">
                <a:solidFill>
                  <a:srgbClr val="C00000"/>
                </a:solidFill>
                <a:latin typeface="Arial Black" panose="020B0A04020102020204" pitchFamily="34" charset="0"/>
              </a:rPr>
              <a:t> la </a:t>
            </a:r>
            <a:r>
              <a:rPr lang="en-GB" b="1" i="1" dirty="0" err="1">
                <a:solidFill>
                  <a:srgbClr val="C00000"/>
                </a:solidFill>
                <a:latin typeface="Arial Black" panose="020B0A04020102020204" pitchFamily="34" charset="0"/>
              </a:rPr>
              <a:t>nivel</a:t>
            </a:r>
            <a:r>
              <a:rPr lang="en-GB" b="1" i="1" dirty="0">
                <a:solidFill>
                  <a:srgbClr val="C00000"/>
                </a:solidFill>
                <a:latin typeface="Arial Black" panose="020B0A04020102020204" pitchFamily="34" charset="0"/>
              </a:rPr>
              <a:t> </a:t>
            </a:r>
            <a:r>
              <a:rPr lang="en-GB" b="1" i="1" dirty="0" err="1">
                <a:solidFill>
                  <a:srgbClr val="C00000"/>
                </a:solidFill>
                <a:latin typeface="Arial Black" panose="020B0A04020102020204" pitchFamily="34" charset="0"/>
              </a:rPr>
              <a:t>judeţean</a:t>
            </a:r>
            <a:endParaRPr lang="en-GB" b="1" i="1" dirty="0">
              <a:solidFill>
                <a:srgbClr val="C00000"/>
              </a:solidFill>
              <a:latin typeface="Arial Black" panose="020B0A04020102020204" pitchFamily="34" charset="0"/>
            </a:endParaRPr>
          </a:p>
          <a:p>
            <a:pPr marL="0" indent="0">
              <a:lnSpc>
                <a:spcPct val="100000"/>
              </a:lnSpc>
              <a:spcBef>
                <a:spcPts val="0"/>
              </a:spcBef>
              <a:buNone/>
            </a:pPr>
            <a:endParaRPr lang="en-GB" b="1" i="1" dirty="0">
              <a:solidFill>
                <a:srgbClr val="C00000"/>
              </a:solidFill>
              <a:latin typeface="Arial Black" panose="020B0A04020102020204" pitchFamily="34" charset="0"/>
            </a:endParaRPr>
          </a:p>
          <a:p>
            <a:r>
              <a:rPr lang="ro-RO" dirty="0">
                <a:solidFill>
                  <a:schemeClr val="tx1"/>
                </a:solidFill>
                <a:latin typeface="Times New Roman" panose="02020603050405020304" pitchFamily="18" charset="0"/>
                <a:cs typeface="Times New Roman" panose="02020603050405020304" pitchFamily="18" charset="0"/>
              </a:rPr>
              <a:t>Medicii de familie</a:t>
            </a:r>
          </a:p>
          <a:p>
            <a:r>
              <a:rPr lang="ro-RO" dirty="0">
                <a:solidFill>
                  <a:schemeClr val="tx1"/>
                </a:solidFill>
                <a:latin typeface="Times New Roman" panose="02020603050405020304" pitchFamily="18" charset="0"/>
                <a:cs typeface="Times New Roman" panose="02020603050405020304" pitchFamily="18" charset="0"/>
              </a:rPr>
              <a:t>Asociatii ale profesionistilor din sanatate</a:t>
            </a:r>
            <a:endParaRPr lang="en-US" dirty="0">
              <a:solidFill>
                <a:schemeClr val="tx1"/>
              </a:solidFill>
              <a:latin typeface="Times New Roman" panose="02020603050405020304" pitchFamily="18" charset="0"/>
              <a:cs typeface="Times New Roman" panose="02020603050405020304" pitchFamily="18" charset="0"/>
            </a:endParaRPr>
          </a:p>
          <a:p>
            <a:r>
              <a:rPr lang="ro-RO" dirty="0">
                <a:solidFill>
                  <a:schemeClr val="tx1"/>
                </a:solidFill>
                <a:latin typeface="Times New Roman" panose="02020603050405020304" pitchFamily="18" charset="0"/>
                <a:cs typeface="Times New Roman" panose="02020603050405020304" pitchFamily="18" charset="0"/>
              </a:rPr>
              <a:t>Asistentii medicali comunitari</a:t>
            </a:r>
          </a:p>
          <a:p>
            <a:r>
              <a:rPr lang="ro-RO" dirty="0">
                <a:solidFill>
                  <a:schemeClr val="tx1"/>
                </a:solidFill>
                <a:latin typeface="Times New Roman" panose="02020603050405020304" pitchFamily="18" charset="0"/>
                <a:cs typeface="Times New Roman" panose="02020603050405020304" pitchFamily="18" charset="0"/>
              </a:rPr>
              <a:t>Asociatiile pacientilor</a:t>
            </a:r>
          </a:p>
          <a:p>
            <a:r>
              <a:rPr lang="ro-RO" dirty="0">
                <a:solidFill>
                  <a:schemeClr val="tx1"/>
                </a:solidFill>
                <a:latin typeface="Times New Roman" panose="02020603050405020304" pitchFamily="18" charset="0"/>
                <a:cs typeface="Times New Roman" panose="02020603050405020304" pitchFamily="18" charset="0"/>
              </a:rPr>
              <a:t>ONG-uri cu activitate medicala preventiva</a:t>
            </a:r>
          </a:p>
          <a:p>
            <a:r>
              <a:rPr lang="ro-RO" dirty="0">
                <a:solidFill>
                  <a:schemeClr val="tx1"/>
                </a:solidFill>
                <a:latin typeface="Times New Roman" panose="02020603050405020304" pitchFamily="18" charset="0"/>
                <a:cs typeface="Times New Roman" panose="02020603050405020304" pitchFamily="18" charset="0"/>
              </a:rPr>
              <a:t>Studenti si voluntari </a:t>
            </a:r>
          </a:p>
          <a:p>
            <a:r>
              <a:rPr lang="ro-RO" dirty="0">
                <a:solidFill>
                  <a:schemeClr val="tx1"/>
                </a:solidFill>
                <a:latin typeface="Times New Roman" panose="02020603050405020304" pitchFamily="18" charset="0"/>
                <a:cs typeface="Times New Roman" panose="02020603050405020304" pitchFamily="18" charset="0"/>
              </a:rPr>
              <a:t>Mass media de profil</a:t>
            </a:r>
          </a:p>
          <a:p>
            <a:endParaRPr lang="ro-RO"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dirty="0">
              <a:solidFill>
                <a:srgbClr val="C00000"/>
              </a:solidFill>
              <a:latin typeface="Arial Black" panose="020B0A04020102020204" pitchFamily="34" charset="0"/>
            </a:endParaRPr>
          </a:p>
          <a:p>
            <a:pPr marL="0" indent="0">
              <a:lnSpc>
                <a:spcPct val="100000"/>
              </a:lnSpc>
              <a:spcBef>
                <a:spcPts val="0"/>
              </a:spcBef>
              <a:buNone/>
            </a:pPr>
            <a:endParaRPr lang="ro-RO" dirty="0">
              <a:solidFill>
                <a:srgbClr val="C00000"/>
              </a:solidFill>
              <a:latin typeface="Arial Black" panose="020B0A04020102020204" pitchFamily="34" charset="0"/>
              <a:cs typeface="Calibri" panose="020F0502020204030204" pitchFamily="34" charset="0"/>
            </a:endParaRPr>
          </a:p>
        </p:txBody>
      </p:sp>
    </p:spTree>
    <p:extLst>
      <p:ext uri="{BB962C8B-B14F-4D97-AF65-F5344CB8AC3E}">
        <p14:creationId xmlns:p14="http://schemas.microsoft.com/office/powerpoint/2010/main" val="50979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algn="ct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Campania “</a:t>
            </a:r>
            <a:r>
              <a:rPr lang="en-GB" sz="3100" dirty="0" err="1">
                <a:latin typeface="Calibri" panose="020F0502020204030204" pitchFamily="34" charset="0"/>
                <a:cs typeface="Calibri" panose="020F0502020204030204" pitchFamily="34" charset="0"/>
              </a:rPr>
              <a:t>Dăruiți</a:t>
            </a:r>
            <a:r>
              <a:rPr lang="en-GB" sz="3100" dirty="0">
                <a:latin typeface="Calibri" panose="020F0502020204030204" pitchFamily="34" charset="0"/>
                <a:cs typeface="Calibri" panose="020F0502020204030204" pitchFamily="34" charset="0"/>
              </a:rPr>
              <a:t> o </a:t>
            </a:r>
            <a:r>
              <a:rPr lang="en-GB" sz="3100" dirty="0" err="1">
                <a:latin typeface="Calibri" panose="020F0502020204030204" pitchFamily="34" charset="0"/>
                <a:cs typeface="Calibri" panose="020F0502020204030204" pitchFamily="34" charset="0"/>
              </a:rPr>
              <a:t>inimă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sănătoasă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dragi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Cunoașteți-vă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riscul</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și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preveniți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apariția</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bolilor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cardiovasculare</a:t>
            </a:r>
            <a:r>
              <a:rPr lang="en-GB" sz="3100" dirty="0">
                <a:latin typeface="Calibri" panose="020F0502020204030204" pitchFamily="34" charset="0"/>
                <a:cs typeface="Calibri" panose="020F0502020204030204" pitchFamily="34" charset="0"/>
              </a:rPr>
              <a:t>!”</a:t>
            </a: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dirty="0"/>
              <a:t> </a:t>
            </a:r>
          </a:p>
        </p:txBody>
      </p:sp>
      <p:sp>
        <p:nvSpPr>
          <p:cNvPr id="3" name="Content Placeholder 2"/>
          <p:cNvSpPr>
            <a:spLocks noGrp="1"/>
          </p:cNvSpPr>
          <p:nvPr>
            <p:ph idx="1"/>
          </p:nvPr>
        </p:nvSpPr>
        <p:spPr>
          <a:xfrm>
            <a:off x="228600" y="1676401"/>
            <a:ext cx="11734800" cy="5029200"/>
          </a:xfrm>
        </p:spPr>
        <p:txBody>
          <a:bodyPr>
            <a:normAutofit/>
          </a:bodyPr>
          <a:lstStyle/>
          <a:p>
            <a:pPr marL="0" indent="0">
              <a:buNone/>
            </a:pPr>
            <a:endParaRPr lang="ro-RO"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q"/>
            </a:pPr>
            <a:r>
              <a:rPr lang="en-GB" sz="2800" b="1" dirty="0" err="1">
                <a:solidFill>
                  <a:srgbClr val="C00000"/>
                </a:solidFill>
                <a:latin typeface="Arial Black" panose="020B0A04020102020204" pitchFamily="34" charset="0"/>
              </a:rPr>
              <a:t>Indicatori</a:t>
            </a:r>
            <a:r>
              <a:rPr lang="en-GB" sz="2800" b="1" dirty="0">
                <a:solidFill>
                  <a:srgbClr val="C00000"/>
                </a:solidFill>
                <a:latin typeface="Arial Black" panose="020B0A04020102020204" pitchFamily="34" charset="0"/>
              </a:rPr>
              <a:t> de </a:t>
            </a:r>
            <a:r>
              <a:rPr lang="en-GB" sz="2800" b="1" dirty="0" err="1">
                <a:solidFill>
                  <a:srgbClr val="C00000"/>
                </a:solidFill>
                <a:latin typeface="Arial Black" panose="020B0A04020102020204" pitchFamily="34" charset="0"/>
              </a:rPr>
              <a:t>monitorizare</a:t>
            </a:r>
            <a:r>
              <a:rPr lang="en-GB" sz="2800" b="1" dirty="0">
                <a:solidFill>
                  <a:srgbClr val="C00000"/>
                </a:solidFill>
                <a:latin typeface="Arial Black" panose="020B0A04020102020204" pitchFamily="34" charset="0"/>
              </a:rPr>
              <a:t>/</a:t>
            </a:r>
            <a:r>
              <a:rPr lang="en-GB" sz="2800" b="1" dirty="0" err="1">
                <a:solidFill>
                  <a:srgbClr val="C00000"/>
                </a:solidFill>
                <a:latin typeface="Arial Black" panose="020B0A04020102020204" pitchFamily="34" charset="0"/>
              </a:rPr>
              <a:t>evaluare</a:t>
            </a:r>
            <a:endParaRPr lang="ro-RO" sz="2800" b="1" dirty="0">
              <a:solidFill>
                <a:srgbClr val="C00000"/>
              </a:solidFill>
              <a:latin typeface="Arial Black" panose="020B0A04020102020204" pitchFamily="34" charset="0"/>
            </a:endParaRPr>
          </a:p>
          <a:p>
            <a:pPr marL="0" indent="0">
              <a:lnSpc>
                <a:spcPct val="100000"/>
              </a:lnSpc>
              <a:spcBef>
                <a:spcPts val="0"/>
              </a:spcBef>
              <a:buNone/>
            </a:pPr>
            <a:endParaRPr lang="ro-RO" b="1" i="1" dirty="0">
              <a:solidFill>
                <a:srgbClr val="C00000"/>
              </a:solidFill>
              <a:latin typeface="Arial Black" panose="020B0A04020102020204" pitchFamily="34" charset="0"/>
            </a:endParaRPr>
          </a:p>
          <a:p>
            <a:r>
              <a:rPr lang="en-US" sz="2000" dirty="0" err="1">
                <a:solidFill>
                  <a:schemeClr val="tx1"/>
                </a:solidFill>
                <a:latin typeface="Calibri" panose="020F0502020204030204" pitchFamily="34" charset="0"/>
                <a:cs typeface="Calibri" panose="020F0502020204030204" pitchFamily="34" charset="0"/>
              </a:rPr>
              <a:t>Număr</a:t>
            </a:r>
            <a:r>
              <a:rPr lang="en-US" sz="2000" dirty="0">
                <a:solidFill>
                  <a:schemeClr val="tx1"/>
                </a:solidFill>
                <a:latin typeface="Calibri" panose="020F0502020204030204" pitchFamily="34" charset="0"/>
                <a:cs typeface="Calibri" panose="020F0502020204030204" pitchFamily="34" charset="0"/>
              </a:rPr>
              <a:t> de </a:t>
            </a:r>
            <a:r>
              <a:rPr lang="en-US" sz="2000" dirty="0" err="1">
                <a:solidFill>
                  <a:schemeClr val="tx1"/>
                </a:solidFill>
                <a:latin typeface="Calibri" panose="020F0502020204030204" pitchFamily="34" charset="0"/>
                <a:cs typeface="Calibri" panose="020F0502020204030204" pitchFamily="34" charset="0"/>
              </a:rPr>
              <a:t>activităţi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judeţ</a:t>
            </a:r>
            <a:endParaRPr lang="ro-RO" sz="2000" dirty="0">
              <a:solidFill>
                <a:schemeClr val="tx1"/>
              </a:solidFill>
              <a:latin typeface="Calibri" panose="020F0502020204030204" pitchFamily="34" charset="0"/>
              <a:cs typeface="Calibri" panose="020F0502020204030204" pitchFamily="34" charset="0"/>
            </a:endParaRPr>
          </a:p>
          <a:p>
            <a:r>
              <a:rPr lang="en-US" sz="2000" dirty="0" err="1">
                <a:solidFill>
                  <a:schemeClr val="tx1"/>
                </a:solidFill>
                <a:latin typeface="Calibri" panose="020F0502020204030204" pitchFamily="34" charset="0"/>
                <a:cs typeface="Calibri" panose="020F0502020204030204" pitchFamily="34" charset="0"/>
              </a:rPr>
              <a:t>Număr</a:t>
            </a:r>
            <a:r>
              <a:rPr lang="en-US" sz="2000" dirty="0">
                <a:solidFill>
                  <a:schemeClr val="tx1"/>
                </a:solidFill>
                <a:latin typeface="Calibri" panose="020F0502020204030204" pitchFamily="34" charset="0"/>
                <a:cs typeface="Calibri" panose="020F0502020204030204" pitchFamily="34" charset="0"/>
              </a:rPr>
              <a:t> personal total </a:t>
            </a:r>
            <a:r>
              <a:rPr lang="en-US" sz="2000" dirty="0" err="1">
                <a:solidFill>
                  <a:schemeClr val="tx1"/>
                </a:solidFill>
                <a:latin typeface="Calibri" panose="020F0502020204030204" pitchFamily="34" charset="0"/>
                <a:cs typeface="Calibri" panose="020F0502020204030204" pitchFamily="34" charset="0"/>
              </a:rPr>
              <a:t>implicat</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în</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acţiuni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coordonate</a:t>
            </a:r>
            <a:r>
              <a:rPr lang="en-US" sz="2000" dirty="0">
                <a:solidFill>
                  <a:schemeClr val="tx1"/>
                </a:solidFill>
                <a:latin typeface="Calibri" panose="020F0502020204030204" pitchFamily="34" charset="0"/>
                <a:cs typeface="Calibri" panose="020F0502020204030204" pitchFamily="34" charset="0"/>
              </a:rPr>
              <a:t> de DSP</a:t>
            </a:r>
            <a:endParaRPr lang="ro-RO" sz="2000" dirty="0">
              <a:solidFill>
                <a:schemeClr val="tx1"/>
              </a:solidFill>
              <a:latin typeface="Calibri" panose="020F0502020204030204" pitchFamily="34" charset="0"/>
              <a:cs typeface="Calibri" panose="020F0502020204030204" pitchFamily="34" charset="0"/>
            </a:endParaRPr>
          </a:p>
          <a:p>
            <a:r>
              <a:rPr lang="en-US" sz="2000" dirty="0" err="1">
                <a:solidFill>
                  <a:schemeClr val="tx1"/>
                </a:solidFill>
                <a:latin typeface="Calibri" panose="020F0502020204030204" pitchFamily="34" charset="0"/>
                <a:cs typeface="Calibri" panose="020F0502020204030204" pitchFamily="34" charset="0"/>
              </a:rPr>
              <a:t>Număr</a:t>
            </a:r>
            <a:r>
              <a:rPr lang="en-US" sz="2000" dirty="0">
                <a:solidFill>
                  <a:schemeClr val="tx1"/>
                </a:solidFill>
                <a:latin typeface="Calibri" panose="020F0502020204030204" pitchFamily="34" charset="0"/>
                <a:cs typeface="Calibri" panose="020F0502020204030204" pitchFamily="34" charset="0"/>
              </a:rPr>
              <a:t> de </a:t>
            </a:r>
            <a:r>
              <a:rPr lang="en-US" sz="2000" dirty="0" err="1">
                <a:solidFill>
                  <a:schemeClr val="tx1"/>
                </a:solidFill>
                <a:latin typeface="Calibri" panose="020F0502020204030204" pitchFamily="34" charset="0"/>
                <a:cs typeface="Calibri" panose="020F0502020204030204" pitchFamily="34" charset="0"/>
              </a:rPr>
              <a:t>parteneriate</a:t>
            </a:r>
            <a:endParaRPr lang="ro-RO" sz="2000" dirty="0">
              <a:solidFill>
                <a:schemeClr val="tx1"/>
              </a:solidFill>
              <a:latin typeface="Calibri" panose="020F0502020204030204" pitchFamily="34" charset="0"/>
              <a:cs typeface="Calibri" panose="020F0502020204030204" pitchFamily="34" charset="0"/>
            </a:endParaRPr>
          </a:p>
          <a:p>
            <a:r>
              <a:rPr lang="en-US" sz="2000" dirty="0" err="1">
                <a:solidFill>
                  <a:schemeClr val="tx1"/>
                </a:solidFill>
                <a:latin typeface="Calibri" panose="020F0502020204030204" pitchFamily="34" charset="0"/>
                <a:cs typeface="Calibri" panose="020F0502020204030204" pitchFamily="34" charset="0"/>
              </a:rPr>
              <a:t>Număr</a:t>
            </a:r>
            <a:r>
              <a:rPr lang="en-US" sz="2000" dirty="0">
                <a:solidFill>
                  <a:schemeClr val="tx1"/>
                </a:solidFill>
                <a:latin typeface="Calibri" panose="020F0502020204030204" pitchFamily="34" charset="0"/>
                <a:cs typeface="Calibri" panose="020F0502020204030204" pitchFamily="34" charset="0"/>
              </a:rPr>
              <a:t> de </a:t>
            </a:r>
            <a:r>
              <a:rPr lang="en-US" sz="2000" dirty="0" err="1">
                <a:solidFill>
                  <a:schemeClr val="tx1"/>
                </a:solidFill>
                <a:latin typeface="Calibri" panose="020F0502020204030204" pitchFamily="34" charset="0"/>
                <a:cs typeface="Calibri" panose="020F0502020204030204" pitchFamily="34" charset="0"/>
              </a:rPr>
              <a:t>materiale</a:t>
            </a:r>
            <a:r>
              <a:rPr lang="en-US" sz="2000" dirty="0">
                <a:solidFill>
                  <a:schemeClr val="tx1"/>
                </a:solidFill>
                <a:latin typeface="Calibri" panose="020F0502020204030204" pitchFamily="34" charset="0"/>
                <a:cs typeface="Calibri" panose="020F0502020204030204" pitchFamily="34" charset="0"/>
              </a:rPr>
              <a:t> informative/</a:t>
            </a:r>
            <a:r>
              <a:rPr lang="en-US" sz="2000" dirty="0" err="1">
                <a:solidFill>
                  <a:schemeClr val="tx1"/>
                </a:solidFill>
                <a:latin typeface="Calibri" panose="020F0502020204030204" pitchFamily="34" charset="0"/>
                <a:cs typeface="Calibri" panose="020F0502020204030204" pitchFamily="34" charset="0"/>
              </a:rPr>
              <a:t>promoţionale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distribuite</a:t>
            </a:r>
            <a:endParaRPr lang="ro-RO" sz="2000" dirty="0">
              <a:solidFill>
                <a:schemeClr val="tx1"/>
              </a:solidFill>
              <a:latin typeface="Calibri" panose="020F0502020204030204" pitchFamily="34" charset="0"/>
              <a:cs typeface="Calibri" panose="020F0502020204030204" pitchFamily="34" charset="0"/>
            </a:endParaRPr>
          </a:p>
          <a:p>
            <a:r>
              <a:rPr lang="en-US" sz="2000" dirty="0">
                <a:solidFill>
                  <a:schemeClr val="tx1"/>
                </a:solidFill>
                <a:latin typeface="Calibri" panose="020F0502020204030204" pitchFamily="34" charset="0"/>
                <a:cs typeface="Calibri" panose="020F0502020204030204" pitchFamily="34" charset="0"/>
              </a:rPr>
              <a:t>N</a:t>
            </a:r>
            <a:r>
              <a:rPr lang="ro-RO" sz="2000" dirty="0">
                <a:solidFill>
                  <a:schemeClr val="tx1"/>
                </a:solidFill>
                <a:latin typeface="Calibri" panose="020F0502020204030204" pitchFamily="34" charset="0"/>
                <a:cs typeface="Calibri" panose="020F0502020204030204" pitchFamily="34" charset="0"/>
              </a:rPr>
              <a:t>u</a:t>
            </a:r>
            <a:r>
              <a:rPr lang="en-US" sz="2000" dirty="0" err="1">
                <a:solidFill>
                  <a:schemeClr val="tx1"/>
                </a:solidFill>
                <a:latin typeface="Calibri" panose="020F0502020204030204" pitchFamily="34" charset="0"/>
                <a:cs typeface="Calibri" panose="020F0502020204030204" pitchFamily="34" charset="0"/>
              </a:rPr>
              <a:t>măr</a:t>
            </a:r>
            <a:r>
              <a:rPr lang="en-US" sz="2000" dirty="0">
                <a:solidFill>
                  <a:schemeClr val="tx1"/>
                </a:solidFill>
                <a:latin typeface="Calibri" panose="020F0502020204030204" pitchFamily="34" charset="0"/>
                <a:cs typeface="Calibri" panose="020F0502020204030204" pitchFamily="34" charset="0"/>
              </a:rPr>
              <a:t> de </a:t>
            </a:r>
            <a:r>
              <a:rPr lang="en-US" sz="2000" dirty="0" err="1">
                <a:solidFill>
                  <a:schemeClr val="tx1"/>
                </a:solidFill>
                <a:latin typeface="Calibri" panose="020F0502020204030204" pitchFamily="34" charset="0"/>
                <a:cs typeface="Calibri" panose="020F0502020204030204" pitchFamily="34" charset="0"/>
              </a:rPr>
              <a:t>apariţii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în</a:t>
            </a:r>
            <a:r>
              <a:rPr lang="en-US" sz="2000" dirty="0">
                <a:solidFill>
                  <a:schemeClr val="tx1"/>
                </a:solidFill>
                <a:latin typeface="Calibri" panose="020F0502020204030204" pitchFamily="34" charset="0"/>
                <a:cs typeface="Calibri" panose="020F0502020204030204" pitchFamily="34" charset="0"/>
              </a:rPr>
              <a:t> mass media</a:t>
            </a:r>
            <a:endParaRPr lang="ro-RO" sz="2000" dirty="0">
              <a:solidFill>
                <a:schemeClr val="tx1"/>
              </a:solidFill>
              <a:latin typeface="Calibri" panose="020F0502020204030204" pitchFamily="34" charset="0"/>
              <a:cs typeface="Calibri" panose="020F0502020204030204" pitchFamily="34" charset="0"/>
            </a:endParaRPr>
          </a:p>
          <a:p>
            <a:r>
              <a:rPr lang="en-US" sz="2000" dirty="0" err="1">
                <a:solidFill>
                  <a:schemeClr val="tx1"/>
                </a:solidFill>
                <a:latin typeface="Calibri" panose="020F0502020204030204" pitchFamily="34" charset="0"/>
                <a:cs typeface="Calibri" panose="020F0502020204030204" pitchFamily="34" charset="0"/>
              </a:rPr>
              <a:t>Număr</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estimat</a:t>
            </a:r>
            <a:r>
              <a:rPr lang="en-US" sz="2000" dirty="0">
                <a:solidFill>
                  <a:schemeClr val="tx1"/>
                </a:solidFill>
                <a:latin typeface="Calibri" panose="020F0502020204030204" pitchFamily="34" charset="0"/>
                <a:cs typeface="Calibri" panose="020F0502020204030204" pitchFamily="34" charset="0"/>
              </a:rPr>
              <a:t> de </a:t>
            </a:r>
            <a:r>
              <a:rPr lang="en-US" sz="2000" dirty="0" err="1">
                <a:solidFill>
                  <a:schemeClr val="tx1"/>
                </a:solidFill>
                <a:latin typeface="Calibri" panose="020F0502020204030204" pitchFamily="34" charset="0"/>
                <a:cs typeface="Calibri" panose="020F0502020204030204" pitchFamily="34" charset="0"/>
              </a:rPr>
              <a:t>beneficiari</a:t>
            </a:r>
            <a:r>
              <a:rPr lang="en-US" sz="2000" dirty="0">
                <a:solidFill>
                  <a:schemeClr val="tx1"/>
                </a:solidFill>
                <a:latin typeface="Calibri" panose="020F0502020204030204" pitchFamily="34" charset="0"/>
                <a:cs typeface="Calibri" panose="020F0502020204030204" pitchFamily="34" charset="0"/>
              </a:rPr>
              <a:t> </a:t>
            </a:r>
          </a:p>
          <a:p>
            <a:pPr marL="0" indent="0">
              <a:lnSpc>
                <a:spcPct val="100000"/>
              </a:lnSpc>
              <a:spcBef>
                <a:spcPts val="0"/>
              </a:spcBef>
              <a:buNone/>
            </a:pPr>
            <a:endParaRPr lang="ro-RO" b="1" i="1" dirty="0">
              <a:solidFill>
                <a:srgbClr val="C00000"/>
              </a:solidFill>
              <a:latin typeface="Arial Black" panose="020B0A04020102020204" pitchFamily="34" charset="0"/>
            </a:endParaRPr>
          </a:p>
          <a:p>
            <a:pPr marL="0" indent="0">
              <a:lnSpc>
                <a:spcPct val="100000"/>
              </a:lnSpc>
              <a:spcBef>
                <a:spcPts val="0"/>
              </a:spcBef>
              <a:buNone/>
            </a:pPr>
            <a:endParaRPr lang="ro-RO"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096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algn="ct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Campania “</a:t>
            </a:r>
            <a:r>
              <a:rPr lang="en-GB" sz="3100" dirty="0" err="1">
                <a:latin typeface="Calibri" panose="020F0502020204030204" pitchFamily="34" charset="0"/>
                <a:cs typeface="Calibri" panose="020F0502020204030204" pitchFamily="34" charset="0"/>
              </a:rPr>
              <a:t>Dăruiți</a:t>
            </a:r>
            <a:r>
              <a:rPr lang="en-GB" sz="3100" dirty="0">
                <a:latin typeface="Calibri" panose="020F0502020204030204" pitchFamily="34" charset="0"/>
                <a:cs typeface="Calibri" panose="020F0502020204030204" pitchFamily="34" charset="0"/>
              </a:rPr>
              <a:t> o </a:t>
            </a:r>
            <a:r>
              <a:rPr lang="en-GB" sz="3100" dirty="0" err="1">
                <a:latin typeface="Calibri" panose="020F0502020204030204" pitchFamily="34" charset="0"/>
                <a:cs typeface="Calibri" panose="020F0502020204030204" pitchFamily="34" charset="0"/>
              </a:rPr>
              <a:t>inimă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sănătoasă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dragi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Cunoașteți-vă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riscul</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și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preveniți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apariția</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bolilor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cardiovasculare</a:t>
            </a:r>
            <a:r>
              <a:rPr lang="en-GB" sz="3100" dirty="0">
                <a:latin typeface="Calibri" panose="020F0502020204030204" pitchFamily="34" charset="0"/>
                <a:cs typeface="Calibri" panose="020F0502020204030204" pitchFamily="34" charset="0"/>
              </a:rPr>
              <a:t>!”</a:t>
            </a: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dirty="0"/>
              <a:t> </a:t>
            </a:r>
          </a:p>
        </p:txBody>
      </p:sp>
      <p:sp>
        <p:nvSpPr>
          <p:cNvPr id="3" name="Content Placeholder 2"/>
          <p:cNvSpPr>
            <a:spLocks noGrp="1"/>
          </p:cNvSpPr>
          <p:nvPr>
            <p:ph idx="1"/>
          </p:nvPr>
        </p:nvSpPr>
        <p:spPr>
          <a:xfrm>
            <a:off x="228600" y="1676401"/>
            <a:ext cx="11734800" cy="5029200"/>
          </a:xfrm>
        </p:spPr>
        <p:txBody>
          <a:bodyPr>
            <a:normAutofit/>
          </a:bodyPr>
          <a:lstStyle/>
          <a:p>
            <a:pPr marL="0" indent="0">
              <a:buNone/>
            </a:pPr>
            <a:endParaRPr lang="ro-RO"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q"/>
            </a:pPr>
            <a:r>
              <a:rPr lang="en-GB" b="1" i="1" dirty="0" err="1">
                <a:solidFill>
                  <a:srgbClr val="C00000"/>
                </a:solidFill>
                <a:latin typeface="Arial Black" panose="020B0A04020102020204" pitchFamily="34" charset="0"/>
              </a:rPr>
              <a:t>Termenul</a:t>
            </a:r>
            <a:r>
              <a:rPr lang="en-GB" b="1" i="1" dirty="0">
                <a:solidFill>
                  <a:srgbClr val="C00000"/>
                </a:solidFill>
                <a:latin typeface="Arial Black" panose="020B0A04020102020204" pitchFamily="34" charset="0"/>
              </a:rPr>
              <a:t> de </a:t>
            </a:r>
            <a:r>
              <a:rPr lang="en-GB" b="1" i="1" dirty="0" err="1">
                <a:solidFill>
                  <a:srgbClr val="C00000"/>
                </a:solidFill>
                <a:latin typeface="Arial Black" panose="020B0A04020102020204" pitchFamily="34" charset="0"/>
              </a:rPr>
              <a:t>raportare</a:t>
            </a:r>
            <a:r>
              <a:rPr lang="fr-FR" dirty="0">
                <a:solidFill>
                  <a:srgbClr val="C00000"/>
                </a:solidFill>
                <a:latin typeface="Arial Black" panose="020B0A04020102020204" pitchFamily="34" charset="0"/>
              </a:rPr>
              <a:t> </a:t>
            </a:r>
            <a:r>
              <a:rPr lang="fr-FR" dirty="0" err="1">
                <a:solidFill>
                  <a:srgbClr val="C00000"/>
                </a:solidFill>
                <a:latin typeface="Arial Black" panose="020B0A04020102020204" pitchFamily="34" charset="0"/>
              </a:rPr>
              <a:t>către</a:t>
            </a:r>
            <a:r>
              <a:rPr lang="fr-FR" dirty="0">
                <a:solidFill>
                  <a:srgbClr val="C00000"/>
                </a:solidFill>
                <a:latin typeface="Arial Black" panose="020B0A04020102020204" pitchFamily="34" charset="0"/>
              </a:rPr>
              <a:t> CRSP </a:t>
            </a:r>
            <a:r>
              <a:rPr lang="fr-FR" dirty="0" err="1">
                <a:solidFill>
                  <a:srgbClr val="C00000"/>
                </a:solidFill>
                <a:latin typeface="Arial Black" panose="020B0A04020102020204" pitchFamily="34" charset="0"/>
              </a:rPr>
              <a:t>ul</a:t>
            </a:r>
            <a:r>
              <a:rPr lang="fr-FR" dirty="0">
                <a:solidFill>
                  <a:srgbClr val="C00000"/>
                </a:solidFill>
                <a:latin typeface="Arial Black" panose="020B0A04020102020204" pitchFamily="34" charset="0"/>
              </a:rPr>
              <a:t> </a:t>
            </a:r>
            <a:r>
              <a:rPr lang="fr-FR" dirty="0" err="1">
                <a:solidFill>
                  <a:srgbClr val="C00000"/>
                </a:solidFill>
                <a:latin typeface="Arial Black" panose="020B0A04020102020204" pitchFamily="34" charset="0"/>
              </a:rPr>
              <a:t>desemnat</a:t>
            </a:r>
            <a:endParaRPr lang="ro-RO" dirty="0">
              <a:solidFill>
                <a:srgbClr val="C00000"/>
              </a:solidFill>
              <a:latin typeface="Arial Black" panose="020B0A04020102020204" pitchFamily="34" charset="0"/>
            </a:endParaRPr>
          </a:p>
          <a:p>
            <a:pPr marL="0" indent="0">
              <a:lnSpc>
                <a:spcPct val="100000"/>
              </a:lnSpc>
              <a:spcBef>
                <a:spcPts val="0"/>
              </a:spcBef>
              <a:buNone/>
            </a:pPr>
            <a:endParaRPr lang="ro-RO" dirty="0">
              <a:solidFill>
                <a:srgbClr val="C00000"/>
              </a:solidFill>
              <a:latin typeface="Arial Black" panose="020B0A04020102020204" pitchFamily="34" charset="0"/>
            </a:endParaRPr>
          </a:p>
          <a:p>
            <a:pPr marL="0" indent="0">
              <a:lnSpc>
                <a:spcPct val="100000"/>
              </a:lnSpc>
              <a:spcBef>
                <a:spcPts val="0"/>
              </a:spcBef>
              <a:buNone/>
            </a:pPr>
            <a:r>
              <a:rPr lang="en-US" altLang="en-US" dirty="0">
                <a:solidFill>
                  <a:schemeClr val="tx1"/>
                </a:solidFill>
                <a:latin typeface="Calibri" panose="020F0502020204030204" pitchFamily="34" charset="0"/>
                <a:cs typeface="Calibri" panose="020F0502020204030204" pitchFamily="34" charset="0"/>
              </a:rPr>
              <a:t>dup</a:t>
            </a:r>
            <a:r>
              <a:rPr lang="ro-RO" altLang="en-US" dirty="0">
                <a:solidFill>
                  <a:schemeClr val="tx1"/>
                </a:solidFill>
                <a:latin typeface="Calibri" panose="020F0502020204030204" pitchFamily="34" charset="0"/>
                <a:cs typeface="Calibri" panose="020F0502020204030204" pitchFamily="34" charset="0"/>
              </a:rPr>
              <a:t>ă</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cel</a:t>
            </a:r>
            <a:r>
              <a:rPr lang="ro-RO" altLang="en-US" dirty="0">
                <a:solidFill>
                  <a:schemeClr val="tx1"/>
                </a:solidFill>
                <a:latin typeface="Calibri" panose="020F0502020204030204" pitchFamily="34" charset="0"/>
                <a:cs typeface="Calibri" panose="020F0502020204030204" pitchFamily="34" charset="0"/>
              </a:rPr>
              <a:t> mult 30 de zile de la finalizarea campaniei în cc către toate centrele regionale de sănătate publică și CNSBN (</a:t>
            </a:r>
            <a:r>
              <a:rPr lang="en-US" altLang="en-US" dirty="0">
                <a:solidFill>
                  <a:schemeClr val="tx1"/>
                </a:solidFill>
                <a:latin typeface="Calibri" panose="020F0502020204030204" pitchFamily="34" charset="0"/>
                <a:cs typeface="Calibri" panose="020F0502020204030204" pitchFamily="34" charset="0"/>
              </a:rPr>
              <a:t>3</a:t>
            </a:r>
            <a:r>
              <a:rPr lang="ro-RO" altLang="en-US" dirty="0">
                <a:solidFill>
                  <a:schemeClr val="tx1"/>
                </a:solidFill>
                <a:latin typeface="Calibri" panose="020F0502020204030204" pitchFamily="34" charset="0"/>
                <a:cs typeface="Calibri" panose="020F0502020204030204" pitchFamily="34" charset="0"/>
              </a:rPr>
              <a:t>1 ianuarie 20</a:t>
            </a:r>
            <a:r>
              <a:rPr lang="en-US" altLang="en-US" dirty="0">
                <a:solidFill>
                  <a:schemeClr val="tx1"/>
                </a:solidFill>
                <a:latin typeface="Calibri" panose="020F0502020204030204" pitchFamily="34" charset="0"/>
                <a:cs typeface="Calibri" panose="020F0502020204030204" pitchFamily="34" charset="0"/>
              </a:rPr>
              <a:t>2</a:t>
            </a:r>
            <a:r>
              <a:rPr lang="ro-RO" altLang="en-US" dirty="0">
                <a:solidFill>
                  <a:schemeClr val="tx1"/>
                </a:solidFill>
                <a:latin typeface="Calibri" panose="020F0502020204030204" pitchFamily="34" charset="0"/>
                <a:cs typeface="Calibri" panose="020F0502020204030204" pitchFamily="34" charset="0"/>
              </a:rPr>
              <a:t>4)</a:t>
            </a:r>
          </a:p>
          <a:p>
            <a:pPr marL="0" indent="0">
              <a:lnSpc>
                <a:spcPct val="100000"/>
              </a:lnSpc>
              <a:spcBef>
                <a:spcPts val="0"/>
              </a:spcBef>
              <a:buNone/>
            </a:pPr>
            <a:endParaRPr lang="ro-RO" altLang="en-US"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altLang="en-US"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dirty="0">
              <a:solidFill>
                <a:srgbClr val="C00000"/>
              </a:solidFill>
              <a:latin typeface="Arial Black" panose="020B0A04020102020204" pitchFamily="34" charset="0"/>
            </a:endParaRPr>
          </a:p>
          <a:p>
            <a:pPr marL="0" indent="0">
              <a:lnSpc>
                <a:spcPct val="100000"/>
              </a:lnSpc>
              <a:spcBef>
                <a:spcPts val="0"/>
              </a:spcBef>
              <a:buNone/>
            </a:pPr>
            <a:endParaRPr lang="ro-RO" dirty="0">
              <a:solidFill>
                <a:srgbClr val="C00000"/>
              </a:solidFill>
              <a:latin typeface="Arial Black" panose="020B0A04020102020204" pitchFamily="34" charset="0"/>
            </a:endParaRPr>
          </a:p>
          <a:p>
            <a:pPr marL="0" indent="0">
              <a:lnSpc>
                <a:spcPct val="100000"/>
              </a:lnSpc>
              <a:spcBef>
                <a:spcPts val="0"/>
              </a:spcBef>
              <a:buNone/>
            </a:pPr>
            <a:endParaRPr lang="ro-RO" dirty="0">
              <a:solidFill>
                <a:srgbClr val="C00000"/>
              </a:solidFill>
              <a:latin typeface="Arial Black" panose="020B0A04020102020204" pitchFamily="34" charset="0"/>
            </a:endParaRPr>
          </a:p>
          <a:p>
            <a:pPr marL="0" indent="0">
              <a:lnSpc>
                <a:spcPct val="100000"/>
              </a:lnSpc>
              <a:spcBef>
                <a:spcPts val="0"/>
              </a:spcBef>
              <a:buNone/>
            </a:pPr>
            <a:endParaRPr lang="ro-RO" dirty="0"/>
          </a:p>
          <a:p>
            <a:pPr marL="0" indent="0">
              <a:lnSpc>
                <a:spcPct val="100000"/>
              </a:lnSpc>
              <a:spcBef>
                <a:spcPts val="0"/>
              </a:spcBef>
              <a:buNone/>
            </a:pPr>
            <a:endParaRPr lang="ro-RO"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664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algn="ct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Campania “</a:t>
            </a:r>
            <a:r>
              <a:rPr lang="en-GB" sz="3100" dirty="0" err="1">
                <a:latin typeface="Calibri" panose="020F0502020204030204" pitchFamily="34" charset="0"/>
                <a:cs typeface="Calibri" panose="020F0502020204030204" pitchFamily="34" charset="0"/>
              </a:rPr>
              <a:t>Dăruiți</a:t>
            </a:r>
            <a:r>
              <a:rPr lang="en-GB" sz="3100" dirty="0">
                <a:latin typeface="Calibri" panose="020F0502020204030204" pitchFamily="34" charset="0"/>
                <a:cs typeface="Calibri" panose="020F0502020204030204" pitchFamily="34" charset="0"/>
              </a:rPr>
              <a:t> o </a:t>
            </a:r>
            <a:r>
              <a:rPr lang="en-GB" sz="3100" dirty="0" err="1">
                <a:latin typeface="Calibri" panose="020F0502020204030204" pitchFamily="34" charset="0"/>
                <a:cs typeface="Calibri" panose="020F0502020204030204" pitchFamily="34" charset="0"/>
              </a:rPr>
              <a:t>inimă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sănătoasă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dragi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Cunoașteți-vă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riscul</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și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preveniți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apariția</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bolilor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cardiovasculare</a:t>
            </a:r>
            <a:r>
              <a:rPr lang="en-GB" sz="3100" dirty="0">
                <a:latin typeface="Calibri" panose="020F0502020204030204" pitchFamily="34" charset="0"/>
                <a:cs typeface="Calibri" panose="020F0502020204030204" pitchFamily="34" charset="0"/>
              </a:rPr>
              <a:t>!”</a:t>
            </a: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dirty="0"/>
              <a:t> </a:t>
            </a:r>
          </a:p>
        </p:txBody>
      </p:sp>
      <p:sp>
        <p:nvSpPr>
          <p:cNvPr id="3" name="Content Placeholder 2"/>
          <p:cNvSpPr>
            <a:spLocks noGrp="1"/>
          </p:cNvSpPr>
          <p:nvPr>
            <p:ph idx="1"/>
          </p:nvPr>
        </p:nvSpPr>
        <p:spPr>
          <a:xfrm>
            <a:off x="228600" y="1676401"/>
            <a:ext cx="11734800" cy="5029200"/>
          </a:xfrm>
        </p:spPr>
        <p:txBody>
          <a:bodyPr>
            <a:normAutofit/>
          </a:bodyPr>
          <a:lstStyle/>
          <a:p>
            <a:pPr marL="0" indent="0">
              <a:buNone/>
            </a:pPr>
            <a:endParaRPr lang="ro-RO"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b="1" i="1" dirty="0"/>
          </a:p>
          <a:p>
            <a:pPr marL="0" indent="0" algn="ctr">
              <a:lnSpc>
                <a:spcPct val="100000"/>
              </a:lnSpc>
              <a:spcBef>
                <a:spcPts val="0"/>
              </a:spcBef>
              <a:buNone/>
            </a:pPr>
            <a:r>
              <a:rPr lang="en-GB" sz="2800" b="1" i="1" dirty="0">
                <a:solidFill>
                  <a:srgbClr val="C00000"/>
                </a:solidFill>
                <a:latin typeface="Arial Black" panose="020B0A04020102020204" pitchFamily="34" charset="0"/>
              </a:rPr>
              <a:t>Date </a:t>
            </a:r>
            <a:r>
              <a:rPr lang="en-GB" sz="2800" b="1" i="1" dirty="0" err="1">
                <a:solidFill>
                  <a:srgbClr val="C00000"/>
                </a:solidFill>
                <a:latin typeface="Arial Black" panose="020B0A04020102020204" pitchFamily="34" charset="0"/>
              </a:rPr>
              <a:t>pentru</a:t>
            </a:r>
            <a:r>
              <a:rPr lang="en-GB" sz="2800" b="1" i="1" dirty="0">
                <a:solidFill>
                  <a:srgbClr val="C00000"/>
                </a:solidFill>
                <a:latin typeface="Arial Black" panose="020B0A04020102020204" pitchFamily="34" charset="0"/>
              </a:rPr>
              <a:t> </a:t>
            </a:r>
            <a:r>
              <a:rPr lang="en-GB" sz="2800" b="1" i="1" dirty="0" err="1">
                <a:solidFill>
                  <a:srgbClr val="C00000"/>
                </a:solidFill>
                <a:latin typeface="Arial Black" panose="020B0A04020102020204" pitchFamily="34" charset="0"/>
              </a:rPr>
              <a:t>informaţii</a:t>
            </a:r>
            <a:r>
              <a:rPr lang="en-GB" sz="2800" b="1" i="1" dirty="0">
                <a:solidFill>
                  <a:srgbClr val="C00000"/>
                </a:solidFill>
                <a:latin typeface="Arial Black" panose="020B0A04020102020204" pitchFamily="34" charset="0"/>
              </a:rPr>
              <a:t> </a:t>
            </a:r>
            <a:r>
              <a:rPr lang="en-GB" sz="2800" b="1" i="1" dirty="0" err="1">
                <a:solidFill>
                  <a:srgbClr val="C00000"/>
                </a:solidFill>
                <a:latin typeface="Arial Black" panose="020B0A04020102020204" pitchFamily="34" charset="0"/>
              </a:rPr>
              <a:t>şi</a:t>
            </a:r>
            <a:r>
              <a:rPr lang="en-GB" sz="2800" b="1" i="1" dirty="0">
                <a:solidFill>
                  <a:srgbClr val="C00000"/>
                </a:solidFill>
                <a:latin typeface="Arial Black" panose="020B0A04020102020204" pitchFamily="34" charset="0"/>
              </a:rPr>
              <a:t> contact</a:t>
            </a:r>
            <a:r>
              <a:rPr lang="ro-RO" sz="2800" b="1" i="1" dirty="0">
                <a:solidFill>
                  <a:srgbClr val="C00000"/>
                </a:solidFill>
                <a:latin typeface="Arial Black" panose="020B0A04020102020204" pitchFamily="34" charset="0"/>
              </a:rPr>
              <a:t>:</a:t>
            </a:r>
          </a:p>
          <a:p>
            <a:pPr marL="0" indent="0" algn="ctr">
              <a:lnSpc>
                <a:spcPct val="100000"/>
              </a:lnSpc>
              <a:spcBef>
                <a:spcPts val="0"/>
              </a:spcBef>
              <a:buNone/>
            </a:pPr>
            <a:r>
              <a:rPr lang="en-GB" sz="2800" dirty="0">
                <a:solidFill>
                  <a:srgbClr val="FFC000"/>
                </a:solidFill>
                <a:latin typeface="Times New Roman" panose="02020603050405020304" pitchFamily="18" charset="0"/>
                <a:cs typeface="Times New Roman" panose="02020603050405020304" pitchFamily="18" charset="0"/>
              </a:rPr>
              <a:t>Email: </a:t>
            </a:r>
            <a:endParaRPr lang="ro-RO" sz="2800" dirty="0">
              <a:solidFill>
                <a:srgbClr val="FFC000"/>
              </a:solidFill>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ro-RO" sz="2800" dirty="0">
                <a:solidFill>
                  <a:srgbClr val="FFC000"/>
                </a:solidFill>
                <a:latin typeface="Times New Roman" panose="02020603050405020304" pitchFamily="18" charset="0"/>
                <a:cs typeface="Times New Roman" panose="02020603050405020304" pitchFamily="18" charset="0"/>
                <a:hlinkClick r:id="rId2"/>
              </a:rPr>
              <a:t>cnsbn@insp.gov.ro</a:t>
            </a:r>
            <a:endParaRPr lang="ro-RO" sz="2800" dirty="0">
              <a:solidFill>
                <a:srgbClr val="FFC000"/>
              </a:solidFill>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en-GB" sz="2800" dirty="0">
                <a:solidFill>
                  <a:srgbClr val="FFC000"/>
                </a:solidFill>
                <a:latin typeface="Times New Roman" panose="02020603050405020304" pitchFamily="18" charset="0"/>
                <a:cs typeface="Times New Roman" panose="02020603050405020304" pitchFamily="18" charset="0"/>
                <a:hlinkClick r:id="rId3"/>
              </a:rPr>
              <a:t>mirela.banateanu@insp.gov.ro</a:t>
            </a:r>
            <a:endParaRPr lang="ro-RO" sz="2800" dirty="0">
              <a:solidFill>
                <a:srgbClr val="FFC000"/>
              </a:solidFill>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endParaRPr lang="ro-RO" sz="2800" dirty="0">
              <a:solidFill>
                <a:srgbClr val="FFC000"/>
              </a:solidFill>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endParaRPr lang="ro-RO" sz="2800" b="1" i="1" dirty="0">
              <a:solidFill>
                <a:srgbClr val="C00000"/>
              </a:solidFill>
              <a:latin typeface="Arial Black" panose="020B0A04020102020204" pitchFamily="34" charset="0"/>
            </a:endParaRPr>
          </a:p>
          <a:p>
            <a:pPr marL="0" indent="0" algn="ctr">
              <a:lnSpc>
                <a:spcPct val="100000"/>
              </a:lnSpc>
              <a:spcBef>
                <a:spcPts val="0"/>
              </a:spcBef>
              <a:buNone/>
            </a:pPr>
            <a:endParaRPr lang="ro-RO" sz="2800" dirty="0">
              <a:solidFill>
                <a:srgbClr val="C00000"/>
              </a:solidFill>
              <a:latin typeface="Arial Black" panose="020B0A04020102020204" pitchFamily="34" charset="0"/>
              <a:cs typeface="Calibri" panose="020F0502020204030204" pitchFamily="34" charset="0"/>
            </a:endParaRPr>
          </a:p>
        </p:txBody>
      </p:sp>
    </p:spTree>
    <p:extLst>
      <p:ext uri="{BB962C8B-B14F-4D97-AF65-F5344CB8AC3E}">
        <p14:creationId xmlns:p14="http://schemas.microsoft.com/office/powerpoint/2010/main" val="331581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1"/>
          </a:xfrm>
        </p:spPr>
        <p:txBody>
          <a:bodyPr>
            <a:normAutofit fontScale="90000"/>
          </a:bodyPr>
          <a:lstStyle/>
          <a:p>
            <a:pPr algn="ct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Campania “</a:t>
            </a:r>
            <a:r>
              <a:rPr lang="en-GB" sz="3100" dirty="0" err="1">
                <a:latin typeface="Calibri" panose="020F0502020204030204" pitchFamily="34" charset="0"/>
                <a:cs typeface="Calibri" panose="020F0502020204030204" pitchFamily="34" charset="0"/>
              </a:rPr>
              <a:t>Dăruiți</a:t>
            </a:r>
            <a:r>
              <a:rPr lang="en-GB" sz="3100" dirty="0">
                <a:latin typeface="Calibri" panose="020F0502020204030204" pitchFamily="34" charset="0"/>
                <a:cs typeface="Calibri" panose="020F0502020204030204" pitchFamily="34" charset="0"/>
              </a:rPr>
              <a:t> o </a:t>
            </a:r>
            <a:r>
              <a:rPr lang="en-GB" sz="3100" dirty="0" err="1">
                <a:latin typeface="Calibri" panose="020F0502020204030204" pitchFamily="34" charset="0"/>
                <a:cs typeface="Calibri" panose="020F0502020204030204" pitchFamily="34" charset="0"/>
              </a:rPr>
              <a:t>inimă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sănătoasă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dragi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Cunoașteți-vă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riscul</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și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preveniți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apariția</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bolilor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cardiovasculare</a:t>
            </a:r>
            <a:r>
              <a:rPr lang="en-GB" sz="3100" dirty="0">
                <a:latin typeface="Calibri" panose="020F0502020204030204" pitchFamily="34" charset="0"/>
                <a:cs typeface="Calibri" panose="020F0502020204030204" pitchFamily="34" charset="0"/>
              </a:rPr>
              <a:t>!”</a:t>
            </a: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dirty="0"/>
              <a:t> </a:t>
            </a:r>
          </a:p>
        </p:txBody>
      </p:sp>
      <p:sp>
        <p:nvSpPr>
          <p:cNvPr id="3" name="Content Placeholder 2"/>
          <p:cNvSpPr>
            <a:spLocks noGrp="1"/>
          </p:cNvSpPr>
          <p:nvPr>
            <p:ph idx="1"/>
          </p:nvPr>
        </p:nvSpPr>
        <p:spPr>
          <a:xfrm>
            <a:off x="0" y="1524001"/>
            <a:ext cx="12192000" cy="5334000"/>
          </a:xfrm>
        </p:spPr>
        <p:txBody>
          <a:bodyPr>
            <a:normAutofit/>
          </a:bodyPr>
          <a:lstStyle/>
          <a:p>
            <a:pPr>
              <a:buFont typeface="Wingdings" panose="05000000000000000000" pitchFamily="2" charset="2"/>
              <a:buChar char="q"/>
            </a:pPr>
            <a:r>
              <a:rPr lang="en-US" dirty="0">
                <a:solidFill>
                  <a:srgbClr val="C00000"/>
                </a:solidFill>
                <a:latin typeface="Calibri" panose="020F0502020204030204" pitchFamily="34" charset="0"/>
                <a:cs typeface="Calibri" panose="020F0502020204030204" pitchFamily="34" charset="0"/>
              </a:rPr>
              <a:t>INTRODUCERE</a:t>
            </a:r>
            <a:endParaRPr lang="en-US" b="1" dirty="0">
              <a:solidFill>
                <a:srgbClr val="C00000"/>
              </a:solidFill>
              <a:latin typeface="Calibri" panose="020F0502020204030204" pitchFamily="34" charset="0"/>
              <a:cs typeface="Calibri" panose="020F0502020204030204" pitchFamily="34" charset="0"/>
            </a:endParaRPr>
          </a:p>
          <a:p>
            <a:pPr>
              <a:lnSpc>
                <a:spcPct val="100000"/>
              </a:lnSpc>
            </a:pPr>
            <a:r>
              <a:rPr lang="en-GB" sz="2000" dirty="0" err="1">
                <a:solidFill>
                  <a:schemeClr val="tx1"/>
                </a:solidFill>
                <a:latin typeface="Calibri" panose="020F0502020204030204" pitchFamily="34" charset="0"/>
                <a:cs typeface="Calibri" panose="020F0502020204030204" pitchFamily="34" charset="0"/>
              </a:rPr>
              <a:t>Boala</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cardiovasculară</a:t>
            </a:r>
            <a:r>
              <a:rPr lang="en-GB" sz="2000" dirty="0">
                <a:solidFill>
                  <a:schemeClr val="tx1"/>
                </a:solidFill>
                <a:latin typeface="Calibri" panose="020F0502020204030204" pitchFamily="34" charset="0"/>
                <a:cs typeface="Calibri" panose="020F0502020204030204" pitchFamily="34" charset="0"/>
              </a:rPr>
              <a:t> (BCV) </a:t>
            </a:r>
            <a:r>
              <a:rPr lang="en-GB" sz="2000" dirty="0" err="1">
                <a:solidFill>
                  <a:schemeClr val="tx1"/>
                </a:solidFill>
                <a:latin typeface="Calibri" panose="020F0502020204030204" pitchFamily="34" charset="0"/>
                <a:cs typeface="Calibri" panose="020F0502020204030204" pitchFamily="34" charset="0"/>
              </a:rPr>
              <a:t>continuă</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să</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rămână</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principala</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cauză</a:t>
            </a:r>
            <a:r>
              <a:rPr lang="en-GB" sz="2000" dirty="0">
                <a:solidFill>
                  <a:schemeClr val="tx1"/>
                </a:solidFill>
                <a:latin typeface="Calibri" panose="020F0502020204030204" pitchFamily="34" charset="0"/>
                <a:cs typeface="Calibri" panose="020F0502020204030204" pitchFamily="34" charset="0"/>
              </a:rPr>
              <a:t> de </a:t>
            </a:r>
            <a:r>
              <a:rPr lang="en-GB" sz="2000" dirty="0" err="1">
                <a:solidFill>
                  <a:schemeClr val="tx1"/>
                </a:solidFill>
                <a:latin typeface="Calibri" panose="020F0502020204030204" pitchFamily="34" charset="0"/>
                <a:cs typeface="Calibri" panose="020F0502020204030204" pitchFamily="34" charset="0"/>
              </a:rPr>
              <a:t>morbiditate</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și</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mortalitate</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în</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lume</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Decesele</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cauzate</a:t>
            </a:r>
            <a:r>
              <a:rPr lang="en-GB" sz="2000" dirty="0">
                <a:solidFill>
                  <a:schemeClr val="tx1"/>
                </a:solidFill>
                <a:latin typeface="Calibri" panose="020F0502020204030204" pitchFamily="34" charset="0"/>
                <a:cs typeface="Calibri" panose="020F0502020204030204" pitchFamily="34" charset="0"/>
              </a:rPr>
              <a:t> de BCV </a:t>
            </a:r>
            <a:r>
              <a:rPr lang="en-GB" sz="2000" dirty="0" err="1">
                <a:solidFill>
                  <a:schemeClr val="tx1"/>
                </a:solidFill>
                <a:latin typeface="Calibri" panose="020F0502020204030204" pitchFamily="34" charset="0"/>
                <a:cs typeface="Calibri" panose="020F0502020204030204" pitchFamily="34" charset="0"/>
              </a:rPr>
              <a:t>rămân</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alarmant</a:t>
            </a:r>
            <a:r>
              <a:rPr lang="en-GB" sz="2000" dirty="0">
                <a:solidFill>
                  <a:schemeClr val="tx1"/>
                </a:solidFill>
                <a:latin typeface="Calibri" panose="020F0502020204030204" pitchFamily="34" charset="0"/>
                <a:cs typeface="Calibri" panose="020F0502020204030204" pitchFamily="34" charset="0"/>
              </a:rPr>
              <a:t> de </a:t>
            </a:r>
            <a:r>
              <a:rPr lang="en-GB" sz="2000" dirty="0" err="1">
                <a:solidFill>
                  <a:schemeClr val="tx1"/>
                </a:solidFill>
                <a:latin typeface="Calibri" panose="020F0502020204030204" pitchFamily="34" charset="0"/>
                <a:cs typeface="Calibri" panose="020F0502020204030204" pitchFamily="34" charset="0"/>
              </a:rPr>
              <a:t>ridicate</a:t>
            </a:r>
            <a:r>
              <a:rPr lang="en-GB" sz="2000" dirty="0">
                <a:solidFill>
                  <a:schemeClr val="tx1"/>
                </a:solidFill>
                <a:latin typeface="Calibri" panose="020F0502020204030204" pitchFamily="34" charset="0"/>
                <a:cs typeface="Calibri" panose="020F0502020204030204" pitchFamily="34" charset="0"/>
              </a:rPr>
              <a:t> </a:t>
            </a:r>
            <a:r>
              <a:rPr lang="ro-RO" sz="2000" dirty="0">
                <a:solidFill>
                  <a:schemeClr val="tx1"/>
                </a:solidFill>
                <a:latin typeface="Calibri" panose="020F0502020204030204" pitchFamily="34" charset="0"/>
                <a:cs typeface="Calibri" panose="020F0502020204030204" pitchFamily="34" charset="0"/>
              </a:rPr>
              <a:t>ca număr </a:t>
            </a:r>
            <a:r>
              <a:rPr lang="en-GB" sz="2000" dirty="0" err="1">
                <a:solidFill>
                  <a:schemeClr val="tx1"/>
                </a:solidFill>
                <a:latin typeface="Calibri" panose="020F0502020204030204" pitchFamily="34" charset="0"/>
                <a:cs typeface="Calibri" panose="020F0502020204030204" pitchFamily="34" charset="0"/>
              </a:rPr>
              <a:t>și</a:t>
            </a:r>
            <a:r>
              <a:rPr lang="en-GB" sz="2000" dirty="0">
                <a:solidFill>
                  <a:schemeClr val="tx1"/>
                </a:solidFill>
                <a:latin typeface="Calibri" panose="020F0502020204030204" pitchFamily="34" charset="0"/>
                <a:cs typeface="Calibri" panose="020F0502020204030204" pitchFamily="34" charset="0"/>
              </a:rPr>
              <a:t> se </a:t>
            </a:r>
            <a:r>
              <a:rPr lang="en-GB" sz="2000" dirty="0" err="1">
                <a:solidFill>
                  <a:schemeClr val="tx1"/>
                </a:solidFill>
                <a:latin typeface="Calibri" panose="020F0502020204030204" pitchFamily="34" charset="0"/>
                <a:cs typeface="Calibri" panose="020F0502020204030204" pitchFamily="34" charset="0"/>
              </a:rPr>
              <a:t>estimează</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că</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în</a:t>
            </a:r>
            <a:r>
              <a:rPr lang="en-GB" sz="2000" dirty="0">
                <a:solidFill>
                  <a:schemeClr val="tx1"/>
                </a:solidFill>
                <a:latin typeface="Calibri" panose="020F0502020204030204" pitchFamily="34" charset="0"/>
                <a:cs typeface="Calibri" panose="020F0502020204030204" pitchFamily="34" charset="0"/>
              </a:rPr>
              <a:t> 2030 </a:t>
            </a:r>
            <a:r>
              <a:rPr lang="en-GB" sz="2000" dirty="0" err="1">
                <a:solidFill>
                  <a:schemeClr val="tx1"/>
                </a:solidFill>
                <a:latin typeface="Calibri" panose="020F0502020204030204" pitchFamily="34" charset="0"/>
                <a:cs typeface="Calibri" panose="020F0502020204030204" pitchFamily="34" charset="0"/>
              </a:rPr>
              <a:t>vor</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atinge</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cifra</a:t>
            </a:r>
            <a:r>
              <a:rPr lang="en-GB" sz="2000" dirty="0">
                <a:solidFill>
                  <a:schemeClr val="tx1"/>
                </a:solidFill>
                <a:latin typeface="Calibri" panose="020F0502020204030204" pitchFamily="34" charset="0"/>
                <a:cs typeface="Calibri" panose="020F0502020204030204" pitchFamily="34" charset="0"/>
              </a:rPr>
              <a:t> de 23 </a:t>
            </a:r>
            <a:r>
              <a:rPr lang="en-GB" sz="2000" dirty="0" err="1">
                <a:solidFill>
                  <a:schemeClr val="tx1"/>
                </a:solidFill>
                <a:latin typeface="Calibri" panose="020F0502020204030204" pitchFamily="34" charset="0"/>
                <a:cs typeface="Calibri" panose="020F0502020204030204" pitchFamily="34" charset="0"/>
              </a:rPr>
              <a:t>milioane</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deși</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ratele</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generale</a:t>
            </a:r>
            <a:r>
              <a:rPr lang="en-GB" sz="2000" dirty="0">
                <a:solidFill>
                  <a:schemeClr val="tx1"/>
                </a:solidFill>
                <a:latin typeface="Calibri" panose="020F0502020204030204" pitchFamily="34" charset="0"/>
                <a:cs typeface="Calibri" panose="020F0502020204030204" pitchFamily="34" charset="0"/>
              </a:rPr>
              <a:t> ale </a:t>
            </a:r>
            <a:r>
              <a:rPr lang="en-GB" sz="2000" dirty="0" err="1">
                <a:solidFill>
                  <a:schemeClr val="tx1"/>
                </a:solidFill>
                <a:latin typeface="Calibri" panose="020F0502020204030204" pitchFamily="34" charset="0"/>
                <a:cs typeface="Calibri" panose="020F0502020204030204" pitchFamily="34" charset="0"/>
              </a:rPr>
              <a:t>mortalității</a:t>
            </a:r>
            <a:r>
              <a:rPr lang="en-GB" sz="2000" dirty="0">
                <a:solidFill>
                  <a:schemeClr val="tx1"/>
                </a:solidFill>
                <a:latin typeface="Calibri" panose="020F0502020204030204" pitchFamily="34" charset="0"/>
                <a:cs typeface="Calibri" panose="020F0502020204030204" pitchFamily="34" charset="0"/>
              </a:rPr>
              <a:t> s-au </a:t>
            </a:r>
            <a:r>
              <a:rPr lang="en-GB" sz="2000" dirty="0" err="1">
                <a:solidFill>
                  <a:schemeClr val="tx1"/>
                </a:solidFill>
                <a:latin typeface="Calibri" panose="020F0502020204030204" pitchFamily="34" charset="0"/>
                <a:cs typeface="Calibri" panose="020F0502020204030204" pitchFamily="34" charset="0"/>
              </a:rPr>
              <a:t>redus</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în</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ultimele</a:t>
            </a:r>
            <a:r>
              <a:rPr lang="en-GB" sz="2000" dirty="0">
                <a:solidFill>
                  <a:schemeClr val="tx1"/>
                </a:solidFill>
                <a:latin typeface="Calibri" panose="020F0502020204030204" pitchFamily="34" charset="0"/>
                <a:cs typeface="Calibri" panose="020F0502020204030204" pitchFamily="34" charset="0"/>
              </a:rPr>
              <a:t> </a:t>
            </a:r>
            <a:r>
              <a:rPr lang="en-GB" sz="2000" dirty="0" err="1">
                <a:solidFill>
                  <a:schemeClr val="tx1"/>
                </a:solidFill>
                <a:latin typeface="Calibri" panose="020F0502020204030204" pitchFamily="34" charset="0"/>
                <a:cs typeface="Calibri" panose="020F0502020204030204" pitchFamily="34" charset="0"/>
              </a:rPr>
              <a:t>decenii</a:t>
            </a:r>
            <a:r>
              <a:rPr lang="ro-RO"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[1]</a:t>
            </a:r>
            <a:r>
              <a:rPr lang="en-GB" sz="2000" dirty="0">
                <a:solidFill>
                  <a:schemeClr val="tx1"/>
                </a:solidFill>
                <a:latin typeface="Calibri" panose="020F0502020204030204" pitchFamily="34" charset="0"/>
                <a:cs typeface="Calibri" panose="020F0502020204030204" pitchFamily="34" charset="0"/>
              </a:rPr>
              <a:t>.</a:t>
            </a:r>
            <a:endParaRPr lang="ro-RO" sz="2000" dirty="0">
              <a:solidFill>
                <a:schemeClr val="tx1"/>
              </a:solidFill>
              <a:latin typeface="Calibri" panose="020F0502020204030204" pitchFamily="34" charset="0"/>
              <a:cs typeface="Calibri" panose="020F0502020204030204" pitchFamily="34" charset="0"/>
            </a:endParaRPr>
          </a:p>
          <a:p>
            <a:pPr>
              <a:lnSpc>
                <a:spcPct val="100000"/>
              </a:lnSpc>
            </a:pPr>
            <a:r>
              <a:rPr lang="en-US" sz="2000" dirty="0">
                <a:solidFill>
                  <a:schemeClr val="tx1"/>
                </a:solidFill>
                <a:latin typeface="Calibri" panose="020F0502020204030204" pitchFamily="34" charset="0"/>
                <a:cs typeface="Calibri" panose="020F0502020204030204" pitchFamily="34" charset="0"/>
              </a:rPr>
              <a:t>S-a </a:t>
            </a:r>
            <a:r>
              <a:rPr lang="en-US" sz="2000" dirty="0" err="1">
                <a:solidFill>
                  <a:schemeClr val="tx1"/>
                </a:solidFill>
                <a:latin typeface="Calibri" panose="020F0502020204030204" pitchFamily="34" charset="0"/>
                <a:cs typeface="Calibri" panose="020F0502020204030204" pitchFamily="34" charset="0"/>
              </a:rPr>
              <a:t>dovedit</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faptul</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că</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prin</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reducerea</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factorilor</a:t>
            </a:r>
            <a:r>
              <a:rPr lang="en-US" sz="2000" dirty="0">
                <a:solidFill>
                  <a:schemeClr val="tx1"/>
                </a:solidFill>
                <a:latin typeface="Calibri" panose="020F0502020204030204" pitchFamily="34" charset="0"/>
                <a:cs typeface="Calibri" panose="020F0502020204030204" pitchFamily="34" charset="0"/>
              </a:rPr>
              <a:t> de </a:t>
            </a:r>
            <a:r>
              <a:rPr lang="en-US" sz="2000" dirty="0" err="1">
                <a:solidFill>
                  <a:schemeClr val="tx1"/>
                </a:solidFill>
                <a:latin typeface="Calibri" panose="020F0502020204030204" pitchFamily="34" charset="0"/>
                <a:cs typeface="Calibri" panose="020F0502020204030204" pitchFamily="34" charset="0"/>
              </a:rPr>
              <a:t>risc</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renunțarea</a:t>
            </a:r>
            <a:r>
              <a:rPr lang="en-US" sz="2000" dirty="0">
                <a:solidFill>
                  <a:schemeClr val="tx1"/>
                </a:solidFill>
                <a:latin typeface="Calibri" panose="020F0502020204030204" pitchFamily="34" charset="0"/>
                <a:cs typeface="Calibri" panose="020F0502020204030204" pitchFamily="34" charset="0"/>
              </a:rPr>
              <a:t> la </a:t>
            </a:r>
            <a:r>
              <a:rPr lang="en-US" sz="2000" dirty="0" err="1">
                <a:solidFill>
                  <a:schemeClr val="tx1"/>
                </a:solidFill>
                <a:latin typeface="Calibri" panose="020F0502020204030204" pitchFamily="34" charset="0"/>
                <a:cs typeface="Calibri" panose="020F0502020204030204" pitchFamily="34" charset="0"/>
              </a:rPr>
              <a:t>fumat</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reducerea</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cantității</a:t>
            </a:r>
            <a:r>
              <a:rPr lang="en-US" sz="2000" dirty="0">
                <a:solidFill>
                  <a:schemeClr val="tx1"/>
                </a:solidFill>
                <a:latin typeface="Calibri" panose="020F0502020204030204" pitchFamily="34" charset="0"/>
                <a:cs typeface="Calibri" panose="020F0502020204030204" pitchFamily="34" charset="0"/>
              </a:rPr>
              <a:t> de </a:t>
            </a:r>
            <a:r>
              <a:rPr lang="en-US" sz="2000" dirty="0" err="1">
                <a:solidFill>
                  <a:schemeClr val="tx1"/>
                </a:solidFill>
                <a:latin typeface="Calibri" panose="020F0502020204030204" pitchFamily="34" charset="0"/>
                <a:cs typeface="Calibri" panose="020F0502020204030204" pitchFamily="34" charset="0"/>
              </a:rPr>
              <a:t>sare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consumul</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mai</a:t>
            </a:r>
            <a:r>
              <a:rPr lang="en-US" sz="2000" dirty="0">
                <a:solidFill>
                  <a:schemeClr val="tx1"/>
                </a:solidFill>
                <a:latin typeface="Calibri" panose="020F0502020204030204" pitchFamily="34" charset="0"/>
                <a:cs typeface="Calibri" panose="020F0502020204030204" pitchFamily="34" charset="0"/>
              </a:rPr>
              <a:t> mare al </a:t>
            </a:r>
            <a:r>
              <a:rPr lang="en-US" sz="2000" dirty="0" err="1">
                <a:solidFill>
                  <a:schemeClr val="tx1"/>
                </a:solidFill>
                <a:latin typeface="Calibri" panose="020F0502020204030204" pitchFamily="34" charset="0"/>
                <a:cs typeface="Calibri" panose="020F0502020204030204" pitchFamily="34" charset="0"/>
              </a:rPr>
              <a:t>fructelor</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și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legumelor</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activitatea</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fizică</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regulată</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și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evitarea</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consumului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excesiv</a:t>
            </a:r>
            <a:r>
              <a:rPr lang="en-US" sz="2000" dirty="0">
                <a:solidFill>
                  <a:schemeClr val="tx1"/>
                </a:solidFill>
                <a:latin typeface="Calibri" panose="020F0502020204030204" pitchFamily="34" charset="0"/>
                <a:cs typeface="Calibri" panose="020F0502020204030204" pitchFamily="34" charset="0"/>
              </a:rPr>
              <a:t> de </a:t>
            </a:r>
            <a:r>
              <a:rPr lang="en-US" sz="2000" dirty="0" err="1">
                <a:solidFill>
                  <a:schemeClr val="tx1"/>
                </a:solidFill>
                <a:latin typeface="Calibri" panose="020F0502020204030204" pitchFamily="34" charset="0"/>
                <a:cs typeface="Calibri" panose="020F0502020204030204" pitchFamily="34" charset="0"/>
              </a:rPr>
              <a:t>alcool</a:t>
            </a:r>
            <a:r>
              <a:rPr lang="ro-RO"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rPr>
              <a:t> se reduce </a:t>
            </a:r>
            <a:r>
              <a:rPr lang="en-US" sz="2000" dirty="0" err="1">
                <a:solidFill>
                  <a:schemeClr val="tx1"/>
                </a:solidFill>
                <a:latin typeface="Calibri" panose="020F0502020204030204" pitchFamily="34" charset="0"/>
                <a:cs typeface="Calibri" panose="020F0502020204030204" pitchFamily="34" charset="0"/>
              </a:rPr>
              <a:t>riscul</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apariției</a:t>
            </a:r>
            <a:r>
              <a:rPr lang="en-US" sz="2000" dirty="0">
                <a:solidFill>
                  <a:schemeClr val="tx1"/>
                </a:solidFill>
                <a:latin typeface="Calibri" panose="020F0502020204030204" pitchFamily="34" charset="0"/>
                <a:cs typeface="Calibri" panose="020F0502020204030204" pitchFamily="34" charset="0"/>
              </a:rPr>
              <a:t> de </a:t>
            </a:r>
            <a:r>
              <a:rPr lang="en-US" sz="2000" dirty="0" err="1">
                <a:solidFill>
                  <a:schemeClr val="tx1"/>
                </a:solidFill>
                <a:latin typeface="Calibri" panose="020F0502020204030204" pitchFamily="34" charset="0"/>
                <a:cs typeface="Calibri" panose="020F0502020204030204" pitchFamily="34" charset="0"/>
              </a:rPr>
              <a:t>boli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cardiovasculare</a:t>
            </a:r>
            <a:r>
              <a:rPr lang="ro-RO" sz="2000" dirty="0">
                <a:solidFill>
                  <a:schemeClr val="tx1"/>
                </a:solidFill>
                <a:latin typeface="Calibri" panose="020F0502020204030204" pitchFamily="34" charset="0"/>
                <a:cs typeface="Calibri" panose="020F0502020204030204" pitchFamily="34" charset="0"/>
              </a:rPr>
              <a:t>, iar</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decesele</a:t>
            </a:r>
            <a:r>
              <a:rPr lang="en-US" sz="2000" dirty="0">
                <a:solidFill>
                  <a:schemeClr val="tx1"/>
                </a:solidFill>
                <a:latin typeface="Calibri" panose="020F0502020204030204" pitchFamily="34" charset="0"/>
                <a:cs typeface="Calibri" panose="020F0502020204030204" pitchFamily="34" charset="0"/>
              </a:rPr>
              <a:t> premature </a:t>
            </a:r>
            <a:r>
              <a:rPr lang="en-US" sz="2000" dirty="0" err="1">
                <a:solidFill>
                  <a:schemeClr val="tx1"/>
                </a:solidFill>
                <a:latin typeface="Calibri" panose="020F0502020204030204" pitchFamily="34" charset="0"/>
                <a:cs typeface="Calibri" panose="020F0502020204030204" pitchFamily="34" charset="0"/>
              </a:rPr>
              <a:t>prin</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boli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cardiovasculare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ar</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putea</a:t>
            </a:r>
            <a:r>
              <a:rPr lang="en-US" sz="2000" dirty="0">
                <a:solidFill>
                  <a:schemeClr val="tx1"/>
                </a:solidFill>
                <a:latin typeface="Calibri" panose="020F0502020204030204" pitchFamily="34" charset="0"/>
                <a:cs typeface="Calibri" panose="020F0502020204030204" pitchFamily="34" charset="0"/>
              </a:rPr>
              <a:t> fi </a:t>
            </a:r>
            <a:r>
              <a:rPr lang="en-US" sz="2000" dirty="0" err="1">
                <a:solidFill>
                  <a:schemeClr val="tx1"/>
                </a:solidFill>
                <a:latin typeface="Calibri" panose="020F0502020204030204" pitchFamily="34" charset="0"/>
                <a:cs typeface="Calibri" panose="020F0502020204030204" pitchFamily="34" charset="0"/>
              </a:rPr>
              <a:t>prevenite</a:t>
            </a:r>
            <a:r>
              <a:rPr lang="en-US" sz="2000" dirty="0">
                <a:solidFill>
                  <a:schemeClr val="tx1"/>
                </a:solidFill>
                <a:latin typeface="Calibri" panose="020F0502020204030204" pitchFamily="34" charset="0"/>
                <a:cs typeface="Calibri" panose="020F0502020204030204" pitchFamily="34" charset="0"/>
              </a:rPr>
              <a:t> [2].  </a:t>
            </a:r>
            <a:endParaRPr lang="ro-RO" sz="2000" dirty="0">
              <a:solidFill>
                <a:schemeClr val="tx1"/>
              </a:solidFill>
              <a:latin typeface="Calibri" panose="020F0502020204030204" pitchFamily="34" charset="0"/>
              <a:cs typeface="Calibri" panose="020F0502020204030204" pitchFamily="34" charset="0"/>
            </a:endParaRPr>
          </a:p>
          <a:p>
            <a:pPr>
              <a:lnSpc>
                <a:spcPct val="100000"/>
              </a:lnSpc>
            </a:pPr>
            <a:r>
              <a:rPr lang="en-US" sz="2000" dirty="0" err="1">
                <a:solidFill>
                  <a:schemeClr val="tx1"/>
                </a:solidFill>
                <a:latin typeface="Calibri" panose="020F0502020204030204" pitchFamily="34" charset="0"/>
                <a:cs typeface="Calibri" panose="020F0502020204030204" pitchFamily="34" charset="0"/>
              </a:rPr>
              <a:t>În</a:t>
            </a:r>
            <a:r>
              <a:rPr lang="en-US" sz="2000" dirty="0">
                <a:solidFill>
                  <a:schemeClr val="tx1"/>
                </a:solidFill>
                <a:latin typeface="Calibri" panose="020F0502020204030204" pitchFamily="34" charset="0"/>
                <a:cs typeface="Calibri" panose="020F0502020204030204" pitchFamily="34" charset="0"/>
              </a:rPr>
              <a:t> </a:t>
            </a:r>
            <a:r>
              <a:rPr lang="ro-RO" sz="2000" dirty="0">
                <a:solidFill>
                  <a:schemeClr val="tx1"/>
                </a:solidFill>
                <a:latin typeface="Calibri" panose="020F0502020204030204" pitchFamily="34" charset="0"/>
                <a:cs typeface="Calibri" panose="020F0502020204030204" pitchFamily="34" charset="0"/>
              </a:rPr>
              <a:t>2023</a:t>
            </a:r>
            <a:r>
              <a:rPr lang="en-US" sz="2000" dirty="0">
                <a:solidFill>
                  <a:schemeClr val="tx1"/>
                </a:solidFill>
                <a:latin typeface="Calibri" panose="020F0502020204030204" pitchFamily="34" charset="0"/>
                <a:cs typeface="Calibri" panose="020F0502020204030204" pitchFamily="34" charset="0"/>
              </a:rPr>
              <a:t>, </a:t>
            </a:r>
            <a:r>
              <a:rPr lang="ro-RO" sz="2000" dirty="0">
                <a:solidFill>
                  <a:schemeClr val="tx1"/>
                </a:solidFill>
                <a:latin typeface="Calibri" panose="020F0502020204030204" pitchFamily="34" charset="0"/>
                <a:cs typeface="Calibri" panose="020F0502020204030204" pitchFamily="34" charset="0"/>
              </a:rPr>
              <a:t>în luna </a:t>
            </a:r>
            <a:r>
              <a:rPr lang="en-US" sz="2000" dirty="0" err="1">
                <a:solidFill>
                  <a:schemeClr val="tx1"/>
                </a:solidFill>
                <a:latin typeface="Calibri" panose="020F0502020204030204" pitchFamily="34" charset="0"/>
                <a:cs typeface="Calibri" panose="020F0502020204030204" pitchFamily="34" charset="0"/>
              </a:rPr>
              <a:t>decembrie</a:t>
            </a:r>
            <a:r>
              <a:rPr lang="ro-RO" sz="2000" dirty="0">
                <a:solidFill>
                  <a:schemeClr val="tx1"/>
                </a:solidFill>
                <a:latin typeface="Calibri" panose="020F0502020204030204" pitchFamily="34" charset="0"/>
                <a:cs typeface="Calibri" panose="020F0502020204030204" pitchFamily="34" charset="0"/>
              </a:rPr>
              <a:t> se derulează prin Institutul Național de Sănătate Publică și Direcțiile Județene de Sănătate Publică și a municipiului București, campania  de informare, educare și conștientizare cu privire la factorii de risc pentru bolile cardiovasculare, finanțată de Ministerul Sănătății.</a:t>
            </a:r>
          </a:p>
          <a:p>
            <a:pPr>
              <a:lnSpc>
                <a:spcPct val="100000"/>
              </a:lnSpc>
            </a:pPr>
            <a:r>
              <a:rPr lang="en-US" sz="2000" dirty="0">
                <a:solidFill>
                  <a:schemeClr val="tx1"/>
                </a:solidFill>
                <a:latin typeface="Calibri" panose="020F0502020204030204" pitchFamily="34" charset="0"/>
                <a:cs typeface="Calibri" panose="020F0502020204030204" pitchFamily="34" charset="0"/>
              </a:rPr>
              <a:t>Campania </a:t>
            </a:r>
            <a:r>
              <a:rPr lang="en-US" sz="2000" dirty="0" err="1">
                <a:solidFill>
                  <a:schemeClr val="tx1"/>
                </a:solidFill>
                <a:latin typeface="Calibri" panose="020F0502020204030204" pitchFamily="34" charset="0"/>
                <a:cs typeface="Calibri" panose="020F0502020204030204" pitchFamily="34" charset="0"/>
              </a:rPr>
              <a:t>reprezintă</a:t>
            </a:r>
            <a:r>
              <a:rPr lang="en-US" sz="2000" dirty="0">
                <a:solidFill>
                  <a:schemeClr val="tx1"/>
                </a:solidFill>
                <a:latin typeface="Calibri" panose="020F0502020204030204" pitchFamily="34" charset="0"/>
                <a:cs typeface="Calibri" panose="020F0502020204030204" pitchFamily="34" charset="0"/>
              </a:rPr>
              <a:t> o </a:t>
            </a:r>
            <a:r>
              <a:rPr lang="en-US" sz="2000" dirty="0" err="1">
                <a:solidFill>
                  <a:schemeClr val="tx1"/>
                </a:solidFill>
                <a:latin typeface="Calibri" panose="020F0502020204030204" pitchFamily="34" charset="0"/>
                <a:cs typeface="Calibri" panose="020F0502020204030204" pitchFamily="34" charset="0"/>
              </a:rPr>
              <a:t>oportunitate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pentru</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creșterea</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gradului</a:t>
            </a:r>
            <a:r>
              <a:rPr lang="en-US" sz="2000" dirty="0">
                <a:solidFill>
                  <a:schemeClr val="tx1"/>
                </a:solidFill>
                <a:latin typeface="Calibri" panose="020F0502020204030204" pitchFamily="34" charset="0"/>
                <a:cs typeface="Calibri" panose="020F0502020204030204" pitchFamily="34" charset="0"/>
              </a:rPr>
              <a:t> de </a:t>
            </a:r>
            <a:r>
              <a:rPr lang="en-US" sz="2000" dirty="0" err="1">
                <a:solidFill>
                  <a:schemeClr val="tx1"/>
                </a:solidFill>
                <a:latin typeface="Calibri" panose="020F0502020204030204" pitchFamily="34" charset="0"/>
                <a:cs typeface="Calibri" panose="020F0502020204030204" pitchFamily="34" charset="0"/>
              </a:rPr>
              <a:t>conștientizare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în</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rândul</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populației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privind</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bolile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cardiovasculare</a:t>
            </a:r>
            <a:r>
              <a:rPr lang="en-US" sz="2000" dirty="0">
                <a:solidFill>
                  <a:schemeClr val="tx1"/>
                </a:solidFill>
                <a:latin typeface="Calibri" panose="020F0502020204030204" pitchFamily="34" charset="0"/>
                <a:cs typeface="Calibri" panose="020F0502020204030204" pitchFamily="34" charset="0"/>
              </a:rPr>
              <a:t>.</a:t>
            </a:r>
            <a:endParaRPr lang="ro-RO" sz="20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endParaRPr lang="en-US" sz="12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en-US" sz="1000" dirty="0">
                <a:solidFill>
                  <a:schemeClr val="tx1"/>
                </a:solidFill>
                <a:latin typeface="Calibri" panose="020F0502020204030204" pitchFamily="34" charset="0"/>
                <a:cs typeface="Calibri" panose="020F0502020204030204" pitchFamily="34" charset="0"/>
              </a:rPr>
              <a:t>[1]. </a:t>
            </a:r>
            <a:r>
              <a:rPr lang="en-US" sz="1000" dirty="0" err="1">
                <a:solidFill>
                  <a:schemeClr val="tx1"/>
                </a:solidFill>
                <a:latin typeface="Calibri" panose="020F0502020204030204" pitchFamily="34" charset="0"/>
                <a:cs typeface="Calibri" panose="020F0502020204030204" pitchFamily="34" charset="0"/>
              </a:rPr>
              <a:t>Sursa</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Fawzy</a:t>
            </a:r>
            <a:r>
              <a:rPr lang="en-US" sz="1000" dirty="0">
                <a:solidFill>
                  <a:schemeClr val="tx1"/>
                </a:solidFill>
                <a:latin typeface="Calibri" panose="020F0502020204030204" pitchFamily="34" charset="0"/>
                <a:cs typeface="Calibri" panose="020F0502020204030204" pitchFamily="34" charset="0"/>
              </a:rPr>
              <a:t> A M , Lip G, Cardiovascular disease prevention: Risk factor modification at the heart of the matter The Lancet Regional Health - Western Pacific, 17, 2021</a:t>
            </a:r>
          </a:p>
          <a:p>
            <a:pPr marL="0" indent="0" algn="just">
              <a:lnSpc>
                <a:spcPct val="100000"/>
              </a:lnSpc>
              <a:spcBef>
                <a:spcPts val="0"/>
              </a:spcBef>
              <a:buNone/>
            </a:pPr>
            <a:r>
              <a:rPr lang="en-US" sz="1000" dirty="0">
                <a:solidFill>
                  <a:schemeClr val="tx1"/>
                </a:solidFill>
                <a:latin typeface="Calibri" panose="020F0502020204030204" pitchFamily="34" charset="0"/>
                <a:cs typeface="Calibri" panose="020F0502020204030204" pitchFamily="34" charset="0"/>
              </a:rPr>
              <a:t>[2]. </a:t>
            </a:r>
            <a:r>
              <a:rPr lang="en-US" sz="1000" dirty="0" err="1">
                <a:solidFill>
                  <a:schemeClr val="tx1"/>
                </a:solidFill>
                <a:latin typeface="Calibri" panose="020F0502020204030204" pitchFamily="34" charset="0"/>
                <a:cs typeface="Calibri" panose="020F0502020204030204" pitchFamily="34" charset="0"/>
              </a:rPr>
              <a:t>Sursa</a:t>
            </a:r>
            <a:r>
              <a:rPr lang="en-US" sz="1000" dirty="0">
                <a:solidFill>
                  <a:schemeClr val="tx1"/>
                </a:solidFill>
                <a:latin typeface="Calibri" panose="020F0502020204030204" pitchFamily="34" charset="0"/>
                <a:cs typeface="Calibri" panose="020F0502020204030204" pitchFamily="34" charset="0"/>
              </a:rPr>
              <a:t>:</a:t>
            </a:r>
            <a:r>
              <a:rPr lang="en-GB" sz="1000" dirty="0"/>
              <a:t> </a:t>
            </a:r>
            <a:r>
              <a:rPr lang="ro-RO" sz="1000" u="sng" dirty="0">
                <a:hlinkClick r:id="rId2"/>
              </a:rPr>
              <a:t>https://www.who.int/health-topics/cardiovascular-diseases#tab=tab_1</a:t>
            </a:r>
            <a:endParaRPr lang="ro-RO" sz="1000" dirty="0">
              <a:solidFill>
                <a:schemeClr val="tx1"/>
              </a:solidFill>
              <a:latin typeface="Calibri" panose="020F0502020204030204" pitchFamily="34" charset="0"/>
              <a:cs typeface="Calibri" panose="020F0502020204030204" pitchFamily="34" charset="0"/>
            </a:endParaRPr>
          </a:p>
          <a:p>
            <a:pPr algn="just">
              <a:lnSpc>
                <a:spcPct val="100000"/>
              </a:lnSpc>
              <a:spcBef>
                <a:spcPts val="0"/>
              </a:spcBef>
              <a:buFont typeface="Arial" panose="020B0604020202020204" pitchFamily="34" charset="0"/>
              <a:buChar char="•"/>
            </a:pPr>
            <a:endParaRPr lang="ro-RO" sz="1000" dirty="0">
              <a:solidFill>
                <a:schemeClr val="tx1"/>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86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algn="ct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Campania “</a:t>
            </a:r>
            <a:r>
              <a:rPr lang="en-GB" sz="3100" dirty="0" err="1">
                <a:latin typeface="Calibri" panose="020F0502020204030204" pitchFamily="34" charset="0"/>
                <a:cs typeface="Calibri" panose="020F0502020204030204" pitchFamily="34" charset="0"/>
              </a:rPr>
              <a:t>Dăruiți</a:t>
            </a:r>
            <a:r>
              <a:rPr lang="en-GB" sz="3100" dirty="0">
                <a:latin typeface="Calibri" panose="020F0502020204030204" pitchFamily="34" charset="0"/>
                <a:cs typeface="Calibri" panose="020F0502020204030204" pitchFamily="34" charset="0"/>
              </a:rPr>
              <a:t> o </a:t>
            </a:r>
            <a:r>
              <a:rPr lang="en-GB" sz="3100" dirty="0" err="1">
                <a:latin typeface="Calibri" panose="020F0502020204030204" pitchFamily="34" charset="0"/>
                <a:cs typeface="Calibri" panose="020F0502020204030204" pitchFamily="34" charset="0"/>
              </a:rPr>
              <a:t>inimă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sănătoasă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dragi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Cunoașteți-vă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riscul</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și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preveniți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apariția</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bolilor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cardiovasculare</a:t>
            </a:r>
            <a:r>
              <a:rPr lang="en-GB" sz="3100" dirty="0">
                <a:latin typeface="Calibri" panose="020F0502020204030204" pitchFamily="34" charset="0"/>
                <a:cs typeface="Calibri" panose="020F0502020204030204" pitchFamily="34" charset="0"/>
              </a:rPr>
              <a:t>!”</a:t>
            </a: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dirty="0"/>
              <a:t> </a:t>
            </a:r>
          </a:p>
        </p:txBody>
      </p:sp>
      <p:sp>
        <p:nvSpPr>
          <p:cNvPr id="3" name="Content Placeholder 2"/>
          <p:cNvSpPr>
            <a:spLocks noGrp="1"/>
          </p:cNvSpPr>
          <p:nvPr>
            <p:ph idx="1"/>
          </p:nvPr>
        </p:nvSpPr>
        <p:spPr>
          <a:xfrm>
            <a:off x="0" y="1524000"/>
            <a:ext cx="12192000" cy="5334000"/>
          </a:xfrm>
        </p:spPr>
        <p:txBody>
          <a:bodyPr>
            <a:normAutofit lnSpcReduction="10000"/>
          </a:bodyPr>
          <a:lstStyle/>
          <a:p>
            <a:pPr marL="0" indent="0">
              <a:lnSpc>
                <a:spcPct val="100000"/>
              </a:lnSpc>
              <a:buNone/>
            </a:pPr>
            <a:r>
              <a:rPr lang="ro-RO" sz="1400" dirty="0">
                <a:solidFill>
                  <a:schemeClr val="tx1"/>
                </a:solidFill>
                <a:latin typeface="Calibri" panose="020F0502020204030204" pitchFamily="34" charset="0"/>
                <a:cs typeface="Calibri" panose="020F0502020204030204" pitchFamily="34" charset="0"/>
              </a:rPr>
              <a:t>Grupul bolilor cardiovasculare includ afecțiuni ale inimii, boala vasculară cerebrală și boli ale aparatului circulator</a:t>
            </a:r>
            <a:r>
              <a:rPr lang="en-US" sz="1400" dirty="0">
                <a:solidFill>
                  <a:schemeClr val="tx1"/>
                </a:solidFill>
                <a:latin typeface="Calibri" panose="020F0502020204030204" pitchFamily="34" charset="0"/>
                <a:cs typeface="Calibri" panose="020F0502020204030204" pitchFamily="34" charset="0"/>
              </a:rPr>
              <a:t> [3]</a:t>
            </a:r>
            <a:r>
              <a:rPr lang="ro-RO" sz="1400" dirty="0">
                <a:solidFill>
                  <a:schemeClr val="tx1"/>
                </a:solidFill>
                <a:latin typeface="Calibri" panose="020F0502020204030204" pitchFamily="34" charset="0"/>
                <a:cs typeface="Calibri" panose="020F0502020204030204" pitchFamily="34" charset="0"/>
              </a:rPr>
              <a:t>. Acestea cuprind toate bolile inimii și ale sistemului circulator, incluzând hipertensiunea arterială, cardiopatia ischemică, insuficiența cardiacă și accidentul vascular cerebral.  </a:t>
            </a:r>
            <a:endParaRPr lang="en-US" sz="1400"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14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fr-FR" sz="1400" dirty="0" err="1">
                <a:solidFill>
                  <a:schemeClr val="tx1"/>
                </a:solidFill>
                <a:latin typeface="Calibri" panose="020F0502020204030204" pitchFamily="34" charset="0"/>
                <a:cs typeface="Calibri" panose="020F0502020204030204" pitchFamily="34" charset="0"/>
              </a:rPr>
              <a:t>Factorii</a:t>
            </a:r>
            <a:r>
              <a:rPr lang="fr-FR" sz="1400" dirty="0">
                <a:solidFill>
                  <a:schemeClr val="tx1"/>
                </a:solidFill>
                <a:latin typeface="Calibri" panose="020F0502020204030204" pitchFamily="34" charset="0"/>
                <a:cs typeface="Calibri" panose="020F0502020204030204" pitchFamily="34" charset="0"/>
              </a:rPr>
              <a:t> de </a:t>
            </a:r>
            <a:r>
              <a:rPr lang="fr-FR" sz="1400" dirty="0" err="1">
                <a:solidFill>
                  <a:schemeClr val="tx1"/>
                </a:solidFill>
                <a:latin typeface="Calibri" panose="020F0502020204030204" pitchFamily="34" charset="0"/>
                <a:cs typeface="Calibri" panose="020F0502020204030204" pitchFamily="34" charset="0"/>
              </a:rPr>
              <a:t>risc</a:t>
            </a:r>
            <a:r>
              <a:rPr lang="fr-FR" sz="1400" dirty="0">
                <a:solidFill>
                  <a:schemeClr val="tx1"/>
                </a:solidFill>
                <a:latin typeface="Calibri" panose="020F0502020204030204" pitchFamily="34" charset="0"/>
                <a:cs typeface="Calibri" panose="020F0502020204030204" pitchFamily="34" charset="0"/>
              </a:rPr>
              <a:t> </a:t>
            </a:r>
            <a:r>
              <a:rPr lang="fr-FR" sz="1400" dirty="0" err="1">
                <a:solidFill>
                  <a:schemeClr val="tx1"/>
                </a:solidFill>
                <a:latin typeface="Calibri" panose="020F0502020204030204" pitchFamily="34" charset="0"/>
                <a:cs typeface="Calibri" panose="020F0502020204030204" pitchFamily="34" charset="0"/>
              </a:rPr>
              <a:t>cardio-vascular</a:t>
            </a:r>
            <a:r>
              <a:rPr lang="fr-FR" sz="1400" dirty="0">
                <a:solidFill>
                  <a:schemeClr val="tx1"/>
                </a:solidFill>
                <a:latin typeface="Calibri" panose="020F0502020204030204" pitchFamily="34" charset="0"/>
                <a:cs typeface="Calibri" panose="020F0502020204030204" pitchFamily="34" charset="0"/>
              </a:rPr>
              <a:t> </a:t>
            </a:r>
            <a:r>
              <a:rPr lang="fr-FR" sz="1400" dirty="0" err="1">
                <a:solidFill>
                  <a:schemeClr val="tx1"/>
                </a:solidFill>
                <a:latin typeface="Calibri" panose="020F0502020204030204" pitchFamily="34" charset="0"/>
                <a:cs typeface="Calibri" panose="020F0502020204030204" pitchFamily="34" charset="0"/>
              </a:rPr>
              <a:t>sunt</a:t>
            </a:r>
            <a:r>
              <a:rPr lang="fr-FR" sz="1400" dirty="0">
                <a:solidFill>
                  <a:schemeClr val="tx1"/>
                </a:solidFill>
                <a:latin typeface="Calibri" panose="020F0502020204030204" pitchFamily="34" charset="0"/>
                <a:cs typeface="Calibri" panose="020F0502020204030204" pitchFamily="34" charset="0"/>
              </a:rPr>
              <a:t> </a:t>
            </a:r>
            <a:r>
              <a:rPr lang="fr-FR" sz="1400" dirty="0" err="1">
                <a:solidFill>
                  <a:schemeClr val="tx1"/>
                </a:solidFill>
                <a:latin typeface="Calibri" panose="020F0502020204030204" pitchFamily="34" charset="0"/>
                <a:cs typeface="Calibri" panose="020F0502020204030204" pitchFamily="34" charset="0"/>
              </a:rPr>
              <a:t>multipli</a:t>
            </a:r>
            <a:r>
              <a:rPr lang="fr-FR" sz="1400" dirty="0">
                <a:solidFill>
                  <a:schemeClr val="tx1"/>
                </a:solidFill>
                <a:latin typeface="Calibri" panose="020F0502020204030204" pitchFamily="34" charset="0"/>
                <a:cs typeface="Calibri" panose="020F0502020204030204" pitchFamily="34" charset="0"/>
              </a:rPr>
              <a:t> </a:t>
            </a:r>
            <a:r>
              <a:rPr lang="fr-FR" sz="1400" dirty="0" err="1">
                <a:solidFill>
                  <a:schemeClr val="tx1"/>
                </a:solidFill>
                <a:latin typeface="Calibri" panose="020F0502020204030204" pitchFamily="34" charset="0"/>
                <a:cs typeface="Calibri" panose="020F0502020204030204" pitchFamily="34" charset="0"/>
              </a:rPr>
              <a:t>și</a:t>
            </a:r>
            <a:r>
              <a:rPr lang="fr-FR" sz="1400" dirty="0">
                <a:solidFill>
                  <a:schemeClr val="tx1"/>
                </a:solidFill>
                <a:latin typeface="Calibri" panose="020F0502020204030204" pitchFamily="34" charset="0"/>
                <a:cs typeface="Calibri" panose="020F0502020204030204" pitchFamily="34" charset="0"/>
              </a:rPr>
              <a:t> se pot </a:t>
            </a:r>
            <a:r>
              <a:rPr lang="fr-FR" sz="1400" dirty="0" err="1">
                <a:solidFill>
                  <a:schemeClr val="tx1"/>
                </a:solidFill>
                <a:latin typeface="Calibri" panose="020F0502020204030204" pitchFamily="34" charset="0"/>
                <a:cs typeface="Calibri" panose="020F0502020204030204" pitchFamily="34" charset="0"/>
              </a:rPr>
              <a:t>împărți</a:t>
            </a:r>
            <a:r>
              <a:rPr lang="fr-FR" sz="1400" dirty="0">
                <a:solidFill>
                  <a:schemeClr val="tx1"/>
                </a:solidFill>
                <a:latin typeface="Calibri" panose="020F0502020204030204" pitchFamily="34" charset="0"/>
                <a:cs typeface="Calibri" panose="020F0502020204030204" pitchFamily="34" charset="0"/>
              </a:rPr>
              <a:t> </a:t>
            </a:r>
            <a:r>
              <a:rPr lang="fr-FR" sz="1400" dirty="0" err="1">
                <a:solidFill>
                  <a:schemeClr val="tx1"/>
                </a:solidFill>
                <a:latin typeface="Calibri" panose="020F0502020204030204" pitchFamily="34" charset="0"/>
                <a:cs typeface="Calibri" panose="020F0502020204030204" pitchFamily="34" charset="0"/>
              </a:rPr>
              <a:t>în</a:t>
            </a:r>
            <a:r>
              <a:rPr lang="fr-FR" sz="1400" dirty="0">
                <a:solidFill>
                  <a:schemeClr val="tx1"/>
                </a:solidFill>
                <a:latin typeface="Calibri" panose="020F0502020204030204" pitchFamily="34" charset="0"/>
                <a:cs typeface="Calibri" panose="020F0502020204030204" pitchFamily="34" charset="0"/>
              </a:rPr>
              <a:t> </a:t>
            </a:r>
            <a:r>
              <a:rPr lang="fr-FR" sz="1400" dirty="0" err="1">
                <a:solidFill>
                  <a:schemeClr val="tx1"/>
                </a:solidFill>
                <a:latin typeface="Calibri" panose="020F0502020204030204" pitchFamily="34" charset="0"/>
                <a:cs typeface="Calibri" panose="020F0502020204030204" pitchFamily="34" charset="0"/>
              </a:rPr>
              <a:t>doua</a:t>
            </a:r>
            <a:r>
              <a:rPr lang="fr-FR" sz="1400" dirty="0">
                <a:solidFill>
                  <a:schemeClr val="tx1"/>
                </a:solidFill>
                <a:latin typeface="Calibri" panose="020F0502020204030204" pitchFamily="34" charset="0"/>
                <a:cs typeface="Calibri" panose="020F0502020204030204" pitchFamily="34" charset="0"/>
              </a:rPr>
              <a:t> </a:t>
            </a:r>
            <a:r>
              <a:rPr lang="fr-FR" sz="1400" dirty="0" err="1">
                <a:solidFill>
                  <a:schemeClr val="tx1"/>
                </a:solidFill>
                <a:latin typeface="Calibri" panose="020F0502020204030204" pitchFamily="34" charset="0"/>
                <a:cs typeface="Calibri" panose="020F0502020204030204" pitchFamily="34" charset="0"/>
              </a:rPr>
              <a:t>categorii</a:t>
            </a:r>
            <a:r>
              <a:rPr lang="fr-FR" sz="1400" dirty="0">
                <a:solidFill>
                  <a:schemeClr val="tx1"/>
                </a:solidFill>
                <a:latin typeface="Calibri" panose="020F0502020204030204" pitchFamily="34" charset="0"/>
                <a:cs typeface="Calibri" panose="020F0502020204030204" pitchFamily="34" charset="0"/>
              </a:rPr>
              <a:t>: </a:t>
            </a:r>
            <a:r>
              <a:rPr lang="fr-FR" sz="1400" dirty="0" err="1">
                <a:solidFill>
                  <a:schemeClr val="tx1"/>
                </a:solidFill>
                <a:latin typeface="Calibri" panose="020F0502020204030204" pitchFamily="34" charset="0"/>
                <a:cs typeface="Calibri" panose="020F0502020204030204" pitchFamily="34" charset="0"/>
              </a:rPr>
              <a:t>neinfluențabili</a:t>
            </a:r>
            <a:r>
              <a:rPr lang="fr-FR" sz="1400" dirty="0">
                <a:solidFill>
                  <a:schemeClr val="tx1"/>
                </a:solidFill>
                <a:latin typeface="Calibri" panose="020F0502020204030204" pitchFamily="34" charset="0"/>
                <a:cs typeface="Calibri" panose="020F0502020204030204" pitchFamily="34" charset="0"/>
              </a:rPr>
              <a:t> </a:t>
            </a:r>
            <a:r>
              <a:rPr lang="fr-FR" sz="1400" dirty="0" err="1">
                <a:solidFill>
                  <a:schemeClr val="tx1"/>
                </a:solidFill>
                <a:latin typeface="Calibri" panose="020F0502020204030204" pitchFamily="34" charset="0"/>
                <a:cs typeface="Calibri" panose="020F0502020204030204" pitchFamily="34" charset="0"/>
              </a:rPr>
              <a:t>și</a:t>
            </a:r>
            <a:r>
              <a:rPr lang="fr-FR" sz="1400" dirty="0">
                <a:solidFill>
                  <a:schemeClr val="tx1"/>
                </a:solidFill>
                <a:latin typeface="Calibri" panose="020F0502020204030204" pitchFamily="34" charset="0"/>
                <a:cs typeface="Calibri" panose="020F0502020204030204" pitchFamily="34" charset="0"/>
              </a:rPr>
              <a:t> </a:t>
            </a:r>
            <a:r>
              <a:rPr lang="fr-FR" sz="1400" dirty="0" err="1">
                <a:solidFill>
                  <a:schemeClr val="tx1"/>
                </a:solidFill>
                <a:latin typeface="Calibri" panose="020F0502020204030204" pitchFamily="34" charset="0"/>
                <a:cs typeface="Calibri" panose="020F0502020204030204" pitchFamily="34" charset="0"/>
              </a:rPr>
              <a:t>influențabili</a:t>
            </a:r>
            <a:r>
              <a:rPr lang="fr-FR" sz="1400" dirty="0">
                <a:solidFill>
                  <a:schemeClr val="tx1"/>
                </a:solidFill>
                <a:latin typeface="Calibri" panose="020F0502020204030204" pitchFamily="34" charset="0"/>
                <a:cs typeface="Calibri" panose="020F0502020204030204" pitchFamily="34" charset="0"/>
              </a:rPr>
              <a:t> [4,5].</a:t>
            </a:r>
          </a:p>
          <a:p>
            <a:pPr marL="0" indent="0" algn="just">
              <a:lnSpc>
                <a:spcPct val="100000"/>
              </a:lnSpc>
              <a:spcBef>
                <a:spcPts val="0"/>
              </a:spcBef>
              <a:buNone/>
            </a:pPr>
            <a:endParaRPr lang="fr-FR" sz="700" dirty="0">
              <a:latin typeface="Calibri" panose="020F0502020204030204" pitchFamily="34" charset="0"/>
              <a:cs typeface="Calibri" panose="020F0502020204030204" pitchFamily="34" charset="0"/>
            </a:endParaRPr>
          </a:p>
          <a:p>
            <a:pPr algn="just">
              <a:lnSpc>
                <a:spcPct val="100000"/>
              </a:lnSpc>
              <a:spcBef>
                <a:spcPts val="0"/>
              </a:spcBef>
              <a:buFont typeface="Wingdings" panose="05000000000000000000" pitchFamily="2" charset="2"/>
              <a:buChar char="q"/>
            </a:pPr>
            <a:r>
              <a:rPr lang="fr-FR" sz="1400" dirty="0" err="1">
                <a:solidFill>
                  <a:srgbClr val="C00000"/>
                </a:solidFill>
                <a:latin typeface="Calibri" panose="020F0502020204030204" pitchFamily="34" charset="0"/>
                <a:cs typeface="Calibri" panose="020F0502020204030204" pitchFamily="34" charset="0"/>
              </a:rPr>
              <a:t>Factorii</a:t>
            </a:r>
            <a:r>
              <a:rPr lang="fr-FR" sz="1400" dirty="0">
                <a:solidFill>
                  <a:srgbClr val="C00000"/>
                </a:solidFill>
                <a:latin typeface="Calibri" panose="020F0502020204030204" pitchFamily="34" charset="0"/>
                <a:cs typeface="Calibri" panose="020F0502020204030204" pitchFamily="34" charset="0"/>
              </a:rPr>
              <a:t> de </a:t>
            </a:r>
            <a:r>
              <a:rPr lang="fr-FR" sz="1400" dirty="0" err="1">
                <a:solidFill>
                  <a:srgbClr val="C00000"/>
                </a:solidFill>
                <a:latin typeface="Calibri" panose="020F0502020204030204" pitchFamily="34" charset="0"/>
                <a:cs typeface="Calibri" panose="020F0502020204030204" pitchFamily="34" charset="0"/>
              </a:rPr>
              <a:t>risc</a:t>
            </a:r>
            <a:r>
              <a:rPr lang="fr-FR" sz="1400" dirty="0">
                <a:solidFill>
                  <a:srgbClr val="C00000"/>
                </a:solidFill>
                <a:latin typeface="Calibri" panose="020F0502020204030204" pitchFamily="34" charset="0"/>
                <a:cs typeface="Calibri" panose="020F0502020204030204" pitchFamily="34" charset="0"/>
              </a:rPr>
              <a:t> </a:t>
            </a:r>
            <a:r>
              <a:rPr lang="fr-FR" sz="1400" dirty="0" err="1">
                <a:solidFill>
                  <a:srgbClr val="C00000"/>
                </a:solidFill>
                <a:latin typeface="Calibri" panose="020F0502020204030204" pitchFamily="34" charset="0"/>
                <a:cs typeface="Calibri" panose="020F0502020204030204" pitchFamily="34" charset="0"/>
              </a:rPr>
              <a:t>neinfluen</a:t>
            </a:r>
            <a:r>
              <a:rPr lang="ro-RO" sz="1400" dirty="0">
                <a:solidFill>
                  <a:srgbClr val="C00000"/>
                </a:solidFill>
                <a:latin typeface="Calibri" panose="020F0502020204030204" pitchFamily="34" charset="0"/>
                <a:cs typeface="Calibri" panose="020F0502020204030204" pitchFamily="34" charset="0"/>
              </a:rPr>
              <a:t>țabili includ</a:t>
            </a:r>
            <a:r>
              <a:rPr lang="en-US" sz="1400" dirty="0">
                <a:latin typeface="Calibri" panose="020F0502020204030204" pitchFamily="34" charset="0"/>
                <a:cs typeface="Calibri" panose="020F0502020204030204" pitchFamily="34" charset="0"/>
              </a:rPr>
              <a:t>:</a:t>
            </a:r>
            <a:endParaRPr lang="ro-RO" sz="1400" dirty="0">
              <a:latin typeface="Calibri" panose="020F0502020204030204" pitchFamily="34" charset="0"/>
              <a:cs typeface="Calibri" panose="020F0502020204030204" pitchFamily="34" charset="0"/>
            </a:endParaRPr>
          </a:p>
          <a:p>
            <a:pPr algn="just">
              <a:lnSpc>
                <a:spcPct val="100000"/>
              </a:lnSpc>
              <a:spcBef>
                <a:spcPts val="0"/>
              </a:spcBef>
              <a:buFont typeface="Wingdings" panose="05000000000000000000" pitchFamily="2" charset="2"/>
              <a:buChar char="§"/>
            </a:pPr>
            <a:r>
              <a:rPr lang="ro-RO" sz="1400" dirty="0">
                <a:solidFill>
                  <a:schemeClr val="tx1"/>
                </a:solidFill>
                <a:latin typeface="Calibri" panose="020F0502020204030204" pitchFamily="34" charset="0"/>
                <a:cs typeface="Calibri" panose="020F0502020204030204" pitchFamily="34" charset="0"/>
              </a:rPr>
              <a:t>genul</a:t>
            </a:r>
          </a:p>
          <a:p>
            <a:pPr algn="just">
              <a:lnSpc>
                <a:spcPct val="100000"/>
              </a:lnSpc>
              <a:spcBef>
                <a:spcPts val="0"/>
              </a:spcBef>
              <a:buFont typeface="Wingdings" panose="05000000000000000000" pitchFamily="2" charset="2"/>
              <a:buChar char="§"/>
            </a:pPr>
            <a:r>
              <a:rPr lang="en-US" sz="1400" dirty="0">
                <a:solidFill>
                  <a:schemeClr val="tx1"/>
                </a:solidFill>
                <a:latin typeface="Calibri" panose="020F0502020204030204" pitchFamily="34" charset="0"/>
                <a:cs typeface="Calibri" panose="020F0502020204030204" pitchFamily="34" charset="0"/>
              </a:rPr>
              <a:t>v</a:t>
            </a:r>
            <a:r>
              <a:rPr lang="ro-RO" sz="1400" dirty="0">
                <a:solidFill>
                  <a:schemeClr val="tx1"/>
                </a:solidFill>
                <a:latin typeface="Calibri" panose="020F0502020204030204" pitchFamily="34" charset="0"/>
                <a:cs typeface="Calibri" panose="020F0502020204030204" pitchFamily="34" charset="0"/>
              </a:rPr>
              <a:t>ârsta</a:t>
            </a:r>
          </a:p>
          <a:p>
            <a:pPr algn="just">
              <a:lnSpc>
                <a:spcPct val="100000"/>
              </a:lnSpc>
              <a:spcBef>
                <a:spcPts val="0"/>
              </a:spcBef>
              <a:buFont typeface="Wingdings" panose="05000000000000000000" pitchFamily="2" charset="2"/>
              <a:buChar char="§"/>
            </a:pPr>
            <a:r>
              <a:rPr lang="ro-RO" sz="1400" dirty="0">
                <a:solidFill>
                  <a:schemeClr val="tx1"/>
                </a:solidFill>
                <a:latin typeface="Calibri" panose="020F0502020204030204" pitchFamily="34" charset="0"/>
                <a:cs typeface="Calibri" panose="020F0502020204030204" pitchFamily="34" charset="0"/>
              </a:rPr>
              <a:t>poziția socioeconomică</a:t>
            </a:r>
          </a:p>
          <a:p>
            <a:pPr algn="just">
              <a:lnSpc>
                <a:spcPct val="100000"/>
              </a:lnSpc>
              <a:spcBef>
                <a:spcPts val="0"/>
              </a:spcBef>
              <a:buFont typeface="Wingdings" panose="05000000000000000000" pitchFamily="2" charset="2"/>
              <a:buChar char="§"/>
            </a:pPr>
            <a:r>
              <a:rPr lang="ro-RO" sz="1400" dirty="0">
                <a:solidFill>
                  <a:schemeClr val="tx1"/>
                </a:solidFill>
                <a:latin typeface="Calibri" panose="020F0502020204030204" pitchFamily="34" charset="0"/>
                <a:cs typeface="Calibri" panose="020F0502020204030204" pitchFamily="34" charset="0"/>
              </a:rPr>
              <a:t>factorii de mediu </a:t>
            </a:r>
          </a:p>
          <a:p>
            <a:pPr algn="just">
              <a:lnSpc>
                <a:spcPct val="100000"/>
              </a:lnSpc>
              <a:spcBef>
                <a:spcPts val="0"/>
              </a:spcBef>
              <a:buFont typeface="Wingdings" panose="05000000000000000000" pitchFamily="2" charset="2"/>
              <a:buChar char="§"/>
            </a:pPr>
            <a:r>
              <a:rPr lang="ro-RO" sz="1400" dirty="0">
                <a:solidFill>
                  <a:schemeClr val="tx1"/>
                </a:solidFill>
                <a:latin typeface="Calibri" panose="020F0502020204030204" pitchFamily="34" charset="0"/>
                <a:cs typeface="Calibri" panose="020F0502020204030204" pitchFamily="34" charset="0"/>
              </a:rPr>
              <a:t>antecedentele familiale ale bolii</a:t>
            </a:r>
          </a:p>
          <a:p>
            <a:pPr algn="just">
              <a:lnSpc>
                <a:spcPct val="100000"/>
              </a:lnSpc>
              <a:spcBef>
                <a:spcPts val="0"/>
              </a:spcBef>
              <a:buFont typeface="Arial" panose="020B0604020202020204" pitchFamily="34" charset="0"/>
              <a:buChar char="•"/>
            </a:pPr>
            <a:endParaRPr lang="fr-FR" sz="700" dirty="0">
              <a:latin typeface="Calibri" panose="020F0502020204030204" pitchFamily="34" charset="0"/>
              <a:cs typeface="Calibri" panose="020F0502020204030204" pitchFamily="34" charset="0"/>
            </a:endParaRPr>
          </a:p>
          <a:p>
            <a:pPr algn="just">
              <a:lnSpc>
                <a:spcPct val="100000"/>
              </a:lnSpc>
              <a:spcBef>
                <a:spcPts val="0"/>
              </a:spcBef>
              <a:buFont typeface="Wingdings" panose="05000000000000000000" pitchFamily="2" charset="2"/>
              <a:buChar char="q"/>
            </a:pPr>
            <a:r>
              <a:rPr lang="fr-FR" sz="1400" dirty="0">
                <a:solidFill>
                  <a:srgbClr val="C00000"/>
                </a:solidFill>
                <a:latin typeface="Calibri" panose="020F0502020204030204" pitchFamily="34" charset="0"/>
                <a:cs typeface="Calibri" panose="020F0502020204030204" pitchFamily="34" charset="0"/>
              </a:rPr>
              <a:t>F</a:t>
            </a:r>
            <a:r>
              <a:rPr lang="ro-RO" sz="1400" dirty="0">
                <a:solidFill>
                  <a:srgbClr val="C00000"/>
                </a:solidFill>
                <a:latin typeface="Calibri" panose="020F0502020204030204" pitchFamily="34" charset="0"/>
                <a:cs typeface="Calibri" panose="020F0502020204030204" pitchFamily="34" charset="0"/>
              </a:rPr>
              <a:t>actorii de risc pentru bolile cardiovasculare modificabili includ</a:t>
            </a:r>
            <a:r>
              <a:rPr lang="en-US" sz="1400" dirty="0">
                <a:latin typeface="Calibri" panose="020F0502020204030204" pitchFamily="34" charset="0"/>
                <a:cs typeface="Calibri" panose="020F0502020204030204" pitchFamily="34" charset="0"/>
              </a:rPr>
              <a:t>:</a:t>
            </a:r>
            <a:endParaRPr lang="ro-RO" sz="1400" dirty="0">
              <a:latin typeface="Calibri" panose="020F0502020204030204" pitchFamily="34" charset="0"/>
              <a:cs typeface="Calibri" panose="020F0502020204030204" pitchFamily="34" charset="0"/>
            </a:endParaRPr>
          </a:p>
          <a:p>
            <a:pPr algn="just">
              <a:lnSpc>
                <a:spcPct val="100000"/>
              </a:lnSpc>
              <a:spcBef>
                <a:spcPts val="0"/>
              </a:spcBef>
              <a:buFont typeface="Wingdings" panose="05000000000000000000" pitchFamily="2" charset="2"/>
              <a:buChar char="§"/>
            </a:pPr>
            <a:r>
              <a:rPr lang="ro-RO" sz="1400" dirty="0">
                <a:solidFill>
                  <a:schemeClr val="tx1"/>
                </a:solidFill>
                <a:latin typeface="Calibri" panose="020F0502020204030204" pitchFamily="34" charset="0"/>
                <a:cs typeface="Calibri" panose="020F0502020204030204" pitchFamily="34" charset="0"/>
              </a:rPr>
              <a:t>hipertensiunea arterială</a:t>
            </a:r>
          </a:p>
          <a:p>
            <a:pPr algn="just">
              <a:lnSpc>
                <a:spcPct val="100000"/>
              </a:lnSpc>
              <a:spcBef>
                <a:spcPts val="0"/>
              </a:spcBef>
              <a:buFont typeface="Wingdings" panose="05000000000000000000" pitchFamily="2" charset="2"/>
              <a:buChar char="§"/>
            </a:pPr>
            <a:r>
              <a:rPr lang="ro-RO" sz="1400" dirty="0">
                <a:solidFill>
                  <a:schemeClr val="tx1"/>
                </a:solidFill>
                <a:latin typeface="Calibri" panose="020F0502020204030204" pitchFamily="34" charset="0"/>
                <a:cs typeface="Calibri" panose="020F0502020204030204" pitchFamily="34" charset="0"/>
              </a:rPr>
              <a:t>diabetul</a:t>
            </a:r>
          </a:p>
          <a:p>
            <a:pPr algn="just">
              <a:lnSpc>
                <a:spcPct val="100000"/>
              </a:lnSpc>
              <a:spcBef>
                <a:spcPts val="0"/>
              </a:spcBef>
              <a:buFont typeface="Wingdings" panose="05000000000000000000" pitchFamily="2" charset="2"/>
              <a:buChar char="§"/>
            </a:pPr>
            <a:r>
              <a:rPr lang="ro-RO" sz="1400" dirty="0">
                <a:solidFill>
                  <a:schemeClr val="tx1"/>
                </a:solidFill>
                <a:latin typeface="Calibri" panose="020F0502020204030204" pitchFamily="34" charset="0"/>
                <a:cs typeface="Calibri" panose="020F0502020204030204" pitchFamily="34" charset="0"/>
              </a:rPr>
              <a:t>obezitatea</a:t>
            </a:r>
          </a:p>
          <a:p>
            <a:pPr algn="just">
              <a:lnSpc>
                <a:spcPct val="100000"/>
              </a:lnSpc>
              <a:spcBef>
                <a:spcPts val="0"/>
              </a:spcBef>
              <a:buFont typeface="Wingdings" panose="05000000000000000000" pitchFamily="2" charset="2"/>
              <a:buChar char="§"/>
            </a:pPr>
            <a:r>
              <a:rPr lang="ro-RO" sz="1400" dirty="0">
                <a:solidFill>
                  <a:schemeClr val="tx1"/>
                </a:solidFill>
                <a:latin typeface="Calibri" panose="020F0502020204030204" pitchFamily="34" charset="0"/>
                <a:cs typeface="Calibri" panose="020F0502020204030204" pitchFamily="34" charset="0"/>
              </a:rPr>
              <a:t>hipercolesterolemia</a:t>
            </a:r>
          </a:p>
          <a:p>
            <a:pPr algn="just">
              <a:lnSpc>
                <a:spcPct val="100000"/>
              </a:lnSpc>
              <a:spcBef>
                <a:spcPts val="0"/>
              </a:spcBef>
              <a:buFont typeface="Wingdings" panose="05000000000000000000" pitchFamily="2" charset="2"/>
              <a:buChar char="§"/>
            </a:pPr>
            <a:r>
              <a:rPr lang="ro-RO" sz="1400" dirty="0">
                <a:solidFill>
                  <a:schemeClr val="tx1"/>
                </a:solidFill>
                <a:latin typeface="Calibri" panose="020F0502020204030204" pitchFamily="34" charset="0"/>
                <a:cs typeface="Calibri" panose="020F0502020204030204" pitchFamily="34" charset="0"/>
              </a:rPr>
              <a:t>consumul de tutun și produse conexe</a:t>
            </a:r>
          </a:p>
          <a:p>
            <a:pPr algn="just">
              <a:lnSpc>
                <a:spcPct val="100000"/>
              </a:lnSpc>
              <a:spcBef>
                <a:spcPts val="0"/>
              </a:spcBef>
              <a:buFont typeface="Wingdings" panose="05000000000000000000" pitchFamily="2" charset="2"/>
              <a:buChar char="§"/>
            </a:pPr>
            <a:r>
              <a:rPr lang="ro-RO" sz="1400" dirty="0">
                <a:solidFill>
                  <a:schemeClr val="tx1"/>
                </a:solidFill>
                <a:latin typeface="Calibri" panose="020F0502020204030204" pitchFamily="34" charset="0"/>
                <a:cs typeface="Calibri" panose="020F0502020204030204" pitchFamily="34" charset="0"/>
              </a:rPr>
              <a:t>stresul</a:t>
            </a:r>
          </a:p>
          <a:p>
            <a:pPr algn="just">
              <a:lnSpc>
                <a:spcPct val="100000"/>
              </a:lnSpc>
              <a:spcBef>
                <a:spcPts val="0"/>
              </a:spcBef>
              <a:buFont typeface="Wingdings" panose="05000000000000000000" pitchFamily="2" charset="2"/>
              <a:buChar char="§"/>
            </a:pPr>
            <a:r>
              <a:rPr lang="ro-RO" sz="1400" dirty="0">
                <a:solidFill>
                  <a:schemeClr val="tx1"/>
                </a:solidFill>
                <a:latin typeface="Calibri" panose="020F0502020204030204" pitchFamily="34" charset="0"/>
                <a:cs typeface="Calibri" panose="020F0502020204030204" pitchFamily="34" charset="0"/>
              </a:rPr>
              <a:t>tulburările de somn</a:t>
            </a:r>
          </a:p>
          <a:p>
            <a:pPr algn="just">
              <a:lnSpc>
                <a:spcPct val="100000"/>
              </a:lnSpc>
              <a:spcBef>
                <a:spcPts val="0"/>
              </a:spcBef>
              <a:buFont typeface="Wingdings" panose="05000000000000000000" pitchFamily="2" charset="2"/>
              <a:buChar char="§"/>
            </a:pPr>
            <a:r>
              <a:rPr lang="ro-RO" sz="1400" dirty="0">
                <a:solidFill>
                  <a:schemeClr val="tx1"/>
                </a:solidFill>
                <a:latin typeface="Calibri" panose="020F0502020204030204" pitchFamily="34" charset="0"/>
                <a:cs typeface="Calibri" panose="020F0502020204030204" pitchFamily="34" charset="0"/>
              </a:rPr>
              <a:t>stilul de viață sedentar</a:t>
            </a:r>
          </a:p>
          <a:p>
            <a:pPr algn="just">
              <a:lnSpc>
                <a:spcPct val="100000"/>
              </a:lnSpc>
              <a:spcBef>
                <a:spcPts val="0"/>
              </a:spcBef>
              <a:buFont typeface="Wingdings" panose="05000000000000000000" pitchFamily="2" charset="2"/>
              <a:buChar char="§"/>
            </a:pPr>
            <a:r>
              <a:rPr lang="ro-RO" sz="1400" dirty="0">
                <a:solidFill>
                  <a:schemeClr val="tx1"/>
                </a:solidFill>
                <a:latin typeface="Calibri" panose="020F0502020204030204" pitchFamily="34" charset="0"/>
                <a:cs typeface="Calibri" panose="020F0502020204030204" pitchFamily="34" charset="0"/>
              </a:rPr>
              <a:t>consumul dăunător de alcool și alimentația nesănătoasă. </a:t>
            </a:r>
          </a:p>
          <a:p>
            <a:pPr marL="0" indent="0" algn="just">
              <a:lnSpc>
                <a:spcPct val="100000"/>
              </a:lnSpc>
              <a:spcBef>
                <a:spcPts val="0"/>
              </a:spcBef>
              <a:buNone/>
            </a:pPr>
            <a:endParaRPr lang="ro-RO" sz="7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ro-RO" sz="1400" dirty="0">
                <a:solidFill>
                  <a:schemeClr val="tx1"/>
                </a:solidFill>
                <a:latin typeface="Calibri" panose="020F0502020204030204" pitchFamily="34" charset="0"/>
                <a:cs typeface="Calibri" panose="020F0502020204030204" pitchFamily="34" charset="0"/>
              </a:rPr>
              <a:t>De asemenea, prezența hipertensiunii arteriale reprezintă un factor de risc pentru apariția accidentului vascular cerebral, infarctului miocardic, etc</a:t>
            </a:r>
            <a:r>
              <a:rPr lang="en-US" sz="1400" dirty="0">
                <a:solidFill>
                  <a:schemeClr val="tx1"/>
                </a:solidFill>
                <a:latin typeface="Calibri" panose="020F0502020204030204" pitchFamily="34" charset="0"/>
                <a:cs typeface="Calibri" panose="020F0502020204030204" pitchFamily="34" charset="0"/>
              </a:rPr>
              <a:t> [4,5]</a:t>
            </a:r>
          </a:p>
          <a:p>
            <a:pPr marL="0" indent="0" algn="just">
              <a:lnSpc>
                <a:spcPct val="100000"/>
              </a:lnSpc>
              <a:spcBef>
                <a:spcPts val="0"/>
              </a:spcBef>
              <a:buNone/>
            </a:pPr>
            <a:endParaRPr lang="en-US" sz="7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en-US" sz="1000" dirty="0">
                <a:solidFill>
                  <a:schemeClr val="tx1"/>
                </a:solidFill>
                <a:latin typeface="Calibri" panose="020F0502020204030204" pitchFamily="34" charset="0"/>
                <a:cs typeface="Calibri" panose="020F0502020204030204" pitchFamily="34" charset="0"/>
              </a:rPr>
              <a:t>[3].</a:t>
            </a:r>
            <a:r>
              <a:rPr lang="en-US" sz="1000" dirty="0">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Sursa</a:t>
            </a:r>
            <a:r>
              <a:rPr lang="en-US" sz="1000" dirty="0">
                <a:solidFill>
                  <a:schemeClr val="tx1"/>
                </a:solidFill>
                <a:latin typeface="Calibri" panose="020F0502020204030204" pitchFamily="34" charset="0"/>
                <a:cs typeface="Calibri" panose="020F0502020204030204" pitchFamily="34" charset="0"/>
              </a:rPr>
              <a:t>: European Society of Cardiology: Cardiovascular disease statistics 2021, European Heart Journal (2022) 43, 716–799 </a:t>
            </a:r>
          </a:p>
          <a:p>
            <a:pPr marL="0" indent="0" algn="just">
              <a:lnSpc>
                <a:spcPct val="100000"/>
              </a:lnSpc>
              <a:spcBef>
                <a:spcPts val="0"/>
              </a:spcBef>
              <a:buNone/>
            </a:pPr>
            <a:r>
              <a:rPr lang="en-US" sz="1000" dirty="0">
                <a:solidFill>
                  <a:schemeClr val="tx1"/>
                </a:solidFill>
                <a:latin typeface="Calibri" panose="020F0502020204030204" pitchFamily="34" charset="0"/>
                <a:cs typeface="Calibri" panose="020F0502020204030204" pitchFamily="34" charset="0"/>
              </a:rPr>
              <a:t>[4]. </a:t>
            </a:r>
            <a:r>
              <a:rPr lang="en-US" sz="1000" dirty="0" err="1">
                <a:solidFill>
                  <a:schemeClr val="tx1"/>
                </a:solidFill>
                <a:latin typeface="Calibri" panose="020F0502020204030204" pitchFamily="34" charset="0"/>
                <a:cs typeface="Calibri" panose="020F0502020204030204" pitchFamily="34" charset="0"/>
              </a:rPr>
              <a:t>Sursa</a:t>
            </a:r>
            <a:r>
              <a:rPr lang="en-US" sz="1000" dirty="0">
                <a:solidFill>
                  <a:schemeClr val="tx1"/>
                </a:solidFill>
                <a:latin typeface="Calibri" panose="020F0502020204030204" pitchFamily="34" charset="0"/>
                <a:cs typeface="Calibri" panose="020F0502020204030204" pitchFamily="34" charset="0"/>
              </a:rPr>
              <a:t>: HEARTS technical package for cardiovascular disease management in primary health care: risk based CVD management,  World Health Organization 2020</a:t>
            </a:r>
          </a:p>
          <a:p>
            <a:pPr marL="0" indent="0" algn="just">
              <a:lnSpc>
                <a:spcPct val="100000"/>
              </a:lnSpc>
              <a:spcBef>
                <a:spcPts val="0"/>
              </a:spcBef>
              <a:buNone/>
            </a:pPr>
            <a:r>
              <a:rPr lang="en-US" sz="1000" dirty="0">
                <a:solidFill>
                  <a:schemeClr val="tx1"/>
                </a:solidFill>
                <a:latin typeface="Calibri" panose="020F0502020204030204" pitchFamily="34" charset="0"/>
                <a:cs typeface="Calibri" panose="020F0502020204030204" pitchFamily="34" charset="0"/>
              </a:rPr>
              <a:t>[5]. </a:t>
            </a:r>
            <a:r>
              <a:rPr lang="en-US" sz="1000" dirty="0" err="1">
                <a:solidFill>
                  <a:schemeClr val="tx1"/>
                </a:solidFill>
                <a:latin typeface="Calibri" panose="020F0502020204030204" pitchFamily="34" charset="0"/>
                <a:cs typeface="Calibri" panose="020F0502020204030204" pitchFamily="34" charset="0"/>
              </a:rPr>
              <a:t>Sursa</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Dipannita</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Adhikary</a:t>
            </a:r>
            <a:r>
              <a:rPr lang="en-US" sz="1000" dirty="0">
                <a:solidFill>
                  <a:schemeClr val="tx1"/>
                </a:solidFill>
                <a:latin typeface="Calibri" panose="020F0502020204030204" pitchFamily="34" charset="0"/>
                <a:cs typeface="Calibri" panose="020F0502020204030204" pitchFamily="34" charset="0"/>
              </a:rPr>
              <a:t> , </a:t>
            </a:r>
            <a:r>
              <a:rPr lang="en-US" sz="1000" dirty="0" err="1">
                <a:solidFill>
                  <a:schemeClr val="tx1"/>
                </a:solidFill>
                <a:latin typeface="Calibri" panose="020F0502020204030204" pitchFamily="34" charset="0"/>
                <a:cs typeface="Calibri" panose="020F0502020204030204" pitchFamily="34" charset="0"/>
              </a:rPr>
              <a:t>Shanto</a:t>
            </a:r>
            <a:r>
              <a:rPr lang="en-US" sz="1000" dirty="0">
                <a:solidFill>
                  <a:schemeClr val="tx1"/>
                </a:solidFill>
                <a:latin typeface="Calibri" panose="020F0502020204030204" pitchFamily="34" charset="0"/>
                <a:cs typeface="Calibri" panose="020F0502020204030204" pitchFamily="34" charset="0"/>
              </a:rPr>
              <a:t> Barman , </a:t>
            </a:r>
            <a:r>
              <a:rPr lang="en-US" sz="1000" dirty="0" err="1">
                <a:solidFill>
                  <a:schemeClr val="tx1"/>
                </a:solidFill>
                <a:latin typeface="Calibri" panose="020F0502020204030204" pitchFamily="34" charset="0"/>
                <a:cs typeface="Calibri" panose="020F0502020204030204" pitchFamily="34" charset="0"/>
              </a:rPr>
              <a:t>Redoy</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Ranjan</a:t>
            </a:r>
            <a:r>
              <a:rPr lang="en-US" sz="1000" dirty="0">
                <a:solidFill>
                  <a:schemeClr val="tx1"/>
                </a:solidFill>
                <a:latin typeface="Calibri" panose="020F0502020204030204" pitchFamily="34" charset="0"/>
                <a:cs typeface="Calibri" panose="020F0502020204030204" pitchFamily="34" charset="0"/>
              </a:rPr>
              <a:t> , Hana Stone , A Systematic Review of Major Cardiovascular Risk</a:t>
            </a:r>
          </a:p>
        </p:txBody>
      </p:sp>
    </p:spTree>
    <p:extLst>
      <p:ext uri="{BB962C8B-B14F-4D97-AF65-F5344CB8AC3E}">
        <p14:creationId xmlns:p14="http://schemas.microsoft.com/office/powerpoint/2010/main" val="398373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algn="ct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Campania “</a:t>
            </a:r>
            <a:r>
              <a:rPr lang="en-GB" sz="3100" dirty="0" err="1">
                <a:latin typeface="Calibri" panose="020F0502020204030204" pitchFamily="34" charset="0"/>
                <a:cs typeface="Calibri" panose="020F0502020204030204" pitchFamily="34" charset="0"/>
              </a:rPr>
              <a:t>Dăruiți</a:t>
            </a:r>
            <a:r>
              <a:rPr lang="en-GB" sz="3100" dirty="0">
                <a:latin typeface="Calibri" panose="020F0502020204030204" pitchFamily="34" charset="0"/>
                <a:cs typeface="Calibri" panose="020F0502020204030204" pitchFamily="34" charset="0"/>
              </a:rPr>
              <a:t> o </a:t>
            </a:r>
            <a:r>
              <a:rPr lang="en-GB" sz="3100" dirty="0" err="1">
                <a:latin typeface="Calibri" panose="020F0502020204030204" pitchFamily="34" charset="0"/>
                <a:cs typeface="Calibri" panose="020F0502020204030204" pitchFamily="34" charset="0"/>
              </a:rPr>
              <a:t>inimă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sănătoasă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dragi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Cunoașteți-vă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riscul</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și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preveniți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apariția</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bolilor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cardiovasculare</a:t>
            </a:r>
            <a:r>
              <a:rPr lang="en-GB" sz="3100" dirty="0">
                <a:latin typeface="Calibri" panose="020F0502020204030204" pitchFamily="34" charset="0"/>
                <a:cs typeface="Calibri" panose="020F0502020204030204" pitchFamily="34" charset="0"/>
              </a:rPr>
              <a:t>!”</a:t>
            </a: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dirty="0"/>
              <a:t> </a:t>
            </a:r>
          </a:p>
        </p:txBody>
      </p:sp>
      <p:sp>
        <p:nvSpPr>
          <p:cNvPr id="3" name="Content Placeholder 2"/>
          <p:cNvSpPr>
            <a:spLocks noGrp="1"/>
          </p:cNvSpPr>
          <p:nvPr>
            <p:ph idx="1"/>
          </p:nvPr>
        </p:nvSpPr>
        <p:spPr>
          <a:xfrm>
            <a:off x="340558" y="1676401"/>
            <a:ext cx="4383842" cy="5029200"/>
          </a:xfrm>
        </p:spPr>
        <p:txBody>
          <a:bodyPr>
            <a:normAutofit/>
          </a:bodyPr>
          <a:lstStyle/>
          <a:p>
            <a:pPr marL="0" indent="0">
              <a:lnSpc>
                <a:spcPct val="100000"/>
              </a:lnSpc>
              <a:spcBef>
                <a:spcPts val="0"/>
              </a:spcBef>
              <a:buNone/>
            </a:pPr>
            <a:endParaRPr lang="en-US" sz="700" dirty="0">
              <a:latin typeface="Calibri" panose="020F0502020204030204" pitchFamily="34" charset="0"/>
              <a:cs typeface="Calibri" panose="020F0502020204030204" pitchFamily="34" charset="0"/>
            </a:endParaRPr>
          </a:p>
          <a:p>
            <a:pPr marL="0" indent="0">
              <a:lnSpc>
                <a:spcPct val="100000"/>
              </a:lnSpc>
              <a:spcBef>
                <a:spcPts val="0"/>
              </a:spcBef>
              <a:buNone/>
            </a:pPr>
            <a:endParaRPr lang="en-GB" sz="700" b="1" dirty="0">
              <a:solidFill>
                <a:srgbClr val="C00000"/>
              </a:solidFill>
              <a:latin typeface="Calibri" panose="020F0502020204030204" pitchFamily="34" charset="0"/>
              <a:cs typeface="Calibri" panose="020F0502020204030204" pitchFamily="34" charset="0"/>
            </a:endParaRPr>
          </a:p>
          <a:p>
            <a:pPr marL="0" indent="0" algn="just">
              <a:lnSpc>
                <a:spcPct val="100000"/>
              </a:lnSpc>
              <a:spcBef>
                <a:spcPts val="0"/>
              </a:spcBef>
              <a:buNone/>
            </a:pPr>
            <a:endParaRPr lang="es-ES" sz="14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endParaRPr lang="es-ES" sz="1400" dirty="0">
              <a:solidFill>
                <a:schemeClr val="tx1"/>
              </a:solidFill>
              <a:latin typeface="Calibri" panose="020F0502020204030204" pitchFamily="34" charset="0"/>
              <a:cs typeface="Calibri" panose="020F0502020204030204" pitchFamily="34" charset="0"/>
            </a:endParaRPr>
          </a:p>
        </p:txBody>
      </p:sp>
      <p:sp>
        <p:nvSpPr>
          <p:cNvPr id="5" name="Rectangle 4"/>
          <p:cNvSpPr/>
          <p:nvPr/>
        </p:nvSpPr>
        <p:spPr>
          <a:xfrm>
            <a:off x="340558" y="2590800"/>
            <a:ext cx="4002842" cy="1200329"/>
          </a:xfrm>
          <a:prstGeom prst="rect">
            <a:avLst/>
          </a:prstGeom>
        </p:spPr>
        <p:txBody>
          <a:bodyPr wrap="square">
            <a:spAutoFit/>
          </a:bodyPr>
          <a:lstStyle/>
          <a:p>
            <a:pPr algn="just">
              <a:lnSpc>
                <a:spcPct val="100000"/>
              </a:lnSpc>
              <a:spcBef>
                <a:spcPts val="0"/>
              </a:spcBef>
              <a:buFont typeface="Wingdings" panose="05000000000000000000" pitchFamily="2" charset="2"/>
              <a:buChar char="q"/>
            </a:pPr>
            <a:r>
              <a:rPr lang="ro-RO" sz="2400" dirty="0">
                <a:solidFill>
                  <a:srgbClr val="C00000"/>
                </a:solidFill>
                <a:latin typeface="Calibri" panose="020F0502020204030204" pitchFamily="34" charset="0"/>
                <a:cs typeface="Calibri" panose="020F0502020204030204" pitchFamily="34" charset="0"/>
              </a:rPr>
              <a:t>Principalii factori de risc pentru</a:t>
            </a:r>
            <a:r>
              <a:rPr lang="en-US" sz="2400" dirty="0">
                <a:solidFill>
                  <a:srgbClr val="C00000"/>
                </a:solidFill>
                <a:latin typeface="Calibri" panose="020F0502020204030204" pitchFamily="34" charset="0"/>
                <a:cs typeface="Calibri" panose="020F0502020204030204" pitchFamily="34" charset="0"/>
              </a:rPr>
              <a:t> </a:t>
            </a:r>
            <a:r>
              <a:rPr lang="ro-RO" sz="2400" dirty="0">
                <a:solidFill>
                  <a:srgbClr val="C00000"/>
                </a:solidFill>
                <a:latin typeface="Calibri" panose="020F0502020204030204" pitchFamily="34" charset="0"/>
                <a:cs typeface="Calibri" panose="020F0502020204030204" pitchFamily="34" charset="0"/>
              </a:rPr>
              <a:t>bolile cardiovasculare, </a:t>
            </a:r>
          </a:p>
          <a:p>
            <a:pPr algn="just">
              <a:lnSpc>
                <a:spcPct val="100000"/>
              </a:lnSpc>
              <a:spcBef>
                <a:spcPts val="0"/>
              </a:spcBef>
            </a:pPr>
            <a:r>
              <a:rPr lang="ro-RO" sz="2400" dirty="0">
                <a:solidFill>
                  <a:srgbClr val="C00000"/>
                </a:solidFill>
                <a:latin typeface="Calibri" panose="020F0502020204030204" pitchFamily="34" charset="0"/>
                <a:cs typeface="Calibri" panose="020F0502020204030204" pitchFamily="34" charset="0"/>
              </a:rPr>
              <a:t>România, 2021 </a:t>
            </a:r>
          </a:p>
        </p:txBody>
      </p:sp>
      <p:pic>
        <p:nvPicPr>
          <p:cNvPr id="6" name="Picture 5"/>
          <p:cNvPicPr>
            <a:picLocks noChangeAspect="1"/>
          </p:cNvPicPr>
          <p:nvPr/>
        </p:nvPicPr>
        <p:blipFill>
          <a:blip r:embed="rId2"/>
          <a:stretch>
            <a:fillRect/>
          </a:stretch>
        </p:blipFill>
        <p:spPr>
          <a:xfrm>
            <a:off x="4953000" y="1676401"/>
            <a:ext cx="5867400" cy="5086739"/>
          </a:xfrm>
          <a:prstGeom prst="rect">
            <a:avLst/>
          </a:prstGeom>
        </p:spPr>
      </p:pic>
      <p:sp>
        <p:nvSpPr>
          <p:cNvPr id="7" name="TextBox 6"/>
          <p:cNvSpPr txBox="1"/>
          <p:nvPr/>
        </p:nvSpPr>
        <p:spPr>
          <a:xfrm>
            <a:off x="551279" y="6229358"/>
            <a:ext cx="3581400" cy="553998"/>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[6]. </a:t>
            </a:r>
            <a:r>
              <a:rPr lang="en-US" sz="1000" dirty="0" err="1">
                <a:latin typeface="Calibri" panose="020F0502020204030204" pitchFamily="34" charset="0"/>
                <a:cs typeface="Calibri" panose="020F0502020204030204" pitchFamily="34" charset="0"/>
              </a:rPr>
              <a:t>Sursa</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Infografic</a:t>
            </a:r>
            <a:r>
              <a:rPr lang="en-US" sz="1000" dirty="0">
                <a:latin typeface="Calibri" panose="020F0502020204030204" pitchFamily="34" charset="0"/>
                <a:cs typeface="Calibri" panose="020F0502020204030204" pitchFamily="34" charset="0"/>
              </a:rPr>
              <a:t>, Campania </a:t>
            </a:r>
            <a:r>
              <a:rPr lang="en-GB" sz="1000" dirty="0" err="1">
                <a:latin typeface="Calibri" panose="020F0502020204030204" pitchFamily="34" charset="0"/>
                <a:cs typeface="Calibri" panose="020F0502020204030204" pitchFamily="34" charset="0"/>
              </a:rPr>
              <a:t>Dăruiți</a:t>
            </a:r>
            <a:r>
              <a:rPr lang="en-GB" sz="1000" dirty="0">
                <a:latin typeface="Calibri" panose="020F0502020204030204" pitchFamily="34" charset="0"/>
                <a:cs typeface="Calibri" panose="020F0502020204030204" pitchFamily="34" charset="0"/>
              </a:rPr>
              <a:t> o </a:t>
            </a:r>
            <a:r>
              <a:rPr lang="en-GB" sz="1000" dirty="0" err="1">
                <a:latin typeface="Calibri" panose="020F0502020204030204" pitchFamily="34" charset="0"/>
                <a:cs typeface="Calibri" panose="020F0502020204030204" pitchFamily="34" charset="0"/>
              </a:rPr>
              <a:t>inimă</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sănătoasă</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celor</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dragi</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Cunoașteți-vă</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riscul</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și</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preveniți</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apariția</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bolilor</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cardiovasculare</a:t>
            </a:r>
            <a:r>
              <a:rPr lang="en-GB" sz="1000" dirty="0">
                <a:latin typeface="Calibri" panose="020F0502020204030204" pitchFamily="34" charset="0"/>
                <a:cs typeface="Calibri" panose="020F0502020204030204" pitchFamily="34" charset="0"/>
              </a:rPr>
              <a:t>!”</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048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algn="ct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Campania “</a:t>
            </a:r>
            <a:r>
              <a:rPr lang="en-GB" sz="3100" dirty="0" err="1">
                <a:latin typeface="Calibri" panose="020F0502020204030204" pitchFamily="34" charset="0"/>
                <a:cs typeface="Calibri" panose="020F0502020204030204" pitchFamily="34" charset="0"/>
              </a:rPr>
              <a:t>Dăruiți</a:t>
            </a:r>
            <a:r>
              <a:rPr lang="en-GB" sz="3100" dirty="0">
                <a:latin typeface="Calibri" panose="020F0502020204030204" pitchFamily="34" charset="0"/>
                <a:cs typeface="Calibri" panose="020F0502020204030204" pitchFamily="34" charset="0"/>
              </a:rPr>
              <a:t> o </a:t>
            </a:r>
            <a:r>
              <a:rPr lang="en-GB" sz="3100" dirty="0" err="1">
                <a:latin typeface="Calibri" panose="020F0502020204030204" pitchFamily="34" charset="0"/>
                <a:cs typeface="Calibri" panose="020F0502020204030204" pitchFamily="34" charset="0"/>
              </a:rPr>
              <a:t>inimă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sănătoasă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dragi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Cunoașteți-vă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riscul</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și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preveniți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apariția</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bolilor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cardiovasculare</a:t>
            </a:r>
            <a:r>
              <a:rPr lang="en-GB" sz="3100" dirty="0">
                <a:latin typeface="Calibri" panose="020F0502020204030204" pitchFamily="34" charset="0"/>
                <a:cs typeface="Calibri" panose="020F0502020204030204" pitchFamily="34" charset="0"/>
              </a:rPr>
              <a:t>!”</a:t>
            </a: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dirty="0"/>
              <a:t> </a:t>
            </a:r>
          </a:p>
        </p:txBody>
      </p:sp>
      <p:sp>
        <p:nvSpPr>
          <p:cNvPr id="3" name="Content Placeholder 2"/>
          <p:cNvSpPr>
            <a:spLocks noGrp="1"/>
          </p:cNvSpPr>
          <p:nvPr>
            <p:ph idx="1"/>
          </p:nvPr>
        </p:nvSpPr>
        <p:spPr>
          <a:xfrm>
            <a:off x="0" y="1524000"/>
            <a:ext cx="12192000" cy="5333999"/>
          </a:xfrm>
        </p:spPr>
        <p:txBody>
          <a:bodyPr numCol="2">
            <a:normAutofit/>
          </a:bodyPr>
          <a:lstStyle/>
          <a:p>
            <a:pPr>
              <a:lnSpc>
                <a:spcPct val="100000"/>
              </a:lnSpc>
              <a:spcBef>
                <a:spcPts val="0"/>
              </a:spcBef>
              <a:buFont typeface="Courier New" panose="02070309020205020404" pitchFamily="49" charset="0"/>
              <a:buChar char="o"/>
            </a:pPr>
            <a:endParaRPr lang="en-US" sz="1400" dirty="0">
              <a:latin typeface="Calibri" panose="020F0502020204030204" pitchFamily="34" charset="0"/>
              <a:cs typeface="Calibri" panose="020F0502020204030204" pitchFamily="34" charset="0"/>
            </a:endParaRPr>
          </a:p>
          <a:p>
            <a:pPr marL="0" indent="0" algn="just">
              <a:lnSpc>
                <a:spcPct val="100000"/>
              </a:lnSpc>
              <a:spcBef>
                <a:spcPts val="0"/>
              </a:spcBef>
              <a:buNone/>
            </a:pPr>
            <a:endParaRPr lang="ro-RO" sz="1400" dirty="0"/>
          </a:p>
          <a:p>
            <a:pPr marL="0" indent="0" algn="just">
              <a:lnSpc>
                <a:spcPct val="100000"/>
              </a:lnSpc>
              <a:spcBef>
                <a:spcPts val="0"/>
              </a:spcBef>
              <a:buNone/>
            </a:pPr>
            <a:endParaRPr lang="ro-RO" sz="1400" dirty="0"/>
          </a:p>
          <a:p>
            <a:pPr algn="just">
              <a:lnSpc>
                <a:spcPct val="100000"/>
              </a:lnSpc>
              <a:spcBef>
                <a:spcPts val="0"/>
              </a:spcBef>
              <a:buFont typeface="Wingdings" panose="05000000000000000000" pitchFamily="2" charset="2"/>
              <a:buChar char="q"/>
            </a:pPr>
            <a:r>
              <a:rPr lang="ro-RO" dirty="0">
                <a:solidFill>
                  <a:srgbClr val="C00000"/>
                </a:solidFill>
                <a:latin typeface="Calibri" panose="020F0502020204030204" pitchFamily="34" charset="0"/>
                <a:cs typeface="Calibri" panose="020F0502020204030204" pitchFamily="34" charset="0"/>
              </a:rPr>
              <a:t>Preval</a:t>
            </a:r>
            <a:r>
              <a:rPr lang="en-GB" dirty="0" err="1">
                <a:solidFill>
                  <a:srgbClr val="C00000"/>
                </a:solidFill>
                <a:latin typeface="Calibri" panose="020F0502020204030204" pitchFamily="34" charset="0"/>
                <a:cs typeface="Calibri" panose="020F0502020204030204" pitchFamily="34" charset="0"/>
              </a:rPr>
              <a:t>en</a:t>
            </a:r>
            <a:r>
              <a:rPr lang="ro-RO" dirty="0">
                <a:solidFill>
                  <a:srgbClr val="C00000"/>
                </a:solidFill>
                <a:latin typeface="Calibri" panose="020F0502020204030204" pitchFamily="34" charset="0"/>
                <a:cs typeface="Calibri" panose="020F0502020204030204" pitchFamily="34" charset="0"/>
              </a:rPr>
              <a:t>ța bolilor cardiovasculare </a:t>
            </a:r>
          </a:p>
          <a:p>
            <a:pPr marL="0" indent="0" algn="just">
              <a:lnSpc>
                <a:spcPct val="100000"/>
              </a:lnSpc>
              <a:spcBef>
                <a:spcPts val="0"/>
              </a:spcBef>
              <a:buNone/>
            </a:pPr>
            <a:endParaRPr lang="ro-RO" sz="1400" dirty="0"/>
          </a:p>
          <a:p>
            <a:pPr algn="just">
              <a:lnSpc>
                <a:spcPct val="100000"/>
              </a:lnSpc>
              <a:spcBef>
                <a:spcPts val="0"/>
              </a:spcBef>
              <a:buFont typeface="Wingdings" panose="05000000000000000000" pitchFamily="2" charset="2"/>
              <a:buChar char="§"/>
            </a:pPr>
            <a:r>
              <a:rPr lang="ro-RO" sz="2000" dirty="0">
                <a:solidFill>
                  <a:schemeClr val="tx1"/>
                </a:solidFill>
                <a:latin typeface="Calibri" panose="020F0502020204030204" pitchFamily="34" charset="0"/>
                <a:cs typeface="Calibri" panose="020F0502020204030204" pitchFamily="34" charset="0"/>
              </a:rPr>
              <a:t>1 din 4 persoane în România, în 2021 se afla în evidența medicilor de familie cu o boală cardiovasculară</a:t>
            </a:r>
            <a:r>
              <a:rPr lang="en-US" sz="2000" dirty="0">
                <a:solidFill>
                  <a:schemeClr val="tx1"/>
                </a:solidFill>
                <a:latin typeface="Calibri" panose="020F0502020204030204" pitchFamily="34" charset="0"/>
                <a:cs typeface="Calibri" panose="020F0502020204030204" pitchFamily="34" charset="0"/>
              </a:rPr>
              <a:t> [7].</a:t>
            </a:r>
          </a:p>
          <a:p>
            <a:pPr marL="0" indent="0" algn="just">
              <a:lnSpc>
                <a:spcPct val="100000"/>
              </a:lnSpc>
              <a:spcBef>
                <a:spcPts val="0"/>
              </a:spcBef>
              <a:buNone/>
            </a:pPr>
            <a:endParaRPr lang="ro-RO" sz="2000" dirty="0">
              <a:solidFill>
                <a:schemeClr val="tx1"/>
              </a:solidFill>
              <a:latin typeface="Calibri" panose="020F0502020204030204" pitchFamily="34" charset="0"/>
              <a:cs typeface="Calibri" panose="020F0502020204030204" pitchFamily="34" charset="0"/>
            </a:endParaRPr>
          </a:p>
          <a:p>
            <a:pPr algn="just">
              <a:lnSpc>
                <a:spcPct val="100000"/>
              </a:lnSpc>
              <a:spcBef>
                <a:spcPts val="0"/>
              </a:spcBef>
              <a:buFont typeface="Wingdings" panose="05000000000000000000" pitchFamily="2" charset="2"/>
              <a:buChar char="§"/>
            </a:pPr>
            <a:r>
              <a:rPr lang="ro-RO" sz="2000" dirty="0">
                <a:solidFill>
                  <a:schemeClr val="tx1"/>
                </a:solidFill>
                <a:latin typeface="Calibri" panose="020F0502020204030204" pitchFamily="34" charset="0"/>
                <a:cs typeface="Calibri" panose="020F0502020204030204" pitchFamily="34" charset="0"/>
              </a:rPr>
              <a:t>prevalența pentru bolile cardiovasculare, standardizată în funcție de vârstă era pentru România una dintre cele mai ridicate, cu o valoare de 7141%000, după valorile înregistrate în Ungaria (7698%000 locuitori), Italia (7499%000) și Lituania (7170%000)</a:t>
            </a:r>
            <a:r>
              <a:rPr lang="en-US" sz="2000" dirty="0">
                <a:solidFill>
                  <a:schemeClr val="tx1"/>
                </a:solidFill>
                <a:latin typeface="Calibri" panose="020F0502020204030204" pitchFamily="34" charset="0"/>
                <a:cs typeface="Calibri" panose="020F0502020204030204" pitchFamily="34" charset="0"/>
              </a:rPr>
              <a:t> [2].</a:t>
            </a:r>
            <a:endParaRPr lang="ro-RO" sz="20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ro-RO" sz="2000" dirty="0">
                <a:solidFill>
                  <a:schemeClr val="tx1"/>
                </a:solidFill>
                <a:latin typeface="Calibri" panose="020F0502020204030204" pitchFamily="34" charset="0"/>
                <a:cs typeface="Calibri" panose="020F0502020204030204" pitchFamily="34" charset="0"/>
              </a:rPr>
              <a:t> </a:t>
            </a:r>
          </a:p>
          <a:p>
            <a:pPr marL="0" indent="0" algn="just">
              <a:lnSpc>
                <a:spcPct val="100000"/>
              </a:lnSpc>
              <a:spcBef>
                <a:spcPts val="0"/>
              </a:spcBef>
              <a:buNone/>
            </a:pPr>
            <a:endParaRPr lang="en-US" sz="14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en-GB" sz="1000" dirty="0">
                <a:solidFill>
                  <a:schemeClr val="tx1"/>
                </a:solidFill>
                <a:latin typeface="Calibri" panose="020F0502020204030204" pitchFamily="34" charset="0"/>
                <a:cs typeface="Calibri" panose="020F0502020204030204" pitchFamily="34" charset="0"/>
              </a:rPr>
              <a:t>[7].</a:t>
            </a:r>
            <a:r>
              <a:rPr lang="en-GB" sz="1000" dirty="0" err="1">
                <a:solidFill>
                  <a:schemeClr val="tx1"/>
                </a:solidFill>
                <a:latin typeface="Calibri" panose="020F0502020204030204" pitchFamily="34" charset="0"/>
                <a:cs typeface="Calibri" panose="020F0502020204030204" pitchFamily="34" charset="0"/>
              </a:rPr>
              <a:t>Sursa</a:t>
            </a:r>
            <a:r>
              <a:rPr lang="en-GB" sz="1000" dirty="0">
                <a:solidFill>
                  <a:schemeClr val="tx1"/>
                </a:solidFill>
                <a:latin typeface="Calibri" panose="020F0502020204030204" pitchFamily="34" charset="0"/>
                <a:cs typeface="Calibri" panose="020F0502020204030204" pitchFamily="34" charset="0"/>
              </a:rPr>
              <a:t>: CNSSP – INSP: </a:t>
            </a:r>
            <a:r>
              <a:rPr lang="ro-RO" sz="1000" dirty="0">
                <a:solidFill>
                  <a:schemeClr val="tx1"/>
                </a:solidFill>
                <a:latin typeface="Calibri" panose="020F0502020204030204" pitchFamily="34" charset="0"/>
                <a:cs typeface="Calibri" panose="020F0502020204030204" pitchFamily="34" charset="0"/>
              </a:rPr>
              <a:t>Raport Național privind Starea de Sănătate a Populației României 2021</a:t>
            </a:r>
            <a:endParaRPr lang="en-US" sz="10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en-US" sz="1000" dirty="0">
                <a:solidFill>
                  <a:schemeClr val="tx1"/>
                </a:solidFill>
                <a:latin typeface="Calibri" panose="020F0502020204030204" pitchFamily="34" charset="0"/>
                <a:cs typeface="Calibri" panose="020F0502020204030204" pitchFamily="34" charset="0"/>
              </a:rPr>
              <a:t>[2]. </a:t>
            </a:r>
            <a:r>
              <a:rPr lang="en-US" sz="1000" dirty="0" err="1">
                <a:solidFill>
                  <a:schemeClr val="tx1"/>
                </a:solidFill>
                <a:latin typeface="Calibri" panose="020F0502020204030204" pitchFamily="34" charset="0"/>
                <a:cs typeface="Calibri" panose="020F0502020204030204" pitchFamily="34" charset="0"/>
              </a:rPr>
              <a:t>Sursa</a:t>
            </a:r>
            <a:r>
              <a:rPr lang="en-US" sz="1000" dirty="0">
                <a:solidFill>
                  <a:schemeClr val="tx1"/>
                </a:solidFill>
                <a:latin typeface="Calibri" panose="020F0502020204030204" pitchFamily="34" charset="0"/>
                <a:cs typeface="Calibri" panose="020F0502020204030204" pitchFamily="34" charset="0"/>
              </a:rPr>
              <a:t>: European Society of Cardiology: Cardiovascular disease statistics 2021, European Heart Journal (2022) 43, 716–799 </a:t>
            </a:r>
          </a:p>
          <a:p>
            <a:pPr marL="0" indent="0" algn="just">
              <a:lnSpc>
                <a:spcPct val="100000"/>
              </a:lnSpc>
              <a:spcBef>
                <a:spcPts val="0"/>
              </a:spcBef>
              <a:buNone/>
            </a:pPr>
            <a:endParaRPr lang="en-US" sz="14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endParaRPr lang="en-US" sz="14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endParaRPr lang="en-US" sz="14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endParaRPr lang="en-US" sz="14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endParaRPr lang="en-US" sz="1400" dirty="0">
              <a:solidFill>
                <a:schemeClr val="tx1"/>
              </a:solidFill>
              <a:latin typeface="Calibri" panose="020F0502020204030204" pitchFamily="34" charset="0"/>
              <a:cs typeface="Calibri" panose="020F0502020204030204" pitchFamily="34" charset="0"/>
            </a:endParaRP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0" y="1962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203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Diagram 13"/>
          <p:cNvGraphicFramePr/>
          <p:nvPr>
            <p:extLst>
              <p:ext uri="{D42A27DB-BD31-4B8C-83A1-F6EECF244321}">
                <p14:modId xmlns:p14="http://schemas.microsoft.com/office/powerpoint/2010/main" val="2074455660"/>
              </p:ext>
            </p:extLst>
          </p:nvPr>
        </p:nvGraphicFramePr>
        <p:xfrm>
          <a:off x="6629400" y="1981200"/>
          <a:ext cx="4797108" cy="3820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961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alibri" panose="020F0502020204030204" pitchFamily="34" charset="0"/>
                <a:cs typeface="Calibri" panose="020F0502020204030204" pitchFamily="34" charset="0"/>
              </a:rPr>
              <a:t>Campania “</a:t>
            </a:r>
            <a:r>
              <a:rPr lang="en-GB" dirty="0" err="1">
                <a:latin typeface="Calibri" panose="020F0502020204030204" pitchFamily="34" charset="0"/>
                <a:cs typeface="Calibri" panose="020F0502020204030204" pitchFamily="34" charset="0"/>
              </a:rPr>
              <a:t>Dăruiți</a:t>
            </a:r>
            <a:r>
              <a:rPr lang="en-GB" dirty="0">
                <a:latin typeface="Calibri" panose="020F0502020204030204" pitchFamily="34" charset="0"/>
                <a:cs typeface="Calibri" panose="020F0502020204030204" pitchFamily="34" charset="0"/>
              </a:rPr>
              <a:t> o </a:t>
            </a:r>
            <a:r>
              <a:rPr lang="en-GB" dirty="0" err="1">
                <a:latin typeface="Calibri" panose="020F0502020204030204" pitchFamily="34" charset="0"/>
                <a:cs typeface="Calibri" panose="020F0502020204030204" pitchFamily="34" charset="0"/>
              </a:rPr>
              <a:t>inimă</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sănătoasă</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celor</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dragi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Cunoașteți-vă</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riscul</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și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preveniți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apariția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bolilor</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cardiovasculare</a:t>
            </a:r>
            <a:r>
              <a:rPr lang="en-GB" dirty="0">
                <a:latin typeface="Calibri" panose="020F0502020204030204" pitchFamily="34" charset="0"/>
                <a:cs typeface="Calibri" panose="020F0502020204030204" pitchFamily="34" charset="0"/>
              </a:rPr>
              <a:t>!”</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endParaRPr lang="en-US" dirty="0"/>
          </a:p>
        </p:txBody>
      </p:sp>
      <p:sp>
        <p:nvSpPr>
          <p:cNvPr id="3" name="Content Placeholder 2"/>
          <p:cNvSpPr>
            <a:spLocks noGrp="1"/>
          </p:cNvSpPr>
          <p:nvPr>
            <p:ph idx="1"/>
          </p:nvPr>
        </p:nvSpPr>
        <p:spPr>
          <a:xfrm>
            <a:off x="304800" y="1828800"/>
            <a:ext cx="5791200" cy="4572001"/>
          </a:xfrm>
        </p:spPr>
        <p:txBody>
          <a:bodyPr/>
          <a:lstStyle/>
          <a:p>
            <a:pPr>
              <a:lnSpc>
                <a:spcPct val="100000"/>
              </a:lnSpc>
              <a:spcBef>
                <a:spcPts val="0"/>
              </a:spcBef>
              <a:buFont typeface="Wingdings" panose="05000000000000000000" pitchFamily="2" charset="2"/>
              <a:buChar char="q"/>
            </a:pPr>
            <a:endParaRPr lang="en-US" dirty="0">
              <a:solidFill>
                <a:srgbClr val="C00000"/>
              </a:solidFill>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q"/>
            </a:pPr>
            <a:r>
              <a:rPr lang="ro-RO" dirty="0">
                <a:solidFill>
                  <a:srgbClr val="C00000"/>
                </a:solidFill>
                <a:latin typeface="Calibri" panose="020F0502020204030204" pitchFamily="34" charset="0"/>
                <a:cs typeface="Calibri" panose="020F0502020204030204" pitchFamily="34" charset="0"/>
              </a:rPr>
              <a:t>Mortalitatea prin boli cardiovasculare </a:t>
            </a:r>
          </a:p>
          <a:p>
            <a:pPr algn="just">
              <a:lnSpc>
                <a:spcPct val="100000"/>
              </a:lnSpc>
              <a:spcBef>
                <a:spcPts val="0"/>
              </a:spcBef>
              <a:buFont typeface="Wingdings" panose="05000000000000000000" pitchFamily="2" charset="2"/>
              <a:buChar char="q"/>
            </a:pPr>
            <a:endParaRPr lang="ro-RO" sz="1800" dirty="0">
              <a:solidFill>
                <a:srgbClr val="C00000"/>
              </a:solidFill>
              <a:latin typeface="Arial Black" panose="020B0A04020102020204" pitchFamily="34" charset="0"/>
            </a:endParaRPr>
          </a:p>
          <a:p>
            <a:pPr algn="just">
              <a:lnSpc>
                <a:spcPct val="100000"/>
              </a:lnSpc>
              <a:spcBef>
                <a:spcPts val="0"/>
              </a:spcBef>
              <a:buFont typeface="Arial" panose="020B0604020202020204" pitchFamily="34" charset="0"/>
              <a:buChar char="•"/>
            </a:pPr>
            <a:r>
              <a:rPr lang="ro-RO" sz="2000" dirty="0">
                <a:solidFill>
                  <a:srgbClr val="C00000"/>
                </a:solidFill>
                <a:latin typeface="Calibri" panose="020F0502020204030204" pitchFamily="34" charset="0"/>
                <a:cs typeface="Calibri" panose="020F0502020204030204" pitchFamily="34" charset="0"/>
              </a:rPr>
              <a:t>1 din 2 persoane în România, în 2021  a decedat  din cauza bolilor aparatului circulator </a:t>
            </a:r>
            <a:endParaRPr lang="en-US" sz="2000" dirty="0">
              <a:solidFill>
                <a:srgbClr val="C00000"/>
              </a:solidFill>
              <a:latin typeface="Calibri" panose="020F0502020204030204" pitchFamily="34" charset="0"/>
              <a:cs typeface="Calibri" panose="020F0502020204030204" pitchFamily="34" charset="0"/>
            </a:endParaRPr>
          </a:p>
          <a:p>
            <a:pPr algn="just"/>
            <a:r>
              <a:rPr lang="ro-RO" sz="2000" dirty="0">
                <a:solidFill>
                  <a:schemeClr val="tx1"/>
                </a:solidFill>
                <a:latin typeface="Calibri" panose="020F0502020204030204" pitchFamily="34" charset="0"/>
                <a:cs typeface="Calibri" panose="020F0502020204030204" pitchFamily="34" charset="0"/>
              </a:rPr>
              <a:t>Cele mai frecvente cazuri de deces în România în 2021, au fost prin boli ale aparatului circulator, reprezentând 52,2% în structura mortalității pe clase de boli</a:t>
            </a:r>
            <a:r>
              <a:rPr lang="en-US" sz="2000" dirty="0">
                <a:solidFill>
                  <a:schemeClr val="tx1"/>
                </a:solidFill>
                <a:latin typeface="Calibri" panose="020F0502020204030204" pitchFamily="34" charset="0"/>
                <a:cs typeface="Calibri" panose="020F0502020204030204" pitchFamily="34" charset="0"/>
              </a:rPr>
              <a:t> [8].</a:t>
            </a:r>
            <a:endParaRPr lang="ro-RO" sz="2000" dirty="0">
              <a:solidFill>
                <a:schemeClr val="tx1"/>
              </a:solidFill>
              <a:latin typeface="Calibri" panose="020F0502020204030204" pitchFamily="34" charset="0"/>
              <a:cs typeface="Calibri" panose="020F0502020204030204" pitchFamily="34" charset="0"/>
            </a:endParaRPr>
          </a:p>
          <a:p>
            <a:pPr marL="0" indent="0" algn="just">
              <a:buNone/>
            </a:pPr>
            <a:endParaRPr lang="en-US" sz="2000" dirty="0">
              <a:latin typeface="Calibri" panose="020F0502020204030204" pitchFamily="34" charset="0"/>
              <a:cs typeface="Calibri" panose="020F0502020204030204" pitchFamily="34" charset="0"/>
            </a:endParaRPr>
          </a:p>
          <a:p>
            <a:pPr marL="0" indent="0" algn="just">
              <a:buNone/>
            </a:pPr>
            <a:endParaRPr lang="en-US" sz="2000" dirty="0">
              <a:latin typeface="Calibri" panose="020F0502020204030204" pitchFamily="34" charset="0"/>
              <a:cs typeface="Calibri" panose="020F0502020204030204" pitchFamily="34" charset="0"/>
            </a:endParaRPr>
          </a:p>
          <a:p>
            <a:pPr marL="0" indent="0" algn="just">
              <a:buNone/>
            </a:pPr>
            <a:r>
              <a:rPr lang="en-US" sz="1000" dirty="0">
                <a:solidFill>
                  <a:schemeClr val="tx1"/>
                </a:solidFill>
                <a:latin typeface="Calibri" panose="020F0502020204030204" pitchFamily="34" charset="0"/>
                <a:cs typeface="Calibri" panose="020F0502020204030204" pitchFamily="34" charset="0"/>
              </a:rPr>
              <a:t>[8]. </a:t>
            </a:r>
            <a:r>
              <a:rPr lang="en-US" sz="1000" dirty="0" err="1">
                <a:solidFill>
                  <a:schemeClr val="tx1"/>
                </a:solidFill>
                <a:latin typeface="Calibri" panose="020F0502020204030204" pitchFamily="34" charset="0"/>
                <a:cs typeface="Calibri" panose="020F0502020204030204" pitchFamily="34" charset="0"/>
              </a:rPr>
              <a:t>Sursa</a:t>
            </a:r>
            <a:r>
              <a:rPr lang="en-US" sz="1000" dirty="0">
                <a:solidFill>
                  <a:schemeClr val="tx1"/>
                </a:solidFill>
                <a:latin typeface="Calibri" panose="020F0502020204030204" pitchFamily="34" charset="0"/>
                <a:cs typeface="Calibri" panose="020F0502020204030204" pitchFamily="34" charset="0"/>
              </a:rPr>
              <a:t>: INSP – Factsheets </a:t>
            </a:r>
            <a:r>
              <a:rPr lang="en-US" sz="1000" dirty="0" err="1">
                <a:solidFill>
                  <a:schemeClr val="tx1"/>
                </a:solidFill>
                <a:latin typeface="Calibri" panose="020F0502020204030204" pitchFamily="34" charset="0"/>
                <a:cs typeface="Calibri" panose="020F0502020204030204" pitchFamily="34" charset="0"/>
              </a:rPr>
              <a:t>proiect</a:t>
            </a:r>
            <a:r>
              <a:rPr lang="en-US" sz="1000" dirty="0">
                <a:solidFill>
                  <a:schemeClr val="tx1"/>
                </a:solidFill>
                <a:latin typeface="Calibri" panose="020F0502020204030204" pitchFamily="34" charset="0"/>
                <a:cs typeface="Calibri" panose="020F0502020204030204" pitchFamily="34" charset="0"/>
              </a:rPr>
              <a:t> cardio</a:t>
            </a:r>
          </a:p>
        </p:txBody>
      </p:sp>
      <p:pic>
        <p:nvPicPr>
          <p:cNvPr id="4098"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828800"/>
            <a:ext cx="5178425"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324600" y="5716476"/>
            <a:ext cx="5334000" cy="400110"/>
          </a:xfrm>
          <a:prstGeom prst="rect">
            <a:avLst/>
          </a:prstGeom>
        </p:spPr>
        <p:txBody>
          <a:bodyPr wrap="square">
            <a:spAutoFit/>
          </a:bodyPr>
          <a:lstStyle/>
          <a:p>
            <a:pPr algn="ctr">
              <a:spcAft>
                <a:spcPts val="0"/>
              </a:spcAft>
            </a:pPr>
            <a:r>
              <a:rPr lang="en-GB" sz="1000" dirty="0" err="1">
                <a:latin typeface="Times New Roman" panose="02020603050405020304" pitchFamily="18" charset="0"/>
              </a:rPr>
              <a:t>Structura</a:t>
            </a:r>
            <a:r>
              <a:rPr lang="en-GB" sz="1000" dirty="0">
                <a:latin typeface="Times New Roman" panose="02020603050405020304" pitchFamily="18" charset="0"/>
              </a:rPr>
              <a:t> </a:t>
            </a:r>
            <a:r>
              <a:rPr lang="en-GB" sz="1000" dirty="0" err="1">
                <a:latin typeface="Times New Roman" panose="02020603050405020304" pitchFamily="18" charset="0"/>
              </a:rPr>
              <a:t>mortalității</a:t>
            </a:r>
            <a:r>
              <a:rPr lang="en-GB" sz="1000" dirty="0">
                <a:latin typeface="Times New Roman" panose="02020603050405020304" pitchFamily="18" charset="0"/>
              </a:rPr>
              <a:t> </a:t>
            </a:r>
            <a:r>
              <a:rPr lang="en-GB" sz="1000" dirty="0" err="1">
                <a:latin typeface="Times New Roman" panose="02020603050405020304" pitchFamily="18" charset="0"/>
              </a:rPr>
              <a:t>pe</a:t>
            </a:r>
            <a:r>
              <a:rPr lang="en-GB" sz="1000" dirty="0">
                <a:latin typeface="Times New Roman" panose="02020603050405020304" pitchFamily="18" charset="0"/>
              </a:rPr>
              <a:t> </a:t>
            </a:r>
            <a:r>
              <a:rPr lang="en-GB" sz="1000" dirty="0" err="1">
                <a:latin typeface="Times New Roman" panose="02020603050405020304" pitchFamily="18" charset="0"/>
              </a:rPr>
              <a:t>clase</a:t>
            </a:r>
            <a:r>
              <a:rPr lang="en-GB" sz="1000" dirty="0">
                <a:latin typeface="Times New Roman" panose="02020603050405020304" pitchFamily="18" charset="0"/>
              </a:rPr>
              <a:t> de </a:t>
            </a:r>
            <a:r>
              <a:rPr lang="en-GB" sz="1000" dirty="0" err="1">
                <a:latin typeface="Times New Roman" panose="02020603050405020304" pitchFamily="18" charset="0"/>
              </a:rPr>
              <a:t>boli</a:t>
            </a:r>
            <a:r>
              <a:rPr lang="en-GB" sz="1000" dirty="0">
                <a:latin typeface="Times New Roman" panose="02020603050405020304" pitchFamily="18" charset="0"/>
              </a:rPr>
              <a:t> 2022</a:t>
            </a:r>
            <a:endParaRPr lang="en-US" sz="1000" dirty="0"/>
          </a:p>
          <a:p>
            <a:pPr algn="ctr"/>
            <a:r>
              <a:rPr lang="en-GB" sz="1000" dirty="0" err="1">
                <a:latin typeface="Times New Roman" panose="02020603050405020304" pitchFamily="18" charset="0"/>
                <a:ea typeface="Calibri" panose="020F0502020204030204" pitchFamily="34" charset="0"/>
              </a:rPr>
              <a:t>Sursa</a:t>
            </a:r>
            <a:r>
              <a:rPr lang="en-GB" sz="1000" dirty="0">
                <a:latin typeface="Times New Roman" panose="02020603050405020304" pitchFamily="18" charset="0"/>
                <a:ea typeface="Calibri" panose="020F0502020204030204" pitchFamily="34" charset="0"/>
              </a:rPr>
              <a:t>: INSP</a:t>
            </a:r>
            <a:endParaRPr lang="en-US" sz="1000" dirty="0"/>
          </a:p>
        </p:txBody>
      </p:sp>
    </p:spTree>
    <p:extLst>
      <p:ext uri="{BB962C8B-B14F-4D97-AF65-F5344CB8AC3E}">
        <p14:creationId xmlns:p14="http://schemas.microsoft.com/office/powerpoint/2010/main" val="292715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algn="ct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Campania “</a:t>
            </a:r>
            <a:r>
              <a:rPr lang="en-GB" sz="3100" dirty="0" err="1">
                <a:latin typeface="Calibri" panose="020F0502020204030204" pitchFamily="34" charset="0"/>
                <a:cs typeface="Calibri" panose="020F0502020204030204" pitchFamily="34" charset="0"/>
              </a:rPr>
              <a:t>Dăruiți</a:t>
            </a:r>
            <a:r>
              <a:rPr lang="en-GB" sz="3100" dirty="0">
                <a:latin typeface="Calibri" panose="020F0502020204030204" pitchFamily="34" charset="0"/>
                <a:cs typeface="Calibri" panose="020F0502020204030204" pitchFamily="34" charset="0"/>
              </a:rPr>
              <a:t> o </a:t>
            </a:r>
            <a:r>
              <a:rPr lang="en-GB" sz="3100" dirty="0" err="1">
                <a:latin typeface="Calibri" panose="020F0502020204030204" pitchFamily="34" charset="0"/>
                <a:cs typeface="Calibri" panose="020F0502020204030204" pitchFamily="34" charset="0"/>
              </a:rPr>
              <a:t>inimă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sănătoasă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dragi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Cunoașteți-vă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riscul</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și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preveniți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apariția</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bolilor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cardiovasculare</a:t>
            </a:r>
            <a:r>
              <a:rPr lang="en-GB" sz="3100" dirty="0">
                <a:latin typeface="Calibri" panose="020F0502020204030204" pitchFamily="34" charset="0"/>
                <a:cs typeface="Calibri" panose="020F0502020204030204" pitchFamily="34" charset="0"/>
              </a:rPr>
              <a:t>!”</a:t>
            </a: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dirty="0"/>
              <a:t> </a:t>
            </a:r>
          </a:p>
        </p:txBody>
      </p:sp>
      <p:sp>
        <p:nvSpPr>
          <p:cNvPr id="3" name="Content Placeholder 2"/>
          <p:cNvSpPr>
            <a:spLocks noGrp="1"/>
          </p:cNvSpPr>
          <p:nvPr>
            <p:ph idx="1"/>
          </p:nvPr>
        </p:nvSpPr>
        <p:spPr>
          <a:xfrm>
            <a:off x="0" y="1524000"/>
            <a:ext cx="12192000" cy="5333999"/>
          </a:xfrm>
        </p:spPr>
        <p:txBody>
          <a:bodyPr>
            <a:normAutofit/>
          </a:bodyPr>
          <a:lstStyle/>
          <a:p>
            <a:pPr marL="0" indent="0">
              <a:lnSpc>
                <a:spcPct val="100000"/>
              </a:lnSpc>
              <a:spcBef>
                <a:spcPts val="0"/>
              </a:spcBef>
              <a:buNone/>
            </a:pPr>
            <a:endParaRPr lang="fr-FR"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10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1000" dirty="0">
                <a:solidFill>
                  <a:schemeClr val="tx1"/>
                </a:solidFill>
                <a:latin typeface="Calibri" panose="020F0502020204030204" pitchFamily="34" charset="0"/>
                <a:cs typeface="Calibri" panose="020F0502020204030204" pitchFamily="34" charset="0"/>
              </a:rPr>
              <a:t>[8]. </a:t>
            </a:r>
            <a:r>
              <a:rPr lang="en-US" sz="1000" dirty="0" err="1">
                <a:solidFill>
                  <a:schemeClr val="tx1"/>
                </a:solidFill>
                <a:latin typeface="Calibri" panose="020F0502020204030204" pitchFamily="34" charset="0"/>
                <a:cs typeface="Calibri" panose="020F0502020204030204" pitchFamily="34" charset="0"/>
              </a:rPr>
              <a:t>Sursa</a:t>
            </a:r>
            <a:r>
              <a:rPr lang="en-US" sz="1000" dirty="0">
                <a:solidFill>
                  <a:schemeClr val="tx1"/>
                </a:solidFill>
                <a:latin typeface="Calibri" panose="020F0502020204030204" pitchFamily="34" charset="0"/>
                <a:cs typeface="Calibri" panose="020F0502020204030204" pitchFamily="34" charset="0"/>
              </a:rPr>
              <a:t>: INSP – Factsheets </a:t>
            </a:r>
            <a:r>
              <a:rPr lang="en-US" sz="1000" dirty="0" err="1">
                <a:solidFill>
                  <a:schemeClr val="tx1"/>
                </a:solidFill>
                <a:latin typeface="Calibri" panose="020F0502020204030204" pitchFamily="34" charset="0"/>
                <a:cs typeface="Calibri" panose="020F0502020204030204" pitchFamily="34" charset="0"/>
              </a:rPr>
              <a:t>proiect</a:t>
            </a:r>
            <a:r>
              <a:rPr lang="en-US" sz="1000" dirty="0">
                <a:solidFill>
                  <a:schemeClr val="tx1"/>
                </a:solidFill>
                <a:latin typeface="Calibri" panose="020F0502020204030204" pitchFamily="34" charset="0"/>
                <a:cs typeface="Calibri" panose="020F0502020204030204" pitchFamily="34" charset="0"/>
              </a:rPr>
              <a:t> cardio</a:t>
            </a: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700" b="1" dirty="0">
              <a:solidFill>
                <a:srgbClr val="C0000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ro-RO" sz="700" b="1" dirty="0">
              <a:solidFill>
                <a:srgbClr val="C0000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2"/>
          <a:srcRect l="3672" r="-3672"/>
          <a:stretch/>
        </p:blipFill>
        <p:spPr>
          <a:xfrm>
            <a:off x="1371600" y="1524000"/>
            <a:ext cx="8300581" cy="1905000"/>
          </a:xfrm>
          <a:prstGeom prst="rect">
            <a:avLst/>
          </a:prstGeom>
        </p:spPr>
      </p:pic>
      <p:sp>
        <p:nvSpPr>
          <p:cNvPr id="5" name="Rectangle 2"/>
          <p:cNvSpPr>
            <a:spLocks noChangeArrowheads="1"/>
          </p:cNvSpPr>
          <p:nvPr/>
        </p:nvSpPr>
        <p:spPr bwMode="auto">
          <a:xfrm>
            <a:off x="2286000" y="3657599"/>
            <a:ext cx="1348509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492560"/>
            <a:ext cx="6654607" cy="2590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33599" y="6111904"/>
            <a:ext cx="6808563" cy="707886"/>
          </a:xfrm>
          <a:prstGeom prst="rect">
            <a:avLst/>
          </a:prstGeom>
        </p:spPr>
        <p:txBody>
          <a:bodyPr wrap="square">
            <a:spAutoFit/>
          </a:bodyPr>
          <a:lstStyle/>
          <a:p>
            <a:pPr marL="457200" marR="0" indent="457200" algn="ctr">
              <a:spcBef>
                <a:spcPts val="0"/>
              </a:spcBef>
              <a:spcAft>
                <a:spcPts val="0"/>
              </a:spcAft>
            </a:pPr>
            <a:r>
              <a:rPr lang="en-GB" sz="1000" dirty="0" err="1">
                <a:latin typeface="Calibri" panose="020F0502020204030204" pitchFamily="34" charset="0"/>
                <a:cs typeface="Calibri" panose="020F0502020204030204" pitchFamily="34" charset="0"/>
              </a:rPr>
              <a:t>Ratele</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standardizate</a:t>
            </a:r>
            <a:r>
              <a:rPr lang="en-GB" sz="1000" dirty="0">
                <a:latin typeface="Calibri" panose="020F0502020204030204" pitchFamily="34" charset="0"/>
                <a:cs typeface="Calibri" panose="020F0502020204030204" pitchFamily="34" charset="0"/>
              </a:rPr>
              <a:t> ale </a:t>
            </a:r>
            <a:r>
              <a:rPr lang="en-GB" sz="1000" dirty="0" err="1">
                <a:latin typeface="Calibri" panose="020F0502020204030204" pitchFamily="34" charset="0"/>
                <a:cs typeface="Calibri" panose="020F0502020204030204" pitchFamily="34" charset="0"/>
              </a:rPr>
              <a:t>mortalității</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prin</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boli</a:t>
            </a:r>
            <a:r>
              <a:rPr lang="en-GB" sz="1000" dirty="0">
                <a:latin typeface="Calibri" panose="020F0502020204030204" pitchFamily="34" charset="0"/>
                <a:cs typeface="Calibri" panose="020F0502020204030204" pitchFamily="34" charset="0"/>
              </a:rPr>
              <a:t> ale </a:t>
            </a:r>
            <a:r>
              <a:rPr lang="en-GB" sz="1000" dirty="0" err="1">
                <a:latin typeface="Calibri" panose="020F0502020204030204" pitchFamily="34" charset="0"/>
                <a:cs typeface="Calibri" panose="020F0502020204030204" pitchFamily="34" charset="0"/>
              </a:rPr>
              <a:t>aparatului</a:t>
            </a:r>
            <a:r>
              <a:rPr lang="en-GB" sz="1000" dirty="0">
                <a:latin typeface="Calibri" panose="020F0502020204030204" pitchFamily="34" charset="0"/>
                <a:cs typeface="Calibri" panose="020F0502020204030204" pitchFamily="34" charset="0"/>
              </a:rPr>
              <a:t> circulator </a:t>
            </a:r>
            <a:r>
              <a:rPr lang="en-GB" sz="1000" dirty="0" err="1">
                <a:latin typeface="Calibri" panose="020F0502020204030204" pitchFamily="34" charset="0"/>
                <a:cs typeface="Calibri" panose="020F0502020204030204" pitchFamily="34" charset="0"/>
              </a:rPr>
              <a:t>în</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perioada</a:t>
            </a:r>
            <a:r>
              <a:rPr lang="en-GB" sz="1000" dirty="0">
                <a:latin typeface="Calibri" panose="020F0502020204030204" pitchFamily="34" charset="0"/>
                <a:cs typeface="Calibri" panose="020F0502020204030204" pitchFamily="34" charset="0"/>
              </a:rPr>
              <a:t> 2013-2020</a:t>
            </a:r>
            <a:endParaRPr lang="en-US" sz="1000" dirty="0">
              <a:latin typeface="Calibri" panose="020F0502020204030204" pitchFamily="34" charset="0"/>
              <a:cs typeface="Calibri" panose="020F0502020204030204" pitchFamily="34" charset="0"/>
            </a:endParaRPr>
          </a:p>
          <a:p>
            <a:pPr marL="457200" marR="0" indent="457200" algn="ctr">
              <a:spcBef>
                <a:spcPts val="0"/>
              </a:spcBef>
              <a:spcAft>
                <a:spcPts val="0"/>
              </a:spcAft>
            </a:pPr>
            <a:r>
              <a:rPr lang="en-GB" sz="1000" dirty="0" err="1">
                <a:latin typeface="Calibri" panose="020F0502020204030204" pitchFamily="34" charset="0"/>
                <a:cs typeface="Calibri" panose="020F0502020204030204" pitchFamily="34" charset="0"/>
              </a:rPr>
              <a:t>Sursa</a:t>
            </a:r>
            <a:r>
              <a:rPr lang="en-US" sz="1000" dirty="0">
                <a:latin typeface="Calibri" panose="020F0502020204030204" pitchFamily="34" charset="0"/>
                <a:cs typeface="Calibri" panose="020F0502020204030204" pitchFamily="34" charset="0"/>
              </a:rPr>
              <a:t>: INSP</a:t>
            </a:r>
          </a:p>
          <a:p>
            <a:pPr marL="457200" marR="0" indent="457200" algn="ctr">
              <a:spcBef>
                <a:spcPts val="0"/>
              </a:spcBef>
              <a:spcAft>
                <a:spcPts val="0"/>
              </a:spcAft>
            </a:pPr>
            <a:endParaRPr lang="en-US" sz="1000" dirty="0">
              <a:effectLst/>
              <a:latin typeface="Calibri" panose="020F0502020204030204" pitchFamily="34" charset="0"/>
              <a:cs typeface="Calibri" panose="020F0502020204030204" pitchFamily="34" charset="0"/>
            </a:endParaRPr>
          </a:p>
          <a:p>
            <a:pPr marL="457200" marR="0" indent="457200" algn="ctr">
              <a:spcBef>
                <a:spcPts val="0"/>
              </a:spcBef>
              <a:spcAft>
                <a:spcPts val="0"/>
              </a:spcAft>
            </a:pPr>
            <a:endParaRPr lang="en-US" sz="10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17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algn="ct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Campania “</a:t>
            </a:r>
            <a:r>
              <a:rPr lang="en-GB" sz="3100" dirty="0" err="1">
                <a:latin typeface="Calibri" panose="020F0502020204030204" pitchFamily="34" charset="0"/>
                <a:cs typeface="Calibri" panose="020F0502020204030204" pitchFamily="34" charset="0"/>
              </a:rPr>
              <a:t>Dăruiți</a:t>
            </a:r>
            <a:r>
              <a:rPr lang="en-GB" sz="3100" dirty="0">
                <a:latin typeface="Calibri" panose="020F0502020204030204" pitchFamily="34" charset="0"/>
                <a:cs typeface="Calibri" panose="020F0502020204030204" pitchFamily="34" charset="0"/>
              </a:rPr>
              <a:t> o </a:t>
            </a:r>
            <a:r>
              <a:rPr lang="en-GB" sz="3100" dirty="0" err="1">
                <a:latin typeface="Calibri" panose="020F0502020204030204" pitchFamily="34" charset="0"/>
                <a:cs typeface="Calibri" panose="020F0502020204030204" pitchFamily="34" charset="0"/>
              </a:rPr>
              <a:t>inimă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sănătoasă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celor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dragi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Cunoașteți-vă</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riscul</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și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preveniți</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apariția</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bolilor</a:t>
            </a:r>
            <a:r>
              <a:rPr lang="en-GB" sz="3100" dirty="0">
                <a:latin typeface="Calibri" panose="020F0502020204030204" pitchFamily="34" charset="0"/>
                <a:cs typeface="Calibri" panose="020F0502020204030204" pitchFamily="34" charset="0"/>
              </a:rPr>
              <a:t> </a:t>
            </a:r>
            <a:r>
              <a:rPr lang="en-GB" sz="3100" dirty="0" err="1">
                <a:latin typeface="Calibri" panose="020F0502020204030204" pitchFamily="34" charset="0"/>
                <a:cs typeface="Calibri" panose="020F0502020204030204" pitchFamily="34" charset="0"/>
              </a:rPr>
              <a:t>cardiovasculare</a:t>
            </a:r>
            <a:r>
              <a:rPr lang="en-GB" sz="3100" dirty="0">
                <a:latin typeface="Calibri" panose="020F0502020204030204" pitchFamily="34" charset="0"/>
                <a:cs typeface="Calibri" panose="020F0502020204030204" pitchFamily="34" charset="0"/>
              </a:rPr>
              <a:t>!”</a:t>
            </a:r>
            <a:br>
              <a:rPr lang="en-US" sz="3100" dirty="0">
                <a:latin typeface="Calibri" panose="020F0502020204030204" pitchFamily="34" charset="0"/>
                <a:cs typeface="Calibri" panose="020F0502020204030204" pitchFamily="34" charset="0"/>
              </a:rPr>
            </a:br>
            <a:br>
              <a:rPr lang="en-US" sz="3100" dirty="0">
                <a:latin typeface="Calibri" panose="020F0502020204030204" pitchFamily="34" charset="0"/>
                <a:cs typeface="Calibri" panose="020F0502020204030204" pitchFamily="34" charset="0"/>
              </a:rPr>
            </a:br>
            <a:r>
              <a:rPr lang="en-US" dirty="0"/>
              <a:t> </a:t>
            </a:r>
          </a:p>
        </p:txBody>
      </p:sp>
      <p:sp>
        <p:nvSpPr>
          <p:cNvPr id="3" name="Content Placeholder 2"/>
          <p:cNvSpPr>
            <a:spLocks noGrp="1"/>
          </p:cNvSpPr>
          <p:nvPr>
            <p:ph idx="1"/>
          </p:nvPr>
        </p:nvSpPr>
        <p:spPr>
          <a:xfrm>
            <a:off x="76199" y="1600200"/>
            <a:ext cx="5486401" cy="5257800"/>
          </a:xfrm>
        </p:spPr>
        <p:txBody>
          <a:bodyPr numCol="2">
            <a:normAutofit/>
          </a:bodyPr>
          <a:lstStyle/>
          <a:p>
            <a:pPr marL="0" indent="0" algn="just">
              <a:lnSpc>
                <a:spcPct val="100000"/>
              </a:lnSpc>
              <a:spcBef>
                <a:spcPts val="0"/>
              </a:spcBef>
              <a:buNone/>
            </a:pPr>
            <a:endParaRPr lang="ro-RO" sz="1400" dirty="0"/>
          </a:p>
          <a:p>
            <a:pPr algn="just">
              <a:lnSpc>
                <a:spcPct val="100000"/>
              </a:lnSpc>
              <a:spcBef>
                <a:spcPts val="0"/>
              </a:spcBef>
              <a:buFont typeface="Wingdings" panose="05000000000000000000" pitchFamily="2" charset="2"/>
              <a:buChar char="q"/>
            </a:pPr>
            <a:r>
              <a:rPr lang="en-US" dirty="0" err="1">
                <a:solidFill>
                  <a:srgbClr val="C00000"/>
                </a:solidFill>
                <a:latin typeface="Calibri" panose="020F0502020204030204" pitchFamily="34" charset="0"/>
                <a:cs typeface="Calibri" panose="020F0502020204030204" pitchFamily="34" charset="0"/>
              </a:rPr>
              <a:t>Decesul</a:t>
            </a:r>
            <a:r>
              <a:rPr lang="en-US" dirty="0">
                <a:solidFill>
                  <a:srgbClr val="C00000"/>
                </a:solidFill>
                <a:latin typeface="Calibri" panose="020F0502020204030204" pitchFamily="34" charset="0"/>
                <a:cs typeface="Calibri" panose="020F0502020204030204" pitchFamily="34" charset="0"/>
              </a:rPr>
              <a:t> </a:t>
            </a:r>
            <a:r>
              <a:rPr lang="en-US" dirty="0" err="1">
                <a:solidFill>
                  <a:srgbClr val="C00000"/>
                </a:solidFill>
                <a:latin typeface="Calibri" panose="020F0502020204030204" pitchFamily="34" charset="0"/>
                <a:cs typeface="Calibri" panose="020F0502020204030204" pitchFamily="34" charset="0"/>
              </a:rPr>
              <a:t>prematur</a:t>
            </a:r>
            <a:r>
              <a:rPr lang="en-US" dirty="0">
                <a:solidFill>
                  <a:srgbClr val="C00000"/>
                </a:solidFill>
                <a:latin typeface="Calibri" panose="020F0502020204030204" pitchFamily="34" charset="0"/>
                <a:cs typeface="Calibri" panose="020F0502020204030204" pitchFamily="34" charset="0"/>
              </a:rPr>
              <a:t> </a:t>
            </a:r>
            <a:r>
              <a:rPr lang="ro-RO" dirty="0" err="1">
                <a:solidFill>
                  <a:srgbClr val="C00000"/>
                </a:solidFill>
                <a:latin typeface="Calibri" panose="020F0502020204030204" pitchFamily="34" charset="0"/>
                <a:cs typeface="Calibri" panose="020F0502020204030204" pitchFamily="34" charset="0"/>
              </a:rPr>
              <a:t>ș</a:t>
            </a:r>
            <a:r>
              <a:rPr lang="en-US" dirty="0" err="1">
                <a:solidFill>
                  <a:srgbClr val="C00000"/>
                </a:solidFill>
                <a:latin typeface="Calibri" panose="020F0502020204030204" pitchFamily="34" charset="0"/>
                <a:cs typeface="Calibri" panose="020F0502020204030204" pitchFamily="34" charset="0"/>
              </a:rPr>
              <a:t>i</a:t>
            </a:r>
            <a:r>
              <a:rPr lang="en-US" dirty="0">
                <a:solidFill>
                  <a:srgbClr val="C00000"/>
                </a:solidFill>
                <a:latin typeface="Calibri" panose="020F0502020204030204" pitchFamily="34" charset="0"/>
                <a:cs typeface="Calibri" panose="020F0502020204030204" pitchFamily="34" charset="0"/>
              </a:rPr>
              <a:t> </a:t>
            </a:r>
            <a:r>
              <a:rPr lang="en-US" dirty="0" err="1">
                <a:solidFill>
                  <a:srgbClr val="C00000"/>
                </a:solidFill>
                <a:latin typeface="Calibri" panose="020F0502020204030204" pitchFamily="34" charset="0"/>
                <a:cs typeface="Calibri" panose="020F0502020204030204" pitchFamily="34" charset="0"/>
              </a:rPr>
              <a:t>dizabilitatea</a:t>
            </a:r>
            <a:r>
              <a:rPr lang="en-US" dirty="0">
                <a:solidFill>
                  <a:srgbClr val="C00000"/>
                </a:solidFill>
                <a:latin typeface="Calibri" panose="020F0502020204030204" pitchFamily="34" charset="0"/>
                <a:cs typeface="Calibri" panose="020F0502020204030204" pitchFamily="34" charset="0"/>
              </a:rPr>
              <a:t> </a:t>
            </a:r>
            <a:r>
              <a:rPr lang="ro-RO" dirty="0">
                <a:solidFill>
                  <a:srgbClr val="C00000"/>
                </a:solidFill>
                <a:latin typeface="Calibri" panose="020F0502020204030204" pitchFamily="34" charset="0"/>
                <a:cs typeface="Calibri" panose="020F0502020204030204" pitchFamily="34" charset="0"/>
              </a:rPr>
              <a:t>prin boli cardiovasculare</a:t>
            </a:r>
          </a:p>
          <a:p>
            <a:pPr marL="0" indent="0" algn="just">
              <a:lnSpc>
                <a:spcPct val="100000"/>
              </a:lnSpc>
              <a:spcBef>
                <a:spcPts val="0"/>
              </a:spcBef>
              <a:buNone/>
            </a:pPr>
            <a:r>
              <a:rPr lang="ro-RO" sz="1400" dirty="0">
                <a:solidFill>
                  <a:schemeClr val="tx1"/>
                </a:solidFill>
                <a:latin typeface="Calibri" panose="020F0502020204030204" pitchFamily="34" charset="0"/>
                <a:cs typeface="Calibri" panose="020F0502020204030204" pitchFamily="34" charset="0"/>
              </a:rPr>
              <a:t> </a:t>
            </a:r>
          </a:p>
          <a:p>
            <a:pPr algn="just">
              <a:lnSpc>
                <a:spcPct val="100000"/>
              </a:lnSpc>
              <a:spcBef>
                <a:spcPts val="0"/>
              </a:spcBef>
              <a:buFont typeface="Wingdings" panose="05000000000000000000" pitchFamily="2" charset="2"/>
              <a:buChar char="§"/>
            </a:pPr>
            <a:r>
              <a:rPr lang="en-US" sz="2000" dirty="0" err="1">
                <a:solidFill>
                  <a:schemeClr val="tx1"/>
                </a:solidFill>
                <a:latin typeface="Calibri" panose="020F0502020204030204" pitchFamily="34" charset="0"/>
                <a:cs typeface="Calibri" panose="020F0502020204030204" pitchFamily="34" charset="0"/>
              </a:rPr>
              <a:t>Bolile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cardiovasculare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genereaz</a:t>
            </a:r>
            <a:r>
              <a:rPr lang="ro-RO" sz="2000" dirty="0">
                <a:solidFill>
                  <a:schemeClr val="tx1"/>
                </a:solidFill>
                <a:latin typeface="Calibri" panose="020F0502020204030204" pitchFamily="34" charset="0"/>
                <a:cs typeface="Calibri" panose="020F0502020204030204" pitchFamily="34" charset="0"/>
              </a:rPr>
              <a:t>ă 1 din 4 ani de viață pierduți prin decese premature și anilor trăiți cu dizabilitate (DALY BCI =16% și DALY AVC=13%) </a:t>
            </a:r>
            <a:r>
              <a:rPr lang="en-US" sz="2000" dirty="0">
                <a:solidFill>
                  <a:schemeClr val="tx1"/>
                </a:solidFill>
                <a:latin typeface="Calibri" panose="020F0502020204030204" pitchFamily="34" charset="0"/>
                <a:cs typeface="Calibri" panose="020F0502020204030204" pitchFamily="34" charset="0"/>
              </a:rPr>
              <a:t>[6].</a:t>
            </a:r>
            <a:endParaRPr lang="ro-RO" sz="2000" dirty="0">
              <a:solidFill>
                <a:schemeClr val="tx1"/>
              </a:solidFill>
              <a:latin typeface="Calibri" panose="020F0502020204030204" pitchFamily="34" charset="0"/>
              <a:cs typeface="Calibri" panose="020F0502020204030204" pitchFamily="34" charset="0"/>
            </a:endParaRPr>
          </a:p>
          <a:p>
            <a:pPr algn="just">
              <a:lnSpc>
                <a:spcPct val="100000"/>
              </a:lnSpc>
              <a:spcBef>
                <a:spcPts val="0"/>
              </a:spcBef>
              <a:buFont typeface="Wingdings" panose="05000000000000000000" pitchFamily="2" charset="2"/>
              <a:buChar char="§"/>
            </a:pPr>
            <a:endParaRPr lang="ro-RO" sz="20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r>
              <a:rPr lang="en-US" sz="1000" dirty="0">
                <a:solidFill>
                  <a:schemeClr val="tx1"/>
                </a:solidFill>
                <a:latin typeface="Calibri" panose="020F0502020204030204" pitchFamily="34" charset="0"/>
                <a:cs typeface="Calibri" panose="020F0502020204030204" pitchFamily="34" charset="0"/>
              </a:rPr>
              <a:t>[6]. </a:t>
            </a:r>
            <a:r>
              <a:rPr lang="en-US" sz="1000" dirty="0" err="1">
                <a:solidFill>
                  <a:schemeClr val="tx1"/>
                </a:solidFill>
                <a:latin typeface="Calibri" panose="020F0502020204030204" pitchFamily="34" charset="0"/>
                <a:cs typeface="Calibri" panose="020F0502020204030204" pitchFamily="34" charset="0"/>
              </a:rPr>
              <a:t>Sursa</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Infografic</a:t>
            </a:r>
            <a:r>
              <a:rPr lang="en-US" sz="1000" dirty="0">
                <a:solidFill>
                  <a:schemeClr val="tx1"/>
                </a:solidFill>
                <a:latin typeface="Calibri" panose="020F0502020204030204" pitchFamily="34" charset="0"/>
                <a:cs typeface="Calibri" panose="020F0502020204030204" pitchFamily="34" charset="0"/>
              </a:rPr>
              <a:t>, Campania </a:t>
            </a:r>
            <a:r>
              <a:rPr lang="en-GB" sz="1000" dirty="0" err="1">
                <a:solidFill>
                  <a:schemeClr val="tx1"/>
                </a:solidFill>
                <a:latin typeface="Calibri" panose="020F0502020204030204" pitchFamily="34" charset="0"/>
                <a:cs typeface="Calibri" panose="020F0502020204030204" pitchFamily="34" charset="0"/>
              </a:rPr>
              <a:t>Dăruiți</a:t>
            </a:r>
            <a:r>
              <a:rPr lang="en-GB" sz="1000" dirty="0">
                <a:solidFill>
                  <a:schemeClr val="tx1"/>
                </a:solidFill>
                <a:latin typeface="Calibri" panose="020F0502020204030204" pitchFamily="34" charset="0"/>
                <a:cs typeface="Calibri" panose="020F0502020204030204" pitchFamily="34" charset="0"/>
              </a:rPr>
              <a:t> o </a:t>
            </a:r>
            <a:r>
              <a:rPr lang="en-GB" sz="1000" dirty="0" err="1">
                <a:solidFill>
                  <a:schemeClr val="tx1"/>
                </a:solidFill>
                <a:latin typeface="Calibri" panose="020F0502020204030204" pitchFamily="34" charset="0"/>
                <a:cs typeface="Calibri" panose="020F0502020204030204" pitchFamily="34" charset="0"/>
              </a:rPr>
              <a:t>inimă</a:t>
            </a:r>
            <a:r>
              <a:rPr lang="en-GB" sz="1000" dirty="0">
                <a:solidFill>
                  <a:schemeClr val="tx1"/>
                </a:solidFill>
                <a:latin typeface="Calibri" panose="020F0502020204030204" pitchFamily="34" charset="0"/>
                <a:cs typeface="Calibri" panose="020F0502020204030204" pitchFamily="34" charset="0"/>
              </a:rPr>
              <a:t> </a:t>
            </a:r>
            <a:r>
              <a:rPr lang="en-GB" sz="1000" dirty="0" err="1">
                <a:solidFill>
                  <a:schemeClr val="tx1"/>
                </a:solidFill>
                <a:latin typeface="Calibri" panose="020F0502020204030204" pitchFamily="34" charset="0"/>
                <a:cs typeface="Calibri" panose="020F0502020204030204" pitchFamily="34" charset="0"/>
              </a:rPr>
              <a:t>sănătoasă</a:t>
            </a:r>
            <a:r>
              <a:rPr lang="en-GB" sz="1000" dirty="0">
                <a:solidFill>
                  <a:schemeClr val="tx1"/>
                </a:solidFill>
                <a:latin typeface="Calibri" panose="020F0502020204030204" pitchFamily="34" charset="0"/>
                <a:cs typeface="Calibri" panose="020F0502020204030204" pitchFamily="34" charset="0"/>
              </a:rPr>
              <a:t> </a:t>
            </a:r>
            <a:r>
              <a:rPr lang="en-GB" sz="1000" dirty="0" err="1">
                <a:solidFill>
                  <a:schemeClr val="tx1"/>
                </a:solidFill>
                <a:latin typeface="Calibri" panose="020F0502020204030204" pitchFamily="34" charset="0"/>
                <a:cs typeface="Calibri" panose="020F0502020204030204" pitchFamily="34" charset="0"/>
              </a:rPr>
              <a:t>celor</a:t>
            </a:r>
            <a:r>
              <a:rPr lang="en-GB" sz="1000" dirty="0">
                <a:solidFill>
                  <a:schemeClr val="tx1"/>
                </a:solidFill>
                <a:latin typeface="Calibri" panose="020F0502020204030204" pitchFamily="34" charset="0"/>
                <a:cs typeface="Calibri" panose="020F0502020204030204" pitchFamily="34" charset="0"/>
              </a:rPr>
              <a:t> </a:t>
            </a:r>
            <a:r>
              <a:rPr lang="en-GB" sz="1000" dirty="0" err="1">
                <a:solidFill>
                  <a:schemeClr val="tx1"/>
                </a:solidFill>
                <a:latin typeface="Calibri" panose="020F0502020204030204" pitchFamily="34" charset="0"/>
                <a:cs typeface="Calibri" panose="020F0502020204030204" pitchFamily="34" charset="0"/>
              </a:rPr>
              <a:t>dragi</a:t>
            </a:r>
            <a:r>
              <a:rPr lang="en-GB" sz="1000" dirty="0">
                <a:solidFill>
                  <a:schemeClr val="tx1"/>
                </a:solidFill>
                <a:latin typeface="Calibri" panose="020F0502020204030204" pitchFamily="34" charset="0"/>
                <a:cs typeface="Calibri" panose="020F0502020204030204" pitchFamily="34" charset="0"/>
              </a:rPr>
              <a:t>! </a:t>
            </a:r>
            <a:r>
              <a:rPr lang="en-GB" sz="1000" dirty="0" err="1">
                <a:solidFill>
                  <a:schemeClr val="tx1"/>
                </a:solidFill>
                <a:latin typeface="Calibri" panose="020F0502020204030204" pitchFamily="34" charset="0"/>
                <a:cs typeface="Calibri" panose="020F0502020204030204" pitchFamily="34" charset="0"/>
              </a:rPr>
              <a:t>Cunoașteți-vă</a:t>
            </a:r>
            <a:r>
              <a:rPr lang="en-GB" sz="1000" dirty="0">
                <a:solidFill>
                  <a:schemeClr val="tx1"/>
                </a:solidFill>
                <a:latin typeface="Calibri" panose="020F0502020204030204" pitchFamily="34" charset="0"/>
                <a:cs typeface="Calibri" panose="020F0502020204030204" pitchFamily="34" charset="0"/>
              </a:rPr>
              <a:t> </a:t>
            </a:r>
            <a:r>
              <a:rPr lang="en-GB" sz="1000" dirty="0" err="1">
                <a:solidFill>
                  <a:schemeClr val="tx1"/>
                </a:solidFill>
                <a:latin typeface="Calibri" panose="020F0502020204030204" pitchFamily="34" charset="0"/>
                <a:cs typeface="Calibri" panose="020F0502020204030204" pitchFamily="34" charset="0"/>
              </a:rPr>
              <a:t>riscul</a:t>
            </a:r>
            <a:r>
              <a:rPr lang="en-GB" sz="1000" dirty="0">
                <a:solidFill>
                  <a:schemeClr val="tx1"/>
                </a:solidFill>
                <a:latin typeface="Calibri" panose="020F0502020204030204" pitchFamily="34" charset="0"/>
                <a:cs typeface="Calibri" panose="020F0502020204030204" pitchFamily="34" charset="0"/>
              </a:rPr>
              <a:t> </a:t>
            </a:r>
            <a:r>
              <a:rPr lang="en-GB" sz="1000" dirty="0" err="1">
                <a:solidFill>
                  <a:schemeClr val="tx1"/>
                </a:solidFill>
                <a:latin typeface="Calibri" panose="020F0502020204030204" pitchFamily="34" charset="0"/>
                <a:cs typeface="Calibri" panose="020F0502020204030204" pitchFamily="34" charset="0"/>
              </a:rPr>
              <a:t>și</a:t>
            </a:r>
            <a:r>
              <a:rPr lang="en-GB" sz="1000" dirty="0">
                <a:solidFill>
                  <a:schemeClr val="tx1"/>
                </a:solidFill>
                <a:latin typeface="Calibri" panose="020F0502020204030204" pitchFamily="34" charset="0"/>
                <a:cs typeface="Calibri" panose="020F0502020204030204" pitchFamily="34" charset="0"/>
              </a:rPr>
              <a:t> </a:t>
            </a:r>
            <a:r>
              <a:rPr lang="en-GB" sz="1000" dirty="0" err="1">
                <a:solidFill>
                  <a:schemeClr val="tx1"/>
                </a:solidFill>
                <a:latin typeface="Calibri" panose="020F0502020204030204" pitchFamily="34" charset="0"/>
                <a:cs typeface="Calibri" panose="020F0502020204030204" pitchFamily="34" charset="0"/>
              </a:rPr>
              <a:t>preveniți</a:t>
            </a:r>
            <a:r>
              <a:rPr lang="en-GB" sz="1000" dirty="0">
                <a:solidFill>
                  <a:schemeClr val="tx1"/>
                </a:solidFill>
                <a:latin typeface="Calibri" panose="020F0502020204030204" pitchFamily="34" charset="0"/>
                <a:cs typeface="Calibri" panose="020F0502020204030204" pitchFamily="34" charset="0"/>
              </a:rPr>
              <a:t> </a:t>
            </a:r>
            <a:r>
              <a:rPr lang="en-GB" sz="1000" dirty="0" err="1">
                <a:solidFill>
                  <a:schemeClr val="tx1"/>
                </a:solidFill>
                <a:latin typeface="Calibri" panose="020F0502020204030204" pitchFamily="34" charset="0"/>
                <a:cs typeface="Calibri" panose="020F0502020204030204" pitchFamily="34" charset="0"/>
              </a:rPr>
              <a:t>apariția</a:t>
            </a:r>
            <a:r>
              <a:rPr lang="en-GB" sz="1000" dirty="0">
                <a:solidFill>
                  <a:schemeClr val="tx1"/>
                </a:solidFill>
                <a:latin typeface="Calibri" panose="020F0502020204030204" pitchFamily="34" charset="0"/>
                <a:cs typeface="Calibri" panose="020F0502020204030204" pitchFamily="34" charset="0"/>
              </a:rPr>
              <a:t> </a:t>
            </a:r>
            <a:r>
              <a:rPr lang="en-GB" sz="1000" dirty="0" err="1">
                <a:solidFill>
                  <a:schemeClr val="tx1"/>
                </a:solidFill>
                <a:latin typeface="Calibri" panose="020F0502020204030204" pitchFamily="34" charset="0"/>
                <a:cs typeface="Calibri" panose="020F0502020204030204" pitchFamily="34" charset="0"/>
              </a:rPr>
              <a:t>bolilor</a:t>
            </a:r>
            <a:r>
              <a:rPr lang="en-GB" sz="1000" dirty="0">
                <a:solidFill>
                  <a:schemeClr val="tx1"/>
                </a:solidFill>
                <a:latin typeface="Calibri" panose="020F0502020204030204" pitchFamily="34" charset="0"/>
                <a:cs typeface="Calibri" panose="020F0502020204030204" pitchFamily="34" charset="0"/>
              </a:rPr>
              <a:t> </a:t>
            </a:r>
            <a:r>
              <a:rPr lang="en-GB" sz="1000" dirty="0" err="1">
                <a:solidFill>
                  <a:schemeClr val="tx1"/>
                </a:solidFill>
                <a:latin typeface="Calibri" panose="020F0502020204030204" pitchFamily="34" charset="0"/>
                <a:cs typeface="Calibri" panose="020F0502020204030204" pitchFamily="34" charset="0"/>
              </a:rPr>
              <a:t>cardiovasculare</a:t>
            </a:r>
            <a:r>
              <a:rPr lang="en-GB" sz="1000" dirty="0">
                <a:solidFill>
                  <a:schemeClr val="tx1"/>
                </a:solidFill>
                <a:latin typeface="Calibri" panose="020F0502020204030204" pitchFamily="34" charset="0"/>
                <a:cs typeface="Calibri" panose="020F0502020204030204" pitchFamily="34" charset="0"/>
              </a:rPr>
              <a:t>!”</a:t>
            </a:r>
            <a:endParaRPr lang="en-US" sz="10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0"/>
              </a:spcBef>
              <a:buNone/>
            </a:pPr>
            <a:endParaRPr lang="en-US" sz="1000" dirty="0">
              <a:solidFill>
                <a:schemeClr val="tx1"/>
              </a:solidFill>
              <a:latin typeface="Calibri" panose="020F0502020204030204" pitchFamily="34" charset="0"/>
              <a:cs typeface="Calibri" panose="020F0502020204030204" pitchFamily="34" charset="0"/>
            </a:endParaRP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0" y="1962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203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78"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828800"/>
            <a:ext cx="5715000" cy="489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02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934</TotalTime>
  <Words>2365</Words>
  <Application>Microsoft Office PowerPoint</Application>
  <PresentationFormat>Widescreen</PresentationFormat>
  <Paragraphs>357</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Black</vt:lpstr>
      <vt:lpstr>Calibri</vt:lpstr>
      <vt:lpstr>Courier New</vt:lpstr>
      <vt:lpstr>Franklin Gothic Medium</vt:lpstr>
      <vt:lpstr>Times New Roman</vt:lpstr>
      <vt:lpstr>Trebuchet MS</vt:lpstr>
      <vt:lpstr>Wingdings</vt:lpstr>
      <vt:lpstr>Medical Design 16x9</vt:lpstr>
      <vt:lpstr>Campania Națională Inimi în dar </vt:lpstr>
      <vt:lpstr>Campania “Dăruiți o inimă sănătoasă celor dragi! Cunoașteți-vă riscul și preveniți apariția bolilor cardiovasculare!” </vt:lpstr>
      <vt:lpstr>  Campania “Dăruiți o inimă sănătoasă celor dragi! Cunoașteți-vă riscul și preveniți apariția bolilor cardiovasculare!”   </vt:lpstr>
      <vt:lpstr>  Campania “Dăruiți o inimă sănătoasă celor dragi! Cunoașteți-vă riscul și preveniți apariția bolilor cardiovasculare!”   </vt:lpstr>
      <vt:lpstr>  Campania “Dăruiți o inimă sănătoasă celor dragi! Cunoașteți-vă riscul și preveniți apariția bolilor cardiovasculare!”   </vt:lpstr>
      <vt:lpstr>  Campania “Dăruiți o inimă sănătoasă celor dragi! Cunoașteți-vă riscul și preveniți apariția bolilor cardiovasculare!”   </vt:lpstr>
      <vt:lpstr>Campania “Dăruiți o inimă sănătoasă celor dragi! Cunoașteți-vă riscul și preveniți apariția bolilor cardiovasculare!”  </vt:lpstr>
      <vt:lpstr>  Campania “Dăruiți o inimă sănătoasă celor dragi! Cunoașteți-vă riscul și preveniți apariția bolilor cardiovasculare!”   </vt:lpstr>
      <vt:lpstr>  Campania “Dăruiți o inimă sănătoasă celor dragi! Cunoașteți-vă riscul și preveniți apariția bolilor cardiovasculare!”   </vt:lpstr>
      <vt:lpstr>  Campania “Dăruiți o inimă sănătoasă celor dragi! Cunoașteți-vă riscul și preveniți apariția bolilor cardiovasculare!”   </vt:lpstr>
      <vt:lpstr>  Campania “Dăruiți o inimă sănătoasă celor dragi! Cunoașteți-vă riscul și preveniți apariția bolilor cardiovasculare!”   </vt:lpstr>
      <vt:lpstr>  Campania “Dăruiți o inimă sănătoasă celor dragi! Cunoașteți-vă riscul și preveniți apariția bolilor cardiovasculare!”   </vt:lpstr>
      <vt:lpstr>  Campania “Dăruiți o inimă sănătoasă celor dragi! Cunoașteți-vă riscul și preveniți apariția bolilor cardiovasculare!”   </vt:lpstr>
      <vt:lpstr>  Campania “Dăruiți o inimă sănătoasă celor dragi! Cunoașteți-vă riscul și preveniți apariția bolilor cardiovasculare!”   </vt:lpstr>
      <vt:lpstr>  Campania “Dăruiți o inimă sănătoasă celor dragi! Cunoașteți-vă riscul și preveniți apariția bolilor cardiovasculare!”   </vt:lpstr>
      <vt:lpstr>Campania “Dăruiți o inimă sănătoasă celor dragi! Cunoașteți-vă riscul și preveniți apariția bolilor cardiovasculare!”</vt:lpstr>
      <vt:lpstr>Campania “Dăruiți o inimă sănătoasă celor dragi! Cunoașteți-vă riscul și preveniți apariția bolilor cardiovasculare!”</vt:lpstr>
      <vt:lpstr>  Campania “Dăruiți o inimă sănătoasă celor dragi! Cunoașteți-vă riscul și preveniți apariția bolilor cardiovasculare!”   </vt:lpstr>
      <vt:lpstr>  Campania “Dăruiți o inimă sănătoasă celor dragi! Cunoașteți-vă riscul și preveniți apariția bolilor cardiovasculare!”   </vt:lpstr>
      <vt:lpstr>  Campania “Dăruiți o inimă sănătoasă celor dragi! Cunoașteți-vă riscul și preveniți apariția bolilor cardiovasculare!”   </vt:lpstr>
      <vt:lpstr>  Campania “Dăruiți o inimă sănătoasă celor dragi! Cunoașteți-vă riscul și preveniți apariția bolilor cardiovasculare!”   </vt:lpstr>
      <vt:lpstr>  Campania “Dăruiți o inimă sănătoasă celor dragi! Cunoașteți-vă riscul și preveniți apariția bolilor cardiovasculare!”   </vt:lpstr>
      <vt:lpstr>  Campania “Dăruiți o inimă sănătoasă celor dragi! Cunoașteți-vă riscul și preveniți apariția bolilor cardiovasculare!”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Campania Națională Inimi în dar</dc:title>
  <dc:creator>mirela.banateanu</dc:creator>
  <cp:lastModifiedBy>Eugenia Bratu</cp:lastModifiedBy>
  <cp:revision>113</cp:revision>
  <dcterms:created xsi:type="dcterms:W3CDTF">2023-11-13T06:57:45Z</dcterms:created>
  <dcterms:modified xsi:type="dcterms:W3CDTF">2023-11-29T09:05:30Z</dcterms:modified>
</cp:coreProperties>
</file>