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7556500"/>
  <p:notesSz cx="6858000" cy="9144000"/>
  <p:embeddedFontLst>
    <p:embeddedFont>
      <p:font typeface="Merriweather" panose="00000500000000000000" pitchFamily="2" charset="-18"/>
      <p:regular r:id="rId3"/>
    </p:embeddedFont>
    <p:embeddedFont>
      <p:font typeface="Merriweather Bold" panose="00000800000000000000" charset="-18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2" d="100"/>
          <a:sy n="62" d="100"/>
        </p:scale>
        <p:origin x="13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439" y="592936"/>
            <a:ext cx="10686375" cy="6413132"/>
            <a:chOff x="0" y="0"/>
            <a:chExt cx="14248499" cy="8550843"/>
          </a:xfrm>
        </p:grpSpPr>
        <p:sp>
          <p:nvSpPr>
            <p:cNvPr id="3" name="Freeform 3" descr="Cartoon Buildings Vector Art, Icons, and Graphics for Free Download"/>
            <p:cNvSpPr/>
            <p:nvPr/>
          </p:nvSpPr>
          <p:spPr>
            <a:xfrm>
              <a:off x="0" y="0"/>
              <a:ext cx="14248512" cy="8550783"/>
            </a:xfrm>
            <a:custGeom>
              <a:avLst/>
              <a:gdLst/>
              <a:ahLst/>
              <a:cxnLst/>
              <a:rect l="l" t="t" r="r" b="b"/>
              <a:pathLst>
                <a:path w="14248512" h="8550783">
                  <a:moveTo>
                    <a:pt x="0" y="0"/>
                  </a:moveTo>
                  <a:lnTo>
                    <a:pt x="14248512" y="0"/>
                  </a:lnTo>
                  <a:lnTo>
                    <a:pt x="14248512" y="8550783"/>
                  </a:lnTo>
                  <a:lnTo>
                    <a:pt x="0" y="855078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</p:sp>
      </p:grpSp>
      <p:grpSp>
        <p:nvGrpSpPr>
          <p:cNvPr id="4" name="Group 4"/>
          <p:cNvGrpSpPr/>
          <p:nvPr/>
        </p:nvGrpSpPr>
        <p:grpSpPr>
          <a:xfrm>
            <a:off x="0" y="0"/>
            <a:ext cx="10685936" cy="756000"/>
            <a:chOff x="0" y="0"/>
            <a:chExt cx="14247915" cy="10080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4247876" cy="1007992"/>
            </a:xfrm>
            <a:custGeom>
              <a:avLst/>
              <a:gdLst/>
              <a:ahLst/>
              <a:cxnLst/>
              <a:rect l="l" t="t" r="r" b="b"/>
              <a:pathLst>
                <a:path w="14247876" h="1007992">
                  <a:moveTo>
                    <a:pt x="0" y="0"/>
                  </a:moveTo>
                  <a:lnTo>
                    <a:pt x="14247876" y="0"/>
                  </a:lnTo>
                  <a:lnTo>
                    <a:pt x="14247876" y="1007992"/>
                  </a:lnTo>
                  <a:lnTo>
                    <a:pt x="0" y="1007992"/>
                  </a:lnTo>
                  <a:close/>
                </a:path>
              </a:pathLst>
            </a:custGeom>
            <a:solidFill>
              <a:srgbClr val="4F81BD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9525"/>
              <a:ext cx="14247915" cy="998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79"/>
                </a:lnSpc>
              </a:pPr>
              <a:r>
                <a:rPr lang="en-US" sz="1483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Sănătatea familiei tale contează! Aerisește locuința! Măsoară nivelul de radon! 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210061" y="1096085"/>
            <a:ext cx="1134105" cy="971132"/>
            <a:chOff x="0" y="0"/>
            <a:chExt cx="1512140" cy="1294843"/>
          </a:xfrm>
        </p:grpSpPr>
        <p:sp>
          <p:nvSpPr>
            <p:cNvPr id="8" name="Freeform 8"/>
            <p:cNvSpPr/>
            <p:nvPr/>
          </p:nvSpPr>
          <p:spPr>
            <a:xfrm>
              <a:off x="-92964" y="-72263"/>
              <a:ext cx="1673098" cy="1528953"/>
            </a:xfrm>
            <a:custGeom>
              <a:avLst/>
              <a:gdLst/>
              <a:ahLst/>
              <a:cxnLst/>
              <a:rect l="l" t="t" r="r" b="b"/>
              <a:pathLst>
                <a:path w="1673098" h="1528953">
                  <a:moveTo>
                    <a:pt x="534035" y="1528953"/>
                  </a:moveTo>
                  <a:lnTo>
                    <a:pt x="477520" y="1283589"/>
                  </a:lnTo>
                  <a:cubicBezTo>
                    <a:pt x="138303" y="1119632"/>
                    <a:pt x="0" y="761873"/>
                    <a:pt x="157988" y="457073"/>
                  </a:cubicBezTo>
                  <a:cubicBezTo>
                    <a:pt x="315976" y="152273"/>
                    <a:pt x="718566" y="0"/>
                    <a:pt x="1088136" y="105537"/>
                  </a:cubicBezTo>
                  <a:cubicBezTo>
                    <a:pt x="1457706" y="211074"/>
                    <a:pt x="1673098" y="539623"/>
                    <a:pt x="1585976" y="864616"/>
                  </a:cubicBezTo>
                  <a:cubicBezTo>
                    <a:pt x="1498854" y="1189609"/>
                    <a:pt x="1137539" y="1404874"/>
                    <a:pt x="751205" y="1361694"/>
                  </a:cubicBezTo>
                  <a:close/>
                </a:path>
              </a:pathLst>
            </a:custGeom>
            <a:solidFill>
              <a:srgbClr val="00206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0"/>
              <a:ext cx="1512140" cy="129484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8"/>
                </a:lnSpc>
              </a:pPr>
              <a:r>
                <a:rPr lang="en-US" sz="923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RADONUL – VIZITATORUL NEDORIT DIN CASELE NOASTRE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4890609" y="4498204"/>
            <a:ext cx="1357081" cy="1220137"/>
            <a:chOff x="0" y="0"/>
            <a:chExt cx="1809442" cy="1626850"/>
          </a:xfrm>
        </p:grpSpPr>
        <p:sp>
          <p:nvSpPr>
            <p:cNvPr id="11" name="Freeform 11"/>
            <p:cNvSpPr/>
            <p:nvPr/>
          </p:nvSpPr>
          <p:spPr>
            <a:xfrm>
              <a:off x="-111252" y="-90805"/>
              <a:ext cx="2002028" cy="1921002"/>
            </a:xfrm>
            <a:custGeom>
              <a:avLst/>
              <a:gdLst/>
              <a:ahLst/>
              <a:cxnLst/>
              <a:rect l="l" t="t" r="r" b="b"/>
              <a:pathLst>
                <a:path w="2002028" h="1921002">
                  <a:moveTo>
                    <a:pt x="639064" y="1921002"/>
                  </a:moveTo>
                  <a:lnTo>
                    <a:pt x="571373" y="1612646"/>
                  </a:lnTo>
                  <a:cubicBezTo>
                    <a:pt x="165481" y="1406779"/>
                    <a:pt x="0" y="957199"/>
                    <a:pt x="189103" y="574167"/>
                  </a:cubicBezTo>
                  <a:cubicBezTo>
                    <a:pt x="378206" y="191135"/>
                    <a:pt x="859917" y="0"/>
                    <a:pt x="1302004" y="132588"/>
                  </a:cubicBezTo>
                  <a:cubicBezTo>
                    <a:pt x="1744091" y="265176"/>
                    <a:pt x="2002028" y="677926"/>
                    <a:pt x="1897634" y="1086358"/>
                  </a:cubicBezTo>
                  <a:cubicBezTo>
                    <a:pt x="1793240" y="1494790"/>
                    <a:pt x="1360932" y="1765046"/>
                    <a:pt x="898779" y="1710817"/>
                  </a:cubicBezTo>
                  <a:close/>
                </a:path>
              </a:pathLst>
            </a:custGeom>
            <a:solidFill>
              <a:srgbClr val="00B050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0"/>
              <a:ext cx="1809442" cy="1626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85"/>
                </a:lnSpc>
              </a:pPr>
              <a:endParaRPr/>
            </a:p>
            <a:p>
              <a:pPr algn="ctr">
                <a:lnSpc>
                  <a:spcPts val="1283"/>
                </a:lnSpc>
              </a:pPr>
              <a:r>
                <a:rPr lang="en-US" sz="999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ASIGURĂ O BUNĂ ETANȘARE A PARDOSELII ȘI A PEREȚILOR!</a:t>
              </a:r>
            </a:p>
            <a:p>
              <a:pPr algn="ctr">
                <a:lnSpc>
                  <a:spcPts val="1185"/>
                </a:lnSpc>
              </a:pPr>
              <a:endParaRPr lang="en-US" sz="999" b="1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endParaRP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-439" y="6977886"/>
            <a:ext cx="10685936" cy="474114"/>
            <a:chOff x="0" y="0"/>
            <a:chExt cx="14247915" cy="632152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4247876" cy="632147"/>
            </a:xfrm>
            <a:custGeom>
              <a:avLst/>
              <a:gdLst/>
              <a:ahLst/>
              <a:cxnLst/>
              <a:rect l="l" t="t" r="r" b="b"/>
              <a:pathLst>
                <a:path w="14247876" h="632147">
                  <a:moveTo>
                    <a:pt x="0" y="0"/>
                  </a:moveTo>
                  <a:lnTo>
                    <a:pt x="14247876" y="0"/>
                  </a:lnTo>
                  <a:lnTo>
                    <a:pt x="14247876" y="632147"/>
                  </a:lnTo>
                  <a:lnTo>
                    <a:pt x="0" y="632147"/>
                  </a:lnTo>
                  <a:close/>
                </a:path>
              </a:pathLst>
            </a:custGeom>
            <a:solidFill>
              <a:srgbClr val="4F81BD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9525"/>
              <a:ext cx="14247915" cy="6226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856"/>
                </a:lnSpc>
              </a:pPr>
              <a:r>
                <a:rPr lang="en-US" sz="1546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Tu știi concentrația de RADON din locuință sau de la locul de muncă? Măsoară și acționează preventiv! 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811983" y="1969296"/>
            <a:ext cx="1357081" cy="1220137"/>
            <a:chOff x="0" y="0"/>
            <a:chExt cx="1809442" cy="1626850"/>
          </a:xfrm>
        </p:grpSpPr>
        <p:sp>
          <p:nvSpPr>
            <p:cNvPr id="17" name="Freeform 17"/>
            <p:cNvSpPr/>
            <p:nvPr/>
          </p:nvSpPr>
          <p:spPr>
            <a:xfrm>
              <a:off x="-111252" y="-90805"/>
              <a:ext cx="2002028" cy="1921002"/>
            </a:xfrm>
            <a:custGeom>
              <a:avLst/>
              <a:gdLst/>
              <a:ahLst/>
              <a:cxnLst/>
              <a:rect l="l" t="t" r="r" b="b"/>
              <a:pathLst>
                <a:path w="2002028" h="1921002">
                  <a:moveTo>
                    <a:pt x="639064" y="1921002"/>
                  </a:moveTo>
                  <a:lnTo>
                    <a:pt x="571373" y="1612646"/>
                  </a:lnTo>
                  <a:cubicBezTo>
                    <a:pt x="165481" y="1406779"/>
                    <a:pt x="0" y="957199"/>
                    <a:pt x="189103" y="574167"/>
                  </a:cubicBezTo>
                  <a:cubicBezTo>
                    <a:pt x="378206" y="191135"/>
                    <a:pt x="859917" y="0"/>
                    <a:pt x="1302004" y="132588"/>
                  </a:cubicBezTo>
                  <a:cubicBezTo>
                    <a:pt x="1744091" y="265176"/>
                    <a:pt x="2002028" y="677926"/>
                    <a:pt x="1897634" y="1086358"/>
                  </a:cubicBezTo>
                  <a:cubicBezTo>
                    <a:pt x="1793240" y="1494790"/>
                    <a:pt x="1360932" y="1765046"/>
                    <a:pt x="898779" y="1710817"/>
                  </a:cubicBezTo>
                  <a:close/>
                </a:path>
              </a:pathLst>
            </a:custGeom>
            <a:solidFill>
              <a:srgbClr val="7030A0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1809442" cy="1636375"/>
            </a:xfrm>
            <a:prstGeom prst="rect">
              <a:avLst/>
            </a:prstGeom>
          </p:spPr>
          <p:txBody>
            <a:bodyPr lIns="76200" tIns="76200" rIns="76200" bIns="76200" rtlCol="0" anchor="ctr"/>
            <a:lstStyle/>
            <a:p>
              <a:pPr algn="ctr">
                <a:lnSpc>
                  <a:spcPts val="1283"/>
                </a:lnSpc>
              </a:pPr>
              <a:endParaRPr/>
            </a:p>
            <a:p>
              <a:pPr algn="ctr">
                <a:lnSpc>
                  <a:spcPts val="1283"/>
                </a:lnSpc>
              </a:pPr>
              <a:r>
                <a:rPr lang="en-US" sz="999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ASIGURĂ O BUNĂ VENTILAȚIE A CLĂDIRII!</a:t>
              </a:r>
            </a:p>
            <a:p>
              <a:pPr algn="ctr">
                <a:lnSpc>
                  <a:spcPts val="1283"/>
                </a:lnSpc>
              </a:pPr>
              <a:endParaRPr lang="en-US" sz="999" b="1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endParaRP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750526" y="876588"/>
            <a:ext cx="1611597" cy="1595725"/>
            <a:chOff x="0" y="0"/>
            <a:chExt cx="2148796" cy="2127634"/>
          </a:xfrm>
        </p:grpSpPr>
        <p:sp>
          <p:nvSpPr>
            <p:cNvPr id="20" name="Freeform 20"/>
            <p:cNvSpPr/>
            <p:nvPr/>
          </p:nvSpPr>
          <p:spPr>
            <a:xfrm>
              <a:off x="-152908" y="-118745"/>
              <a:ext cx="2413462" cy="2512314"/>
            </a:xfrm>
            <a:custGeom>
              <a:avLst/>
              <a:gdLst/>
              <a:ahLst/>
              <a:cxnLst/>
              <a:rect l="l" t="t" r="r" b="b"/>
              <a:pathLst>
                <a:path w="2413462" h="2512314">
                  <a:moveTo>
                    <a:pt x="779649" y="2512314"/>
                  </a:moveTo>
                  <a:lnTo>
                    <a:pt x="699275" y="2109089"/>
                  </a:lnTo>
                  <a:cubicBezTo>
                    <a:pt x="217251" y="1839722"/>
                    <a:pt x="0" y="1251839"/>
                    <a:pt x="245250" y="750951"/>
                  </a:cubicBezTo>
                  <a:cubicBezTo>
                    <a:pt x="469792" y="250063"/>
                    <a:pt x="1041962" y="0"/>
                    <a:pt x="1567028" y="173355"/>
                  </a:cubicBezTo>
                  <a:cubicBezTo>
                    <a:pt x="2092093" y="346710"/>
                    <a:pt x="2413462" y="886587"/>
                    <a:pt x="2274362" y="1420749"/>
                  </a:cubicBezTo>
                  <a:cubicBezTo>
                    <a:pt x="2150398" y="1954911"/>
                    <a:pt x="1637080" y="2308352"/>
                    <a:pt x="1088188" y="2237486"/>
                  </a:cubicBezTo>
                  <a:close/>
                </a:path>
              </a:pathLst>
            </a:custGeom>
            <a:solidFill>
              <a:srgbClr val="0070C0"/>
            </a:solidFill>
          </p:spPr>
        </p:sp>
        <p:sp>
          <p:nvSpPr>
            <p:cNvPr id="21" name="TextBox 21"/>
            <p:cNvSpPr txBox="1"/>
            <p:nvPr/>
          </p:nvSpPr>
          <p:spPr>
            <a:xfrm>
              <a:off x="0" y="-9525"/>
              <a:ext cx="2148796" cy="213715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355"/>
                </a:lnSpc>
              </a:pPr>
              <a:endParaRPr/>
            </a:p>
            <a:p>
              <a:pPr algn="ctr">
                <a:lnSpc>
                  <a:spcPts val="1226"/>
                </a:lnSpc>
              </a:pPr>
              <a:r>
                <a:rPr lang="en-US" sz="955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CONCENTRAȚIILE DE RADON SUNT MAI MARI ÎN INTERIOR ȘI ÎN ZONELE CU VENTILAȚIE MINIMĂ.</a:t>
              </a:r>
            </a:p>
            <a:p>
              <a:pPr algn="ctr">
                <a:lnSpc>
                  <a:spcPts val="1355"/>
                </a:lnSpc>
              </a:pPr>
              <a:endParaRPr lang="en-US" sz="955" b="1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endParaRP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9123586" y="1457148"/>
            <a:ext cx="1465205" cy="1248989"/>
            <a:chOff x="0" y="0"/>
            <a:chExt cx="1953606" cy="1665318"/>
          </a:xfrm>
        </p:grpSpPr>
        <p:sp>
          <p:nvSpPr>
            <p:cNvPr id="23" name="Freeform 23"/>
            <p:cNvSpPr/>
            <p:nvPr/>
          </p:nvSpPr>
          <p:spPr>
            <a:xfrm>
              <a:off x="-120142" y="-90805"/>
              <a:ext cx="2161667" cy="1959471"/>
            </a:xfrm>
            <a:custGeom>
              <a:avLst/>
              <a:gdLst/>
              <a:ahLst/>
              <a:cxnLst/>
              <a:rect l="l" t="t" r="r" b="b"/>
              <a:pathLst>
                <a:path w="2161667" h="1959471">
                  <a:moveTo>
                    <a:pt x="689991" y="1959471"/>
                  </a:moveTo>
                  <a:lnTo>
                    <a:pt x="616966" y="1648632"/>
                  </a:lnTo>
                  <a:cubicBezTo>
                    <a:pt x="178689" y="1437897"/>
                    <a:pt x="0" y="977686"/>
                    <a:pt x="204089" y="585597"/>
                  </a:cubicBezTo>
                  <a:cubicBezTo>
                    <a:pt x="408178" y="193507"/>
                    <a:pt x="928497" y="0"/>
                    <a:pt x="1405890" y="133576"/>
                  </a:cubicBezTo>
                  <a:cubicBezTo>
                    <a:pt x="1883283" y="269299"/>
                    <a:pt x="2161667" y="691809"/>
                    <a:pt x="2049018" y="1109899"/>
                  </a:cubicBezTo>
                  <a:cubicBezTo>
                    <a:pt x="1936369" y="1527989"/>
                    <a:pt x="1469644" y="1803515"/>
                    <a:pt x="970661" y="1749125"/>
                  </a:cubicBezTo>
                  <a:close/>
                </a:path>
              </a:pathLst>
            </a:custGeom>
            <a:solidFill>
              <a:srgbClr val="FFFF00"/>
            </a:solidFill>
          </p:spPr>
        </p:sp>
        <p:sp>
          <p:nvSpPr>
            <p:cNvPr id="24" name="TextBox 24"/>
            <p:cNvSpPr txBox="1"/>
            <p:nvPr/>
          </p:nvSpPr>
          <p:spPr>
            <a:xfrm>
              <a:off x="0" y="0"/>
              <a:ext cx="1953606" cy="1665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85"/>
                </a:lnSpc>
              </a:pPr>
              <a:endParaRPr/>
            </a:p>
            <a:p>
              <a:pPr algn="ctr">
                <a:lnSpc>
                  <a:spcPts val="1185"/>
                </a:lnSpc>
              </a:pPr>
              <a:r>
                <a:rPr lang="en-US" sz="923" b="1">
                  <a:solidFill>
                    <a:srgbClr val="002060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SOLICITĂ ȘI ANGAJATORULUI MĂSURAREA NIVELURILOR DE RADON LA LOCUL DE MUNCĂ.</a:t>
              </a:r>
            </a:p>
            <a:p>
              <a:pPr algn="ctr">
                <a:lnSpc>
                  <a:spcPts val="1185"/>
                </a:lnSpc>
              </a:pPr>
              <a:endParaRPr lang="en-US" sz="923" b="1">
                <a:solidFill>
                  <a:srgbClr val="002060"/>
                </a:solidFill>
                <a:latin typeface="Merriweather Bold"/>
                <a:ea typeface="Merriweather Bold"/>
                <a:cs typeface="Merriweather Bold"/>
                <a:sym typeface="Merriweather Bold"/>
              </a:endParaRPr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5971341" y="847080"/>
            <a:ext cx="1357081" cy="1220137"/>
            <a:chOff x="0" y="0"/>
            <a:chExt cx="1809442" cy="1626850"/>
          </a:xfrm>
        </p:grpSpPr>
        <p:sp>
          <p:nvSpPr>
            <p:cNvPr id="26" name="Freeform 26"/>
            <p:cNvSpPr/>
            <p:nvPr/>
          </p:nvSpPr>
          <p:spPr>
            <a:xfrm>
              <a:off x="-111252" y="-90805"/>
              <a:ext cx="2002028" cy="1921002"/>
            </a:xfrm>
            <a:custGeom>
              <a:avLst/>
              <a:gdLst/>
              <a:ahLst/>
              <a:cxnLst/>
              <a:rect l="l" t="t" r="r" b="b"/>
              <a:pathLst>
                <a:path w="2002028" h="1921002">
                  <a:moveTo>
                    <a:pt x="639064" y="1921002"/>
                  </a:moveTo>
                  <a:lnTo>
                    <a:pt x="571373" y="1612646"/>
                  </a:lnTo>
                  <a:cubicBezTo>
                    <a:pt x="165481" y="1406779"/>
                    <a:pt x="0" y="957199"/>
                    <a:pt x="189103" y="574167"/>
                  </a:cubicBezTo>
                  <a:cubicBezTo>
                    <a:pt x="378206" y="191135"/>
                    <a:pt x="859917" y="0"/>
                    <a:pt x="1302004" y="132588"/>
                  </a:cubicBezTo>
                  <a:cubicBezTo>
                    <a:pt x="1744091" y="265176"/>
                    <a:pt x="2002028" y="677926"/>
                    <a:pt x="1897634" y="1086358"/>
                  </a:cubicBezTo>
                  <a:cubicBezTo>
                    <a:pt x="1793240" y="1494790"/>
                    <a:pt x="1360932" y="1765046"/>
                    <a:pt x="898779" y="1710817"/>
                  </a:cubicBezTo>
                  <a:close/>
                </a:path>
              </a:pathLst>
            </a:custGeom>
            <a:solidFill>
              <a:srgbClr val="C00000"/>
            </a:solidFill>
          </p:spPr>
        </p:sp>
        <p:sp>
          <p:nvSpPr>
            <p:cNvPr id="27" name="TextBox 27"/>
            <p:cNvSpPr txBox="1"/>
            <p:nvPr/>
          </p:nvSpPr>
          <p:spPr>
            <a:xfrm>
              <a:off x="0" y="0"/>
              <a:ext cx="1809442" cy="1626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8"/>
                </a:lnSpc>
              </a:pPr>
              <a:r>
                <a:rPr lang="en-US" sz="923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MĂSURAREA ESTE SINGURA METODĂ PENTRU A ŞTI DACA AI RADON ÎN CASĂ. </a:t>
              </a:r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7547497" y="1715490"/>
            <a:ext cx="1357081" cy="1220137"/>
            <a:chOff x="0" y="0"/>
            <a:chExt cx="1809442" cy="1626850"/>
          </a:xfrm>
        </p:grpSpPr>
        <p:sp>
          <p:nvSpPr>
            <p:cNvPr id="29" name="Freeform 29"/>
            <p:cNvSpPr/>
            <p:nvPr/>
          </p:nvSpPr>
          <p:spPr>
            <a:xfrm>
              <a:off x="-111252" y="-90805"/>
              <a:ext cx="2002028" cy="1921002"/>
            </a:xfrm>
            <a:custGeom>
              <a:avLst/>
              <a:gdLst/>
              <a:ahLst/>
              <a:cxnLst/>
              <a:rect l="l" t="t" r="r" b="b"/>
              <a:pathLst>
                <a:path w="2002028" h="1921002">
                  <a:moveTo>
                    <a:pt x="639064" y="1921002"/>
                  </a:moveTo>
                  <a:lnTo>
                    <a:pt x="571373" y="1612646"/>
                  </a:lnTo>
                  <a:cubicBezTo>
                    <a:pt x="165481" y="1406779"/>
                    <a:pt x="0" y="957199"/>
                    <a:pt x="189103" y="574167"/>
                  </a:cubicBezTo>
                  <a:cubicBezTo>
                    <a:pt x="378206" y="191135"/>
                    <a:pt x="859917" y="0"/>
                    <a:pt x="1302004" y="132588"/>
                  </a:cubicBezTo>
                  <a:cubicBezTo>
                    <a:pt x="1744091" y="265176"/>
                    <a:pt x="2002028" y="677926"/>
                    <a:pt x="1897634" y="1086358"/>
                  </a:cubicBezTo>
                  <a:cubicBezTo>
                    <a:pt x="1793240" y="1494790"/>
                    <a:pt x="1360932" y="1765046"/>
                    <a:pt x="898779" y="1710817"/>
                  </a:cubicBezTo>
                  <a:close/>
                </a:path>
              </a:pathLst>
            </a:custGeom>
            <a:solidFill>
              <a:srgbClr val="E46C0A"/>
            </a:solidFill>
          </p:spPr>
        </p:sp>
        <p:sp>
          <p:nvSpPr>
            <p:cNvPr id="30" name="TextBox 30"/>
            <p:cNvSpPr txBox="1"/>
            <p:nvPr/>
          </p:nvSpPr>
          <p:spPr>
            <a:xfrm>
              <a:off x="0" y="-9525"/>
              <a:ext cx="1809442" cy="1636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283"/>
                </a:lnSpc>
              </a:pPr>
              <a:r>
                <a:rPr lang="en-US" sz="999" b="1">
                  <a:solidFill>
                    <a:srgbClr val="FFFFFF"/>
                  </a:solidFill>
                  <a:latin typeface="Merriweather Bold"/>
                  <a:ea typeface="Merriweather Bold"/>
                  <a:cs typeface="Merriweather Bold"/>
                  <a:sym typeface="Merriweather Bold"/>
                </a:rPr>
                <a:t>INSTALEAZĂ SISTEME COLECTOARE DE RADON.</a:t>
              </a:r>
            </a:p>
          </p:txBody>
        </p:sp>
      </p:grpSp>
      <p:sp>
        <p:nvSpPr>
          <p:cNvPr id="31" name="Freeform 31"/>
          <p:cNvSpPr/>
          <p:nvPr/>
        </p:nvSpPr>
        <p:spPr>
          <a:xfrm>
            <a:off x="9079188" y="119032"/>
            <a:ext cx="1612812" cy="517935"/>
          </a:xfrm>
          <a:custGeom>
            <a:avLst/>
            <a:gdLst/>
            <a:ahLst/>
            <a:cxnLst/>
            <a:rect l="l" t="t" r="r" b="b"/>
            <a:pathLst>
              <a:path w="1612812" h="517935">
                <a:moveTo>
                  <a:pt x="0" y="0"/>
                </a:moveTo>
                <a:lnTo>
                  <a:pt x="1612812" y="0"/>
                </a:lnTo>
                <a:lnTo>
                  <a:pt x="1612812" y="517936"/>
                </a:lnTo>
                <a:lnTo>
                  <a:pt x="0" y="51793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32" name="Freeform 32"/>
          <p:cNvSpPr/>
          <p:nvPr/>
        </p:nvSpPr>
        <p:spPr>
          <a:xfrm>
            <a:off x="-238526" y="-531904"/>
            <a:ext cx="1989052" cy="1989052"/>
          </a:xfrm>
          <a:custGeom>
            <a:avLst/>
            <a:gdLst/>
            <a:ahLst/>
            <a:cxnLst/>
            <a:rect l="l" t="t" r="r" b="b"/>
            <a:pathLst>
              <a:path w="1989052" h="1989052">
                <a:moveTo>
                  <a:pt x="0" y="0"/>
                </a:moveTo>
                <a:lnTo>
                  <a:pt x="1989052" y="0"/>
                </a:lnTo>
                <a:lnTo>
                  <a:pt x="1989052" y="1989052"/>
                </a:lnTo>
                <a:lnTo>
                  <a:pt x="0" y="19890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33" name="TextBox 33"/>
          <p:cNvSpPr txBox="1"/>
          <p:nvPr/>
        </p:nvSpPr>
        <p:spPr>
          <a:xfrm>
            <a:off x="799262" y="6804000"/>
            <a:ext cx="9646127" cy="1173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949"/>
              </a:lnSpc>
            </a:pPr>
            <a:r>
              <a:rPr lang="en-US" sz="791">
                <a:solidFill>
                  <a:srgbClr val="252161"/>
                </a:solidFill>
                <a:latin typeface="Merriweather"/>
                <a:ea typeface="Merriweather"/>
                <a:cs typeface="Merriweather"/>
                <a:sym typeface="Merriweather"/>
              </a:rPr>
              <a:t>Material realizat în cadrul subprogramului de evaluare şi promovare a sănătăţii şi educaţie pentru sănătate al Ministerului Sănătăţii. Pentru distribuţie gratuită.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Particularizare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Merriweather</vt:lpstr>
      <vt:lpstr>Merriweather Bold</vt:lpstr>
      <vt:lpstr>Office Theme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SRA3 Radon_2025.pptx</dc:title>
  <dc:creator>Dani</dc:creator>
  <cp:lastModifiedBy>Windows User</cp:lastModifiedBy>
  <cp:revision>1</cp:revision>
  <dcterms:created xsi:type="dcterms:W3CDTF">2006-08-16T00:00:00Z</dcterms:created>
  <dcterms:modified xsi:type="dcterms:W3CDTF">2025-08-22T06:43:28Z</dcterms:modified>
  <dc:identifier>DAGvMlTx1Y8</dc:identifier>
</cp:coreProperties>
</file>